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95" r:id="rId2"/>
    <p:sldId id="410" r:id="rId3"/>
    <p:sldId id="272" r:id="rId4"/>
    <p:sldId id="273" r:id="rId5"/>
    <p:sldId id="268" r:id="rId6"/>
    <p:sldId id="313" r:id="rId7"/>
    <p:sldId id="274" r:id="rId8"/>
    <p:sldId id="275" r:id="rId9"/>
    <p:sldId id="277" r:id="rId10"/>
    <p:sldId id="278" r:id="rId11"/>
    <p:sldId id="419" r:id="rId12"/>
    <p:sldId id="279" r:id="rId13"/>
    <p:sldId id="280" r:id="rId14"/>
    <p:sldId id="432" r:id="rId15"/>
    <p:sldId id="420" r:id="rId16"/>
    <p:sldId id="421" r:id="rId17"/>
    <p:sldId id="422" r:id="rId18"/>
    <p:sldId id="423" r:id="rId19"/>
    <p:sldId id="424" r:id="rId20"/>
    <p:sldId id="426" r:id="rId21"/>
    <p:sldId id="427" r:id="rId22"/>
    <p:sldId id="428" r:id="rId23"/>
    <p:sldId id="417" r:id="rId24"/>
    <p:sldId id="429" r:id="rId25"/>
    <p:sldId id="430" r:id="rId26"/>
    <p:sldId id="431" r:id="rId27"/>
    <p:sldId id="433" r:id="rId28"/>
    <p:sldId id="434" r:id="rId29"/>
    <p:sldId id="435" r:id="rId30"/>
    <p:sldId id="436" r:id="rId31"/>
    <p:sldId id="437" r:id="rId32"/>
    <p:sldId id="439" r:id="rId33"/>
    <p:sldId id="282" r:id="rId34"/>
    <p:sldId id="440" r:id="rId35"/>
    <p:sldId id="441" r:id="rId36"/>
    <p:sldId id="442" r:id="rId37"/>
    <p:sldId id="443" r:id="rId38"/>
    <p:sldId id="455" r:id="rId39"/>
    <p:sldId id="444" r:id="rId40"/>
    <p:sldId id="445" r:id="rId41"/>
    <p:sldId id="446" r:id="rId42"/>
    <p:sldId id="447" r:id="rId43"/>
    <p:sldId id="448" r:id="rId44"/>
    <p:sldId id="449" r:id="rId45"/>
    <p:sldId id="450" r:id="rId46"/>
    <p:sldId id="453" r:id="rId47"/>
    <p:sldId id="452" r:id="rId48"/>
    <p:sldId id="451" r:id="rId49"/>
    <p:sldId id="454" r:id="rId50"/>
  </p:sldIdLst>
  <p:sldSz cx="9144000" cy="6858000" type="screen4x3"/>
  <p:notesSz cx="6735763" cy="9869488"/>
  <p:defaultTextStyle>
    <a:defPPr>
      <a:defRPr lang="el-GR"/>
    </a:defPPr>
    <a:lvl1pPr algn="ctr" rtl="0" fontAlgn="base">
      <a:spcBef>
        <a:spcPct val="0"/>
      </a:spcBef>
      <a:spcAft>
        <a:spcPct val="0"/>
      </a:spcAft>
      <a:defRPr sz="2800" kern="1200">
        <a:solidFill>
          <a:schemeClr val="tx1"/>
        </a:solidFill>
        <a:latin typeface="Book Antiqua" pitchFamily="-105" charset="0"/>
        <a:ea typeface="+mn-ea"/>
        <a:cs typeface="+mn-cs"/>
      </a:defRPr>
    </a:lvl1pPr>
    <a:lvl2pPr marL="457200" algn="ctr" rtl="0" fontAlgn="base">
      <a:spcBef>
        <a:spcPct val="0"/>
      </a:spcBef>
      <a:spcAft>
        <a:spcPct val="0"/>
      </a:spcAft>
      <a:defRPr sz="2800" kern="1200">
        <a:solidFill>
          <a:schemeClr val="tx1"/>
        </a:solidFill>
        <a:latin typeface="Book Antiqua" pitchFamily="-105" charset="0"/>
        <a:ea typeface="+mn-ea"/>
        <a:cs typeface="+mn-cs"/>
      </a:defRPr>
    </a:lvl2pPr>
    <a:lvl3pPr marL="914400" algn="ctr" rtl="0" fontAlgn="base">
      <a:spcBef>
        <a:spcPct val="0"/>
      </a:spcBef>
      <a:spcAft>
        <a:spcPct val="0"/>
      </a:spcAft>
      <a:defRPr sz="2800" kern="1200">
        <a:solidFill>
          <a:schemeClr val="tx1"/>
        </a:solidFill>
        <a:latin typeface="Book Antiqua" pitchFamily="-105" charset="0"/>
        <a:ea typeface="+mn-ea"/>
        <a:cs typeface="+mn-cs"/>
      </a:defRPr>
    </a:lvl3pPr>
    <a:lvl4pPr marL="1371600" algn="ctr" rtl="0" fontAlgn="base">
      <a:spcBef>
        <a:spcPct val="0"/>
      </a:spcBef>
      <a:spcAft>
        <a:spcPct val="0"/>
      </a:spcAft>
      <a:defRPr sz="2800" kern="1200">
        <a:solidFill>
          <a:schemeClr val="tx1"/>
        </a:solidFill>
        <a:latin typeface="Book Antiqua" pitchFamily="-105" charset="0"/>
        <a:ea typeface="+mn-ea"/>
        <a:cs typeface="+mn-cs"/>
      </a:defRPr>
    </a:lvl4pPr>
    <a:lvl5pPr marL="1828800" algn="ctr" rtl="0" fontAlgn="base">
      <a:spcBef>
        <a:spcPct val="0"/>
      </a:spcBef>
      <a:spcAft>
        <a:spcPct val="0"/>
      </a:spcAft>
      <a:defRPr sz="2800" kern="1200">
        <a:solidFill>
          <a:schemeClr val="tx1"/>
        </a:solidFill>
        <a:latin typeface="Book Antiqua" pitchFamily="-105" charset="0"/>
        <a:ea typeface="+mn-ea"/>
        <a:cs typeface="+mn-cs"/>
      </a:defRPr>
    </a:lvl5pPr>
    <a:lvl6pPr marL="2286000" algn="l" defTabSz="457200" rtl="0" eaLnBrk="1" latinLnBrk="0" hangingPunct="1">
      <a:defRPr sz="2800" kern="1200">
        <a:solidFill>
          <a:schemeClr val="tx1"/>
        </a:solidFill>
        <a:latin typeface="Book Antiqua" pitchFamily="-105" charset="0"/>
        <a:ea typeface="+mn-ea"/>
        <a:cs typeface="+mn-cs"/>
      </a:defRPr>
    </a:lvl6pPr>
    <a:lvl7pPr marL="2743200" algn="l" defTabSz="457200" rtl="0" eaLnBrk="1" latinLnBrk="0" hangingPunct="1">
      <a:defRPr sz="2800" kern="1200">
        <a:solidFill>
          <a:schemeClr val="tx1"/>
        </a:solidFill>
        <a:latin typeface="Book Antiqua" pitchFamily="-105" charset="0"/>
        <a:ea typeface="+mn-ea"/>
        <a:cs typeface="+mn-cs"/>
      </a:defRPr>
    </a:lvl7pPr>
    <a:lvl8pPr marL="3200400" algn="l" defTabSz="457200" rtl="0" eaLnBrk="1" latinLnBrk="0" hangingPunct="1">
      <a:defRPr sz="2800" kern="1200">
        <a:solidFill>
          <a:schemeClr val="tx1"/>
        </a:solidFill>
        <a:latin typeface="Book Antiqua" pitchFamily="-105" charset="0"/>
        <a:ea typeface="+mn-ea"/>
        <a:cs typeface="+mn-cs"/>
      </a:defRPr>
    </a:lvl8pPr>
    <a:lvl9pPr marL="3657600" algn="l" defTabSz="457200" rtl="0" eaLnBrk="1" latinLnBrk="0" hangingPunct="1">
      <a:defRPr sz="2800" kern="1200">
        <a:solidFill>
          <a:schemeClr val="tx1"/>
        </a:solidFill>
        <a:latin typeface="Book Antiqua" pitchFamily="-105"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p-dep"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A5306"/>
    <a:srgbClr val="006600"/>
    <a:srgbClr val="003000"/>
    <a:srgbClr val="FF740D"/>
    <a:srgbClr val="FFFDA5"/>
    <a:srgbClr val="CCFF33"/>
    <a:srgbClr val="CC0000"/>
    <a:srgbClr val="CC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p:restoredTop sz="94604"/>
  </p:normalViewPr>
  <p:slideViewPr>
    <p:cSldViewPr showGuides="1">
      <p:cViewPr varScale="1">
        <p:scale>
          <a:sx n="200" d="100"/>
          <a:sy n="200" d="100"/>
        </p:scale>
        <p:origin x="67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858"/>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wmf"/><Relationship Id="rId3"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l-GR"/>
          </a:p>
        </p:txBody>
      </p:sp>
      <p:sp>
        <p:nvSpPr>
          <p:cNvPr id="512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5124"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5" charset="0"/>
              </a:defRPr>
            </a:lvl1pPr>
          </a:lstStyle>
          <a:p>
            <a:pPr>
              <a:defRPr/>
            </a:pPr>
            <a:r>
              <a:rPr lang="el-GR"/>
              <a:t>Παράδειγμα Εργασίας: Το μαθηματικό εκκρεμές</a:t>
            </a:r>
          </a:p>
        </p:txBody>
      </p:sp>
      <p:sp>
        <p:nvSpPr>
          <p:cNvPr id="5125"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5" charset="0"/>
              </a:defRPr>
            </a:lvl1pPr>
          </a:lstStyle>
          <a:p>
            <a:pPr>
              <a:defRPr/>
            </a:pPr>
            <a:fld id="{F482C48A-F894-B448-A7C9-13D991FE085B}" type="slidenum">
              <a:rPr lang="el-GR"/>
              <a:pPr>
                <a:defRPr/>
              </a:pPr>
              <a:t>‹#›</a:t>
            </a:fld>
            <a:endParaRPr lang="el-GR"/>
          </a:p>
        </p:txBody>
      </p:sp>
    </p:spTree>
    <p:extLst>
      <p:ext uri="{BB962C8B-B14F-4D97-AF65-F5344CB8AC3E}">
        <p14:creationId xmlns:p14="http://schemas.microsoft.com/office/powerpoint/2010/main" val="2077588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l-GR"/>
          </a:p>
        </p:txBody>
      </p:sp>
      <p:sp>
        <p:nvSpPr>
          <p:cNvPr id="3075"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14340"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3078"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5" charset="0"/>
              </a:defRPr>
            </a:lvl1pPr>
          </a:lstStyle>
          <a:p>
            <a:pPr>
              <a:defRPr/>
            </a:pPr>
            <a:r>
              <a:rPr lang="el-GR"/>
              <a:t>Παράδειγμα Εργασίας: Το μαθηματικό εκκρεμές</a:t>
            </a:r>
          </a:p>
        </p:txBody>
      </p:sp>
      <p:sp>
        <p:nvSpPr>
          <p:cNvPr id="3079"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5" charset="0"/>
              </a:defRPr>
            </a:lvl1pPr>
          </a:lstStyle>
          <a:p>
            <a:pPr>
              <a:defRPr/>
            </a:pPr>
            <a:fld id="{A060F35C-DF32-BB45-96D9-9338A9F3C311}" type="slidenum">
              <a:rPr lang="el-GR"/>
              <a:pPr>
                <a:defRPr/>
              </a:pPr>
              <a:t>‹#›</a:t>
            </a:fld>
            <a:endParaRPr lang="el-GR"/>
          </a:p>
        </p:txBody>
      </p:sp>
    </p:spTree>
    <p:extLst>
      <p:ext uri="{BB962C8B-B14F-4D97-AF65-F5344CB8AC3E}">
        <p14:creationId xmlns:p14="http://schemas.microsoft.com/office/powerpoint/2010/main" val="189027112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p:spPr>
        <p:txBody>
          <a:bodyPr/>
          <a:lstStyle/>
          <a:p>
            <a:r>
              <a:rPr lang="el-GR"/>
              <a:t>Παράδειγμα Εργασίας: Το μαθηματικό εκκρεμές</a:t>
            </a:r>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5" charset="0"/>
            </a:endParaRPr>
          </a:p>
        </p:txBody>
      </p:sp>
    </p:spTree>
    <p:extLst>
      <p:ext uri="{BB962C8B-B14F-4D97-AF65-F5344CB8AC3E}">
        <p14:creationId xmlns:p14="http://schemas.microsoft.com/office/powerpoint/2010/main" val="206112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l-GR"/>
              <a:t>Παράδειγμα Εργασίας: Το μαθηματικό εκκρεμές</a:t>
            </a:r>
          </a:p>
        </p:txBody>
      </p:sp>
      <p:sp>
        <p:nvSpPr>
          <p:cNvPr id="5" name="Slide Number Placeholder 4"/>
          <p:cNvSpPr>
            <a:spLocks noGrp="1"/>
          </p:cNvSpPr>
          <p:nvPr>
            <p:ph type="sldNum" sz="quarter" idx="11"/>
          </p:nvPr>
        </p:nvSpPr>
        <p:spPr/>
        <p:txBody>
          <a:bodyPr/>
          <a:lstStyle/>
          <a:p>
            <a:pPr>
              <a:defRPr/>
            </a:pPr>
            <a:fld id="{A060F35C-DF32-BB45-96D9-9338A9F3C311}" type="slidenum">
              <a:rPr lang="el-GR" smtClean="0"/>
              <a:pPr>
                <a:defRPr/>
              </a:pPr>
              <a:t>23</a:t>
            </a:fld>
            <a:endParaRPr lang="el-GR"/>
          </a:p>
        </p:txBody>
      </p:sp>
    </p:spTree>
    <p:extLst>
      <p:ext uri="{BB962C8B-B14F-4D97-AF65-F5344CB8AC3E}">
        <p14:creationId xmlns:p14="http://schemas.microsoft.com/office/powerpoint/2010/main" val="100313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l-GR"/>
              <a:t>Παράδειγμα Εργασίας: Το μαθηματικό εκκρεμές</a:t>
            </a:r>
          </a:p>
        </p:txBody>
      </p:sp>
      <p:sp>
        <p:nvSpPr>
          <p:cNvPr id="5" name="Slide Number Placeholder 4"/>
          <p:cNvSpPr>
            <a:spLocks noGrp="1"/>
          </p:cNvSpPr>
          <p:nvPr>
            <p:ph type="sldNum" sz="quarter" idx="11"/>
          </p:nvPr>
        </p:nvSpPr>
        <p:spPr/>
        <p:txBody>
          <a:bodyPr/>
          <a:lstStyle/>
          <a:p>
            <a:pPr>
              <a:defRPr/>
            </a:pPr>
            <a:fld id="{A060F35C-DF32-BB45-96D9-9338A9F3C311}" type="slidenum">
              <a:rPr lang="el-GR" smtClean="0"/>
              <a:pPr>
                <a:defRPr/>
              </a:pPr>
              <a:t>31</a:t>
            </a:fld>
            <a:endParaRPr lang="el-GR"/>
          </a:p>
        </p:txBody>
      </p:sp>
    </p:spTree>
    <p:extLst>
      <p:ext uri="{BB962C8B-B14F-4D97-AF65-F5344CB8AC3E}">
        <p14:creationId xmlns:p14="http://schemas.microsoft.com/office/powerpoint/2010/main" val="59506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l-GR" smtClean="0"/>
              <a:t>Παράδειγμα Εργασίας: Το μαθηματικό εκκρεμές</a:t>
            </a:r>
            <a:endParaRPr lang="el-GR"/>
          </a:p>
        </p:txBody>
      </p:sp>
      <p:sp>
        <p:nvSpPr>
          <p:cNvPr id="5" name="Slide Number Placeholder 4"/>
          <p:cNvSpPr>
            <a:spLocks noGrp="1"/>
          </p:cNvSpPr>
          <p:nvPr>
            <p:ph type="sldNum" sz="quarter" idx="11"/>
          </p:nvPr>
        </p:nvSpPr>
        <p:spPr/>
        <p:txBody>
          <a:bodyPr/>
          <a:lstStyle/>
          <a:p>
            <a:pPr>
              <a:defRPr/>
            </a:pPr>
            <a:fld id="{A060F35C-DF32-BB45-96D9-9338A9F3C311}" type="slidenum">
              <a:rPr lang="el-GR" smtClean="0"/>
              <a:pPr>
                <a:defRPr/>
              </a:pPr>
              <a:t>33</a:t>
            </a:fld>
            <a:endParaRPr lang="el-GR"/>
          </a:p>
        </p:txBody>
      </p:sp>
    </p:spTree>
    <p:extLst>
      <p:ext uri="{BB962C8B-B14F-4D97-AF65-F5344CB8AC3E}">
        <p14:creationId xmlns:p14="http://schemas.microsoft.com/office/powerpoint/2010/main" val="139365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l-GR" smtClean="0"/>
              <a:t>Παράδειγμα Εργασίας: Το μαθηματικό εκκρεμές</a:t>
            </a:r>
            <a:endParaRPr lang="el-GR"/>
          </a:p>
        </p:txBody>
      </p:sp>
      <p:sp>
        <p:nvSpPr>
          <p:cNvPr id="5" name="Slide Number Placeholder 4"/>
          <p:cNvSpPr>
            <a:spLocks noGrp="1"/>
          </p:cNvSpPr>
          <p:nvPr>
            <p:ph type="sldNum" sz="quarter" idx="11"/>
          </p:nvPr>
        </p:nvSpPr>
        <p:spPr/>
        <p:txBody>
          <a:bodyPr/>
          <a:lstStyle/>
          <a:p>
            <a:pPr>
              <a:defRPr/>
            </a:pPr>
            <a:fld id="{A060F35C-DF32-BB45-96D9-9338A9F3C311}" type="slidenum">
              <a:rPr lang="el-GR" smtClean="0"/>
              <a:pPr>
                <a:defRPr/>
              </a:pPr>
              <a:t>41</a:t>
            </a:fld>
            <a:endParaRPr lang="el-GR"/>
          </a:p>
        </p:txBody>
      </p:sp>
    </p:spTree>
    <p:extLst>
      <p:ext uri="{BB962C8B-B14F-4D97-AF65-F5344CB8AC3E}">
        <p14:creationId xmlns:p14="http://schemas.microsoft.com/office/powerpoint/2010/main" val="10945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l-GR" smtClean="0"/>
              <a:t>Παράδειγμα Εργασίας: Το μαθηματικό εκκρεμές</a:t>
            </a:r>
            <a:endParaRPr lang="el-GR"/>
          </a:p>
        </p:txBody>
      </p:sp>
      <p:sp>
        <p:nvSpPr>
          <p:cNvPr id="5" name="Slide Number Placeholder 4"/>
          <p:cNvSpPr>
            <a:spLocks noGrp="1"/>
          </p:cNvSpPr>
          <p:nvPr>
            <p:ph type="sldNum" sz="quarter" idx="11"/>
          </p:nvPr>
        </p:nvSpPr>
        <p:spPr/>
        <p:txBody>
          <a:bodyPr/>
          <a:lstStyle/>
          <a:p>
            <a:pPr>
              <a:defRPr/>
            </a:pPr>
            <a:fld id="{A060F35C-DF32-BB45-96D9-9338A9F3C311}" type="slidenum">
              <a:rPr lang="el-GR" smtClean="0"/>
              <a:pPr>
                <a:defRPr/>
              </a:pPr>
              <a:t>43</a:t>
            </a:fld>
            <a:endParaRPr lang="el-GR"/>
          </a:p>
        </p:txBody>
      </p:sp>
    </p:spTree>
    <p:extLst>
      <p:ext uri="{BB962C8B-B14F-4D97-AF65-F5344CB8AC3E}">
        <p14:creationId xmlns:p14="http://schemas.microsoft.com/office/powerpoint/2010/main" val="4453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6" name="Rectangle 6"/>
          <p:cNvSpPr>
            <a:spLocks noGrp="1" noChangeArrowheads="1"/>
          </p:cNvSpPr>
          <p:nvPr>
            <p:ph type="sldNum" sz="quarter" idx="12"/>
          </p:nvPr>
        </p:nvSpPr>
        <p:spPr>
          <a:ln/>
        </p:spPr>
        <p:txBody>
          <a:bodyPr/>
          <a:lstStyle>
            <a:lvl1pPr>
              <a:defRPr/>
            </a:lvl1pPr>
          </a:lstStyle>
          <a:p>
            <a:pPr>
              <a:defRPr/>
            </a:pPr>
            <a:fld id="{5363AF69-CFDC-D644-91F4-68214240B3E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6" name="Rectangle 6"/>
          <p:cNvSpPr>
            <a:spLocks noGrp="1" noChangeArrowheads="1"/>
          </p:cNvSpPr>
          <p:nvPr>
            <p:ph type="sldNum" sz="quarter" idx="12"/>
          </p:nvPr>
        </p:nvSpPr>
        <p:spPr>
          <a:ln/>
        </p:spPr>
        <p:txBody>
          <a:bodyPr/>
          <a:lstStyle>
            <a:lvl1pPr>
              <a:defRPr/>
            </a:lvl1pPr>
          </a:lstStyle>
          <a:p>
            <a:pPr>
              <a:defRPr/>
            </a:pPr>
            <a:fld id="{67A19DCE-8C4D-324F-8949-E36E47184C6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6" name="Rectangle 6"/>
          <p:cNvSpPr>
            <a:spLocks noGrp="1" noChangeArrowheads="1"/>
          </p:cNvSpPr>
          <p:nvPr>
            <p:ph type="sldNum" sz="quarter" idx="12"/>
          </p:nvPr>
        </p:nvSpPr>
        <p:spPr>
          <a:ln/>
        </p:spPr>
        <p:txBody>
          <a:bodyPr/>
          <a:lstStyle>
            <a:lvl1pPr>
              <a:defRPr/>
            </a:lvl1pPr>
          </a:lstStyle>
          <a:p>
            <a:pPr>
              <a:defRPr/>
            </a:pPr>
            <a:fld id="{368556AF-BB0D-584B-BE91-A84F3E71818B}"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6" name="Rectangle 6"/>
          <p:cNvSpPr>
            <a:spLocks noGrp="1" noChangeArrowheads="1"/>
          </p:cNvSpPr>
          <p:nvPr>
            <p:ph type="sldNum" sz="quarter" idx="12"/>
          </p:nvPr>
        </p:nvSpPr>
        <p:spPr>
          <a:ln/>
        </p:spPr>
        <p:txBody>
          <a:bodyPr/>
          <a:lstStyle>
            <a:lvl1pPr>
              <a:defRPr/>
            </a:lvl1pPr>
          </a:lstStyle>
          <a:p>
            <a:pPr>
              <a:defRPr/>
            </a:pPr>
            <a:fld id="{8E5B0F10-EB9D-F24D-B3D4-FEC69F04866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6" name="Rectangle 6"/>
          <p:cNvSpPr>
            <a:spLocks noGrp="1" noChangeArrowheads="1"/>
          </p:cNvSpPr>
          <p:nvPr>
            <p:ph type="sldNum" sz="quarter" idx="12"/>
          </p:nvPr>
        </p:nvSpPr>
        <p:spPr>
          <a:ln/>
        </p:spPr>
        <p:txBody>
          <a:bodyPr/>
          <a:lstStyle>
            <a:lvl1pPr>
              <a:defRPr/>
            </a:lvl1pPr>
          </a:lstStyle>
          <a:p>
            <a:pPr>
              <a:defRPr/>
            </a:pPr>
            <a:fld id="{A6406702-DE26-1241-8093-F1CE70CF4452}"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7" name="Rectangle 6"/>
          <p:cNvSpPr>
            <a:spLocks noGrp="1" noChangeArrowheads="1"/>
          </p:cNvSpPr>
          <p:nvPr>
            <p:ph type="sldNum" sz="quarter" idx="12"/>
          </p:nvPr>
        </p:nvSpPr>
        <p:spPr>
          <a:ln/>
        </p:spPr>
        <p:txBody>
          <a:bodyPr/>
          <a:lstStyle>
            <a:lvl1pPr>
              <a:defRPr/>
            </a:lvl1pPr>
          </a:lstStyle>
          <a:p>
            <a:pPr>
              <a:defRPr/>
            </a:pPr>
            <a:fld id="{1B98031B-823B-B44D-8441-EC85989DADBF}"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9" name="Rectangle 6"/>
          <p:cNvSpPr>
            <a:spLocks noGrp="1" noChangeArrowheads="1"/>
          </p:cNvSpPr>
          <p:nvPr>
            <p:ph type="sldNum" sz="quarter" idx="12"/>
          </p:nvPr>
        </p:nvSpPr>
        <p:spPr>
          <a:ln/>
        </p:spPr>
        <p:txBody>
          <a:bodyPr/>
          <a:lstStyle>
            <a:lvl1pPr>
              <a:defRPr/>
            </a:lvl1pPr>
          </a:lstStyle>
          <a:p>
            <a:pPr>
              <a:defRPr/>
            </a:pPr>
            <a:fld id="{C7734A59-7F30-BB4B-A71E-54B78B580337}"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5" name="Rectangle 6"/>
          <p:cNvSpPr>
            <a:spLocks noGrp="1" noChangeArrowheads="1"/>
          </p:cNvSpPr>
          <p:nvPr>
            <p:ph type="sldNum" sz="quarter" idx="12"/>
          </p:nvPr>
        </p:nvSpPr>
        <p:spPr>
          <a:ln/>
        </p:spPr>
        <p:txBody>
          <a:bodyPr/>
          <a:lstStyle>
            <a:lvl1pPr>
              <a:defRPr/>
            </a:lvl1pPr>
          </a:lstStyle>
          <a:p>
            <a:pPr>
              <a:defRPr/>
            </a:pPr>
            <a:fld id="{A4FBBAC2-E9C9-D04B-BC5E-57B82363876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4" name="Rectangle 6"/>
          <p:cNvSpPr>
            <a:spLocks noGrp="1" noChangeArrowheads="1"/>
          </p:cNvSpPr>
          <p:nvPr>
            <p:ph type="sldNum" sz="quarter" idx="12"/>
          </p:nvPr>
        </p:nvSpPr>
        <p:spPr>
          <a:ln/>
        </p:spPr>
        <p:txBody>
          <a:bodyPr/>
          <a:lstStyle>
            <a:lvl1pPr>
              <a:defRPr/>
            </a:lvl1pPr>
          </a:lstStyle>
          <a:p>
            <a:pPr>
              <a:defRPr/>
            </a:pPr>
            <a:fld id="{EE383D5D-67FD-9A47-8D13-7B5989A5CB4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7" name="Rectangle 6"/>
          <p:cNvSpPr>
            <a:spLocks noGrp="1" noChangeArrowheads="1"/>
          </p:cNvSpPr>
          <p:nvPr>
            <p:ph type="sldNum" sz="quarter" idx="12"/>
          </p:nvPr>
        </p:nvSpPr>
        <p:spPr>
          <a:ln/>
        </p:spPr>
        <p:txBody>
          <a:bodyPr/>
          <a:lstStyle>
            <a:lvl1pPr>
              <a:defRPr/>
            </a:lvl1pPr>
          </a:lstStyle>
          <a:p>
            <a:pPr>
              <a:defRPr/>
            </a:pPr>
            <a:fld id="{0016645A-C3F4-6540-B773-882C41AC838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Παράδειγμα Εργασίας: Το Μαθηματικό Εκκρεμές</a:t>
            </a:r>
          </a:p>
        </p:txBody>
      </p:sp>
      <p:sp>
        <p:nvSpPr>
          <p:cNvPr id="7" name="Rectangle 6"/>
          <p:cNvSpPr>
            <a:spLocks noGrp="1" noChangeArrowheads="1"/>
          </p:cNvSpPr>
          <p:nvPr>
            <p:ph type="sldNum" sz="quarter" idx="12"/>
          </p:nvPr>
        </p:nvSpPr>
        <p:spPr>
          <a:ln/>
        </p:spPr>
        <p:txBody>
          <a:bodyPr/>
          <a:lstStyle>
            <a:lvl1pPr>
              <a:defRPr/>
            </a:lvl1pPr>
          </a:lstStyle>
          <a:p>
            <a:pPr>
              <a:defRPr/>
            </a:pPr>
            <a:fld id="{1DF1CED8-AF14-2C47-8F3C-11D94BFF0A13}"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5" charset="0"/>
              </a:defRPr>
            </a:lvl1pPr>
          </a:lstStyle>
          <a:p>
            <a:pPr>
              <a:defRPr/>
            </a:pPr>
            <a:r>
              <a:rPr lang="el-GR"/>
              <a:t>Παράδειγμα Εργασίας: Το Μαθηματικό Εκκρεμές</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5" charset="0"/>
              </a:defRPr>
            </a:lvl1pPr>
          </a:lstStyle>
          <a:p>
            <a:pPr>
              <a:defRPr/>
            </a:pPr>
            <a:fld id="{98CCEFD0-DEF2-604B-91A8-D1F70FB1CB6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3.wmf"/><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5.pn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oleObject" Target="../embeddings/oleObject15.bin"/><Relationship Id="rId5" Type="http://schemas.openxmlformats.org/officeDocument/2006/relationships/image" Target="../media/image26.wmf"/><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image" Target="../media/image2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0.png"/><Relationship Id="rId4" Type="http://schemas.openxmlformats.org/officeDocument/2006/relationships/image" Target="../media/image410.png"/><Relationship Id="rId5" Type="http://schemas.openxmlformats.org/officeDocument/2006/relationships/image" Target="../media/image420.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1.png"/><Relationship Id="rId9"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image" Target="../media/image390.png"/></Relationships>
</file>

<file path=ppt/slides/_rels/slide21.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45.png"/><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oleObject" Target="../embeddings/oleObject16.bin"/><Relationship Id="rId7" Type="http://schemas.openxmlformats.org/officeDocument/2006/relationships/image" Target="../media/image9.wmf"/><Relationship Id="rId8" Type="http://schemas.openxmlformats.org/officeDocument/2006/relationships/oleObject" Target="../embeddings/oleObject210.bin"/><Relationship Id="rId9" Type="http://schemas.openxmlformats.org/officeDocument/2006/relationships/image" Target="../media/image9.wmf"/><Relationship Id="rId10" Type="http://schemas.openxmlformats.org/officeDocument/2006/relationships/image" Target="../media/image490.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0" Type="http://schemas.openxmlformats.org/officeDocument/2006/relationships/image" Target="../media/image510.png"/><Relationship Id="rId11" Type="http://schemas.openxmlformats.org/officeDocument/2006/relationships/image" Target="../media/image520.png"/><Relationship Id="rId12"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 Id="rId3"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oleObject" Target="../embeddings/oleObject17.bin"/><Relationship Id="rId5" Type="http://schemas.openxmlformats.org/officeDocument/2006/relationships/image" Target="../media/image58.wmf"/><Relationship Id="rId6" Type="http://schemas.openxmlformats.org/officeDocument/2006/relationships/image" Target="../media/image60.wmf"/><Relationship Id="rId7" Type="http://schemas.openxmlformats.org/officeDocument/2006/relationships/image" Target="../media/image61.wmf"/><Relationship Id="rId8" Type="http://schemas.openxmlformats.org/officeDocument/2006/relationships/image" Target="../media/image62.wmf"/><Relationship Id="rId9" Type="http://schemas.openxmlformats.org/officeDocument/2006/relationships/image" Target="../media/image63.png"/><Relationship Id="rId10" Type="http://schemas.openxmlformats.org/officeDocument/2006/relationships/image" Target="../media/image64.w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5.png"/><Relationship Id="rId8" Type="http://schemas.openxmlformats.org/officeDocument/2006/relationships/image" Target="../media/image76.png"/><Relationship Id="rId9"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82.png"/><Relationship Id="rId9" Type="http://schemas.openxmlformats.org/officeDocument/2006/relationships/image" Target="../media/image67.png"/><Relationship Id="rId10" Type="http://schemas.openxmlformats.org/officeDocument/2006/relationships/image" Target="../media/image80.png"/><Relationship Id="rId1" Type="http://schemas.openxmlformats.org/officeDocument/2006/relationships/slideLayout" Target="../slideLayouts/slideLayout7.xml"/><Relationship Id="rId2"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29.xml.rels><?xml version="1.0" encoding="UTF-8" standalone="yes"?>
<Relationships xmlns="http://schemas.openxmlformats.org/package/2006/relationships"><Relationship Id="rId11" Type="http://schemas.openxmlformats.org/officeDocument/2006/relationships/image" Target="../media/image95.png"/><Relationship Id="rId12" Type="http://schemas.openxmlformats.org/officeDocument/2006/relationships/image" Target="../media/image96.png"/><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png"/><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wmf"/><Relationship Id="rId5" Type="http://schemas.openxmlformats.org/officeDocument/2006/relationships/oleObject" Target="../embeddings/oleObject3.bin"/><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image" Target="../media/image100.png"/><Relationship Id="rId1" Type="http://schemas.openxmlformats.org/officeDocument/2006/relationships/slideLayout" Target="../slideLayouts/slideLayout7.xml"/><Relationship Id="rId2"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5" Type="http://schemas.openxmlformats.org/officeDocument/2006/relationships/image" Target="../media/image10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80.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1.png"/><Relationship Id="rId5" Type="http://schemas.openxmlformats.org/officeDocument/2006/relationships/image" Target="../media/image108.png"/><Relationship Id="rId6" Type="http://schemas.openxmlformats.org/officeDocument/2006/relationships/oleObject" Target="../embeddings/oleObject18.bin"/><Relationship Id="rId7" Type="http://schemas.openxmlformats.org/officeDocument/2006/relationships/image" Target="../media/image82.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9.pn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 Id="rId7" Type="http://schemas.openxmlformats.org/officeDocument/2006/relationships/image" Target="../media/image113.png"/><Relationship Id="rId8" Type="http://schemas.openxmlformats.org/officeDocument/2006/relationships/image" Target="../media/image114.png"/><Relationship Id="rId9" Type="http://schemas.openxmlformats.org/officeDocument/2006/relationships/image" Target="../media/image115.png"/><Relationship Id="rId10" Type="http://schemas.openxmlformats.org/officeDocument/2006/relationships/image" Target="../media/image116.png"/><Relationship Id="rId1" Type="http://schemas.openxmlformats.org/officeDocument/2006/relationships/slideLayout" Target="../slideLayouts/slideLayout7.xml"/><Relationship Id="rId2" Type="http://schemas.openxmlformats.org/officeDocument/2006/relationships/image" Target="../media/image107.png"/></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image" Target="../media/image121.png"/><Relationship Id="rId1" Type="http://schemas.openxmlformats.org/officeDocument/2006/relationships/slideLayout" Target="../slideLayouts/slideLayout7.xml"/><Relationship Id="rId2" Type="http://schemas.openxmlformats.org/officeDocument/2006/relationships/image" Target="../media/image117.png"/></Relationships>
</file>

<file path=ppt/slides/_rels/slide36.xml.rels><?xml version="1.0" encoding="UTF-8" standalone="yes"?>
<Relationships xmlns="http://schemas.openxmlformats.org/package/2006/relationships"><Relationship Id="rId3" Type="http://schemas.openxmlformats.org/officeDocument/2006/relationships/image" Target="../media/image123.png"/><Relationship Id="rId4" Type="http://schemas.openxmlformats.org/officeDocument/2006/relationships/image" Target="../media/image124.png"/><Relationship Id="rId1" Type="http://schemas.openxmlformats.org/officeDocument/2006/relationships/slideLayout" Target="../slideLayouts/slideLayout7.xml"/><Relationship Id="rId2" Type="http://schemas.openxmlformats.org/officeDocument/2006/relationships/image" Target="../media/image122.png"/></Relationships>
</file>

<file path=ppt/slides/_rels/slide37.xml.rels><?xml version="1.0" encoding="UTF-8" standalone="yes"?>
<Relationships xmlns="http://schemas.openxmlformats.org/package/2006/relationships"><Relationship Id="rId3" Type="http://schemas.openxmlformats.org/officeDocument/2006/relationships/image" Target="../media/image125.png"/><Relationship Id="rId4" Type="http://schemas.openxmlformats.org/officeDocument/2006/relationships/image" Target="../media/image126.png"/><Relationship Id="rId5" Type="http://schemas.openxmlformats.org/officeDocument/2006/relationships/image" Target="../media/image127.png"/><Relationship Id="rId6" Type="http://schemas.openxmlformats.org/officeDocument/2006/relationships/image" Target="../media/image128.png"/><Relationship Id="rId7" Type="http://schemas.openxmlformats.org/officeDocument/2006/relationships/image" Target="../media/image129.png"/><Relationship Id="rId1" Type="http://schemas.openxmlformats.org/officeDocument/2006/relationships/slideLayout" Target="../slideLayouts/slideLayout7.xml"/><Relationship Id="rId2" Type="http://schemas.openxmlformats.org/officeDocument/2006/relationships/image" Target="../media/image83.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4.png"/><Relationship Id="rId5" Type="http://schemas.openxmlformats.org/officeDocument/2006/relationships/oleObject" Target="../embeddings/oleObject19.bin"/><Relationship Id="rId6" Type="http://schemas.openxmlformats.org/officeDocument/2006/relationships/image" Target="../media/image6.wmf"/><Relationship Id="rId7" Type="http://schemas.openxmlformats.org/officeDocument/2006/relationships/image" Target="../media/image131.png"/><Relationship Id="rId8" Type="http://schemas.openxmlformats.org/officeDocument/2006/relationships/image" Target="../media/image88.png"/><Relationship Id="rId9" Type="http://schemas.openxmlformats.org/officeDocument/2006/relationships/image" Target="../media/image133.png"/><Relationship Id="rId10" Type="http://schemas.openxmlformats.org/officeDocument/2006/relationships/image" Target="../media/image134.png"/><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wmf"/><Relationship Id="rId5" Type="http://schemas.openxmlformats.org/officeDocument/2006/relationships/oleObject" Target="../embeddings/oleObject5.bin"/><Relationship Id="rId6" Type="http://schemas.openxmlformats.org/officeDocument/2006/relationships/image" Target="../media/image4.wmf"/><Relationship Id="rId7" Type="http://schemas.openxmlformats.org/officeDocument/2006/relationships/oleObject" Target="../embeddings/oleObject6.bin"/><Relationship Id="rId8" Type="http://schemas.openxmlformats.org/officeDocument/2006/relationships/image" Target="../media/image5.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oleObject" Target="../embeddings/oleObject20.bin"/><Relationship Id="rId5" Type="http://schemas.openxmlformats.org/officeDocument/2006/relationships/image" Target="../media/image6.wmf"/><Relationship Id="rId6" Type="http://schemas.openxmlformats.org/officeDocument/2006/relationships/image" Target="../media/image135.png"/><Relationship Id="rId7" Type="http://schemas.openxmlformats.org/officeDocument/2006/relationships/image" Target="../media/image136.png"/><Relationship Id="rId8" Type="http://schemas.openxmlformats.org/officeDocument/2006/relationships/image" Target="../media/image137.png"/><Relationship Id="rId9" Type="http://schemas.openxmlformats.org/officeDocument/2006/relationships/image" Target="../media/image138.png"/><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9" Type="http://schemas.openxmlformats.org/officeDocument/2006/relationships/image" Target="../media/image130.png"/><Relationship Id="rId20" Type="http://schemas.openxmlformats.org/officeDocument/2006/relationships/image" Target="../media/image155.png"/><Relationship Id="rId10" Type="http://schemas.openxmlformats.org/officeDocument/2006/relationships/image" Target="../media/image132.png"/><Relationship Id="rId11" Type="http://schemas.openxmlformats.org/officeDocument/2006/relationships/image" Target="../media/image146.png"/><Relationship Id="rId12" Type="http://schemas.openxmlformats.org/officeDocument/2006/relationships/image" Target="../media/image144.png"/><Relationship Id="rId13" Type="http://schemas.openxmlformats.org/officeDocument/2006/relationships/image" Target="../media/image148.png"/><Relationship Id="rId14" Type="http://schemas.openxmlformats.org/officeDocument/2006/relationships/image" Target="../media/image149.png"/><Relationship Id="rId15" Type="http://schemas.openxmlformats.org/officeDocument/2006/relationships/image" Target="../media/image150.png"/><Relationship Id="rId16" Type="http://schemas.openxmlformats.org/officeDocument/2006/relationships/image" Target="../media/image145.png"/><Relationship Id="rId17" Type="http://schemas.openxmlformats.org/officeDocument/2006/relationships/image" Target="../media/image147.png"/><Relationship Id="rId18" Type="http://schemas.openxmlformats.org/officeDocument/2006/relationships/image" Target="../media/image151.png"/><Relationship Id="rId19" Type="http://schemas.openxmlformats.org/officeDocument/2006/relationships/image" Target="../media/image152.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9.png"/><Relationship Id="rId4" Type="http://schemas.openxmlformats.org/officeDocument/2006/relationships/image" Target="../media/image140.png"/><Relationship Id="rId5" Type="http://schemas.openxmlformats.org/officeDocument/2006/relationships/image" Target="../media/image141.png"/><Relationship Id="rId6" Type="http://schemas.openxmlformats.org/officeDocument/2006/relationships/image" Target="../media/image84.png"/><Relationship Id="rId7" Type="http://schemas.openxmlformats.org/officeDocument/2006/relationships/image" Target="../media/image142.png"/><Relationship Id="rId8" Type="http://schemas.openxmlformats.org/officeDocument/2006/relationships/image" Target="../media/image143.png"/></Relationships>
</file>

<file path=ppt/slides/_rels/slide42.xml.rels><?xml version="1.0" encoding="UTF-8" standalone="yes"?>
<Relationships xmlns="http://schemas.openxmlformats.org/package/2006/relationships"><Relationship Id="rId11" Type="http://schemas.openxmlformats.org/officeDocument/2006/relationships/image" Target="../media/image164.png"/><Relationship Id="rId12" Type="http://schemas.openxmlformats.org/officeDocument/2006/relationships/image" Target="../media/image165.png"/><Relationship Id="rId13" Type="http://schemas.openxmlformats.org/officeDocument/2006/relationships/image" Target="../media/image166.png"/><Relationship Id="rId14" Type="http://schemas.openxmlformats.org/officeDocument/2006/relationships/image" Target="../media/image162.png"/><Relationship Id="rId15" Type="http://schemas.openxmlformats.org/officeDocument/2006/relationships/image" Target="../media/image168.png"/><Relationship Id="rId16" Type="http://schemas.openxmlformats.org/officeDocument/2006/relationships/image" Target="../media/image169.png"/><Relationship Id="rId17" Type="http://schemas.openxmlformats.org/officeDocument/2006/relationships/image" Target="../media/image170.png"/><Relationship Id="rId1" Type="http://schemas.openxmlformats.org/officeDocument/2006/relationships/slideLayout" Target="../slideLayouts/slideLayout7.xml"/><Relationship Id="rId2" Type="http://schemas.openxmlformats.org/officeDocument/2006/relationships/image" Target="../media/image130.png"/><Relationship Id="rId3" Type="http://schemas.openxmlformats.org/officeDocument/2006/relationships/image" Target="../media/image156.png"/><Relationship Id="rId4" Type="http://schemas.openxmlformats.org/officeDocument/2006/relationships/image" Target="../media/image157.png"/><Relationship Id="rId5" Type="http://schemas.openxmlformats.org/officeDocument/2006/relationships/image" Target="../media/image158.png"/><Relationship Id="rId6" Type="http://schemas.openxmlformats.org/officeDocument/2006/relationships/image" Target="../media/image159.png"/><Relationship Id="rId7" Type="http://schemas.openxmlformats.org/officeDocument/2006/relationships/image" Target="../media/image160.png"/><Relationship Id="rId8" Type="http://schemas.openxmlformats.org/officeDocument/2006/relationships/image" Target="../media/image153.png"/><Relationship Id="rId9" Type="http://schemas.openxmlformats.org/officeDocument/2006/relationships/image" Target="../media/image154.png"/><Relationship Id="rId10" Type="http://schemas.openxmlformats.org/officeDocument/2006/relationships/image" Target="../media/image161.png"/></Relationships>
</file>

<file path=ppt/slides/_rels/slide43.xml.rels><?xml version="1.0" encoding="UTF-8" standalone="yes"?>
<Relationships xmlns="http://schemas.openxmlformats.org/package/2006/relationships"><Relationship Id="rId9" Type="http://schemas.openxmlformats.org/officeDocument/2006/relationships/image" Target="../media/image174.png"/><Relationship Id="rId20" Type="http://schemas.openxmlformats.org/officeDocument/2006/relationships/image" Target="../media/image167.png"/><Relationship Id="rId21" Type="http://schemas.openxmlformats.org/officeDocument/2006/relationships/image" Target="../media/image183.png"/><Relationship Id="rId10" Type="http://schemas.openxmlformats.org/officeDocument/2006/relationships/image" Target="../media/image175.png"/><Relationship Id="rId11" Type="http://schemas.openxmlformats.org/officeDocument/2006/relationships/image" Target="../media/image176.png"/><Relationship Id="rId12" Type="http://schemas.openxmlformats.org/officeDocument/2006/relationships/image" Target="../media/image177.png"/><Relationship Id="rId13" Type="http://schemas.openxmlformats.org/officeDocument/2006/relationships/image" Target="../media/image163.png"/><Relationship Id="rId14" Type="http://schemas.openxmlformats.org/officeDocument/2006/relationships/image" Target="../media/image179.png"/><Relationship Id="rId15" Type="http://schemas.openxmlformats.org/officeDocument/2006/relationships/image" Target="../media/image180.png"/><Relationship Id="rId16" Type="http://schemas.openxmlformats.org/officeDocument/2006/relationships/image" Target="../media/image181.png"/><Relationship Id="rId17" Type="http://schemas.openxmlformats.org/officeDocument/2006/relationships/image" Target="../media/image153.png"/><Relationship Id="rId18" Type="http://schemas.openxmlformats.org/officeDocument/2006/relationships/image" Target="../media/image154.png"/><Relationship Id="rId19" Type="http://schemas.openxmlformats.org/officeDocument/2006/relationships/image" Target="../media/image161.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2.png"/><Relationship Id="rId4" Type="http://schemas.openxmlformats.org/officeDocument/2006/relationships/image" Target="../media/image171.png"/><Relationship Id="rId5" Type="http://schemas.openxmlformats.org/officeDocument/2006/relationships/image" Target="../media/image172.png"/><Relationship Id="rId6" Type="http://schemas.openxmlformats.org/officeDocument/2006/relationships/image" Target="../media/image130.png"/><Relationship Id="rId7" Type="http://schemas.openxmlformats.org/officeDocument/2006/relationships/image" Target="../media/image157.png"/><Relationship Id="rId8" Type="http://schemas.openxmlformats.org/officeDocument/2006/relationships/image" Target="../media/image173.png"/></Relationships>
</file>

<file path=ppt/slides/_rels/slide44.xml.rels><?xml version="1.0" encoding="UTF-8" standalone="yes"?>
<Relationships xmlns="http://schemas.openxmlformats.org/package/2006/relationships"><Relationship Id="rId11" Type="http://schemas.openxmlformats.org/officeDocument/2006/relationships/image" Target="../media/image191.png"/><Relationship Id="rId12" Type="http://schemas.openxmlformats.org/officeDocument/2006/relationships/image" Target="../media/image192.png"/><Relationship Id="rId13" Type="http://schemas.openxmlformats.org/officeDocument/2006/relationships/image" Target="../media/image193.png"/><Relationship Id="rId14" Type="http://schemas.openxmlformats.org/officeDocument/2006/relationships/image" Target="../media/image194.png"/><Relationship Id="rId15" Type="http://schemas.openxmlformats.org/officeDocument/2006/relationships/image" Target="../media/image195.png"/><Relationship Id="rId1" Type="http://schemas.openxmlformats.org/officeDocument/2006/relationships/slideLayout" Target="../slideLayouts/slideLayout7.xml"/><Relationship Id="rId2" Type="http://schemas.openxmlformats.org/officeDocument/2006/relationships/image" Target="../media/image184.png"/><Relationship Id="rId3" Type="http://schemas.openxmlformats.org/officeDocument/2006/relationships/image" Target="../media/image163.png"/><Relationship Id="rId4" Type="http://schemas.openxmlformats.org/officeDocument/2006/relationships/image" Target="../media/image185.png"/><Relationship Id="rId5" Type="http://schemas.openxmlformats.org/officeDocument/2006/relationships/image" Target="../media/image186.png"/><Relationship Id="rId6" Type="http://schemas.openxmlformats.org/officeDocument/2006/relationships/image" Target="../media/image187.png"/><Relationship Id="rId7" Type="http://schemas.openxmlformats.org/officeDocument/2006/relationships/image" Target="../media/image188.png"/><Relationship Id="rId8" Type="http://schemas.openxmlformats.org/officeDocument/2006/relationships/image" Target="../media/image189.png"/><Relationship Id="rId9" Type="http://schemas.openxmlformats.org/officeDocument/2006/relationships/image" Target="../media/image190.png"/><Relationship Id="rId10" Type="http://schemas.openxmlformats.org/officeDocument/2006/relationships/image" Target="../media/image130.png"/></Relationships>
</file>

<file path=ppt/slides/_rels/slide45.xml.rels><?xml version="1.0" encoding="UTF-8" standalone="yes"?>
<Relationships xmlns="http://schemas.openxmlformats.org/package/2006/relationships"><Relationship Id="rId3" Type="http://schemas.openxmlformats.org/officeDocument/2006/relationships/image" Target="../media/image196.png"/><Relationship Id="rId4" Type="http://schemas.openxmlformats.org/officeDocument/2006/relationships/image" Target="../media/image197.png"/><Relationship Id="rId5" Type="http://schemas.openxmlformats.org/officeDocument/2006/relationships/image" Target="../media/image198.png"/><Relationship Id="rId6" Type="http://schemas.openxmlformats.org/officeDocument/2006/relationships/image" Target="../media/image199.png"/><Relationship Id="rId7" Type="http://schemas.openxmlformats.org/officeDocument/2006/relationships/image" Target="../media/image200.png"/><Relationship Id="rId8" Type="http://schemas.openxmlformats.org/officeDocument/2006/relationships/image" Target="../media/image83.gif"/><Relationship Id="rId9" Type="http://schemas.openxmlformats.org/officeDocument/2006/relationships/image" Target="../media/image201.png"/><Relationship Id="rId10" Type="http://schemas.openxmlformats.org/officeDocument/2006/relationships/image" Target="../media/image202.png"/><Relationship Id="rId11" Type="http://schemas.openxmlformats.org/officeDocument/2006/relationships/image" Target="../media/image203.png"/><Relationship Id="rId1" Type="http://schemas.openxmlformats.org/officeDocument/2006/relationships/slideLayout" Target="../slideLayouts/slideLayout7.xml"/><Relationship Id="rId2" Type="http://schemas.openxmlformats.org/officeDocument/2006/relationships/image" Target="../media/image161.png"/></Relationships>
</file>

<file path=ppt/slides/_rels/slide46.xml.rels><?xml version="1.0" encoding="UTF-8" standalone="yes"?>
<Relationships xmlns="http://schemas.openxmlformats.org/package/2006/relationships"><Relationship Id="rId3" Type="http://schemas.openxmlformats.org/officeDocument/2006/relationships/image" Target="../media/image178.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153.png"/><Relationship Id="rId9" Type="http://schemas.openxmlformats.org/officeDocument/2006/relationships/image" Target="../media/image208.png"/><Relationship Id="rId10" Type="http://schemas.openxmlformats.org/officeDocument/2006/relationships/image" Target="../media/image209.png"/><Relationship Id="rId11" Type="http://schemas.openxmlformats.org/officeDocument/2006/relationships/image" Target="../media/image182.png"/><Relationship Id="rId1" Type="http://schemas.openxmlformats.org/officeDocument/2006/relationships/slideLayout" Target="../slideLayouts/slideLayout7.xml"/><Relationship Id="rId2" Type="http://schemas.openxmlformats.org/officeDocument/2006/relationships/image" Target="../media/image161.png"/></Relationships>
</file>

<file path=ppt/slides/_rels/slide47.xml.rels><?xml version="1.0" encoding="UTF-8" standalone="yes"?>
<Relationships xmlns="http://schemas.openxmlformats.org/package/2006/relationships"><Relationship Id="rId11" Type="http://schemas.openxmlformats.org/officeDocument/2006/relationships/image" Target="../media/image161.png"/><Relationship Id="rId12" Type="http://schemas.openxmlformats.org/officeDocument/2006/relationships/image" Target="../media/image213.png"/><Relationship Id="rId13" Type="http://schemas.openxmlformats.org/officeDocument/2006/relationships/image" Target="../media/image214.png"/><Relationship Id="rId1" Type="http://schemas.openxmlformats.org/officeDocument/2006/relationships/slideLayout" Target="../slideLayouts/slideLayout7.xml"/><Relationship Id="rId2" Type="http://schemas.openxmlformats.org/officeDocument/2006/relationships/image" Target="../media/image2040.png"/><Relationship Id="rId3" Type="http://schemas.openxmlformats.org/officeDocument/2006/relationships/image" Target="../media/image2050.png"/><Relationship Id="rId4" Type="http://schemas.openxmlformats.org/officeDocument/2006/relationships/image" Target="../media/image2060.png"/><Relationship Id="rId5" Type="http://schemas.openxmlformats.org/officeDocument/2006/relationships/image" Target="../media/image2070.png"/><Relationship Id="rId6" Type="http://schemas.openxmlformats.org/officeDocument/2006/relationships/image" Target="../media/image2080.png"/><Relationship Id="rId7" Type="http://schemas.openxmlformats.org/officeDocument/2006/relationships/image" Target="../media/image210.png"/><Relationship Id="rId8" Type="http://schemas.openxmlformats.org/officeDocument/2006/relationships/image" Target="../media/image2100.png"/><Relationship Id="rId9" Type="http://schemas.openxmlformats.org/officeDocument/2006/relationships/image" Target="../media/image211.png"/><Relationship Id="rId10" Type="http://schemas.openxmlformats.org/officeDocument/2006/relationships/image" Target="../media/image212.png"/></Relationships>
</file>

<file path=ppt/slides/_rels/slide48.xml.rels><?xml version="1.0" encoding="UTF-8" standalone="yes"?>
<Relationships xmlns="http://schemas.openxmlformats.org/package/2006/relationships"><Relationship Id="rId11" Type="http://schemas.openxmlformats.org/officeDocument/2006/relationships/image" Target="../media/image221.png"/><Relationship Id="rId12" Type="http://schemas.openxmlformats.org/officeDocument/2006/relationships/image" Target="../media/image222.png"/><Relationship Id="rId13" Type="http://schemas.openxmlformats.org/officeDocument/2006/relationships/image" Target="../media/image223.png"/><Relationship Id="rId14" Type="http://schemas.openxmlformats.org/officeDocument/2006/relationships/image" Target="../media/image224.png"/><Relationship Id="rId15" Type="http://schemas.openxmlformats.org/officeDocument/2006/relationships/image" Target="../media/image225.png"/><Relationship Id="rId16" Type="http://schemas.openxmlformats.org/officeDocument/2006/relationships/image" Target="../media/image226.png"/><Relationship Id="rId17" Type="http://schemas.openxmlformats.org/officeDocument/2006/relationships/image" Target="../media/image227.png"/><Relationship Id="rId18" Type="http://schemas.openxmlformats.org/officeDocument/2006/relationships/image" Target="../media/image228.png"/><Relationship Id="rId1" Type="http://schemas.openxmlformats.org/officeDocument/2006/relationships/slideLayout" Target="../slideLayouts/slideLayout7.xml"/><Relationship Id="rId2" Type="http://schemas.openxmlformats.org/officeDocument/2006/relationships/image" Target="../media/image161.png"/><Relationship Id="rId3" Type="http://schemas.openxmlformats.org/officeDocument/2006/relationships/image" Target="../media/image2130.png"/><Relationship Id="rId4" Type="http://schemas.openxmlformats.org/officeDocument/2006/relationships/image" Target="../media/image2140.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image" Target="../media/image217.png"/><Relationship Id="rId8" Type="http://schemas.openxmlformats.org/officeDocument/2006/relationships/image" Target="../media/image218.png"/><Relationship Id="rId9" Type="http://schemas.openxmlformats.org/officeDocument/2006/relationships/image" Target="../media/image219.png"/><Relationship Id="rId10" Type="http://schemas.openxmlformats.org/officeDocument/2006/relationships/image" Target="../media/image220.png"/></Relationships>
</file>

<file path=ppt/slides/_rels/slide49.xml.rels><?xml version="1.0" encoding="UTF-8" standalone="yes"?>
<Relationships xmlns="http://schemas.openxmlformats.org/package/2006/relationships"><Relationship Id="rId3" Type="http://schemas.openxmlformats.org/officeDocument/2006/relationships/image" Target="../media/image230.png"/><Relationship Id="rId4" Type="http://schemas.openxmlformats.org/officeDocument/2006/relationships/image" Target="../media/image231.png"/><Relationship Id="rId1" Type="http://schemas.openxmlformats.org/officeDocument/2006/relationships/slideLayout" Target="../slideLayouts/slideLayout7.xml"/><Relationship Id="rId2" Type="http://schemas.openxmlformats.org/officeDocument/2006/relationships/image" Target="../media/image229.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6.wmf"/><Relationship Id="rId5" Type="http://schemas.openxmlformats.org/officeDocument/2006/relationships/oleObject" Target="../embeddings/oleObject8.bin"/><Relationship Id="rId6" Type="http://schemas.openxmlformats.org/officeDocument/2006/relationships/image" Target="../media/image7.wmf"/><Relationship Id="rId7" Type="http://schemas.openxmlformats.org/officeDocument/2006/relationships/oleObject" Target="../embeddings/oleObject9.bin"/><Relationship Id="rId8" Type="http://schemas.openxmlformats.org/officeDocument/2006/relationships/image" Target="../media/image8.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9.wmf"/><Relationship Id="rId5" Type="http://schemas.openxmlformats.org/officeDocument/2006/relationships/image" Target="../media/image14.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0.wmf"/><Relationship Id="rId5" Type="http://schemas.openxmlformats.org/officeDocument/2006/relationships/oleObject" Target="../embeddings/oleObject12.bin"/><Relationship Id="rId6" Type="http://schemas.openxmlformats.org/officeDocument/2006/relationships/image" Target="../media/image11.wmf"/><Relationship Id="rId7" Type="http://schemas.openxmlformats.org/officeDocument/2006/relationships/oleObject" Target="../embeddings/oleObject13.bin"/><Relationship Id="rId8" Type="http://schemas.openxmlformats.org/officeDocument/2006/relationships/image" Target="../media/image12.wmf"/><Relationship Id="rId9" Type="http://schemas.openxmlformats.org/officeDocument/2006/relationships/image" Target="../media/image18.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 Θέση αριθμού διαφάνειας"/>
          <p:cNvSpPr>
            <a:spLocks noGrp="1"/>
          </p:cNvSpPr>
          <p:nvPr>
            <p:ph type="sldNum" sz="quarter" idx="12"/>
          </p:nvPr>
        </p:nvSpPr>
        <p:spPr>
          <a:noFill/>
        </p:spPr>
        <p:txBody>
          <a:bodyPr/>
          <a:lstStyle/>
          <a:p>
            <a:fld id="{B0E5FA11-33CD-AA42-AEC5-BD736AAC9F9C}" type="slidenum">
              <a:rPr lang="el-GR"/>
              <a:pPr/>
              <a:t>1</a:t>
            </a:fld>
            <a:endParaRPr lang="el-GR"/>
          </a:p>
        </p:txBody>
      </p:sp>
      <p:sp>
        <p:nvSpPr>
          <p:cNvPr id="173058" name="Text Box 2"/>
          <p:cNvSpPr txBox="1">
            <a:spLocks noChangeArrowheads="1"/>
          </p:cNvSpPr>
          <p:nvPr/>
        </p:nvSpPr>
        <p:spPr bwMode="auto">
          <a:xfrm>
            <a:off x="0" y="1052513"/>
            <a:ext cx="9144000" cy="1190625"/>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l-GR" sz="3600" b="1" dirty="0">
                <a:solidFill>
                  <a:srgbClr val="800000"/>
                </a:solidFill>
                <a:effectLst>
                  <a:outerShdw blurRad="38100" dist="38100" dir="2700000" algn="tl">
                    <a:srgbClr val="DDDDDD"/>
                  </a:outerShdw>
                </a:effectLst>
                <a:latin typeface="Palatino"/>
                <a:cs typeface="Palatino"/>
              </a:rPr>
              <a:t>Εισαγωγή σε Μεθόδους Ανάλυσης Πειραματικών Δεδομένων</a:t>
            </a:r>
          </a:p>
        </p:txBody>
      </p:sp>
      <p:sp>
        <p:nvSpPr>
          <p:cNvPr id="15364" name="Text Box 3"/>
          <p:cNvSpPr txBox="1">
            <a:spLocks noChangeArrowheads="1"/>
          </p:cNvSpPr>
          <p:nvPr/>
        </p:nvSpPr>
        <p:spPr bwMode="auto">
          <a:xfrm>
            <a:off x="4787900" y="188913"/>
            <a:ext cx="4356100" cy="366712"/>
          </a:xfrm>
          <a:prstGeom prst="rect">
            <a:avLst/>
          </a:prstGeom>
          <a:noFill/>
          <a:ln w="9525">
            <a:noFill/>
            <a:miter lim="800000"/>
            <a:headEnd/>
            <a:tailEnd/>
          </a:ln>
        </p:spPr>
        <p:txBody>
          <a:bodyPr>
            <a:prstTxWarp prst="textNoShape">
              <a:avLst/>
            </a:prstTxWarp>
            <a:spAutoFit/>
          </a:bodyPr>
          <a:lstStyle/>
          <a:p>
            <a:pPr algn="r">
              <a:spcBef>
                <a:spcPct val="50000"/>
              </a:spcBef>
            </a:pPr>
            <a:r>
              <a:rPr lang="el-GR" sz="1800" b="1" dirty="0">
                <a:solidFill>
                  <a:srgbClr val="003366"/>
                </a:solidFill>
                <a:latin typeface="Palatino"/>
                <a:cs typeface="Palatino"/>
              </a:rPr>
              <a:t>Σπύρος Ευστ. Τζαμαρίας</a:t>
            </a:r>
          </a:p>
        </p:txBody>
      </p:sp>
      <p:sp>
        <p:nvSpPr>
          <p:cNvPr id="173060" name="Text Box 4"/>
          <p:cNvSpPr txBox="1">
            <a:spLocks noChangeArrowheads="1"/>
          </p:cNvSpPr>
          <p:nvPr/>
        </p:nvSpPr>
        <p:spPr bwMode="auto">
          <a:xfrm>
            <a:off x="0" y="2420938"/>
            <a:ext cx="9144000" cy="9461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l-GR" b="1" i="1" dirty="0">
                <a:solidFill>
                  <a:srgbClr val="800000"/>
                </a:solidFill>
                <a:effectLst>
                  <a:outerShdw blurRad="38100" dist="38100" dir="2700000" algn="tl">
                    <a:srgbClr val="DDDDDD"/>
                  </a:outerShdw>
                </a:effectLst>
                <a:latin typeface="Palatino"/>
                <a:cs typeface="Palatino"/>
              </a:rPr>
              <a:t>Ο μόνος Κριτής της Επιστημονικής Αλήθειας είναι το Πείραμα</a:t>
            </a:r>
          </a:p>
        </p:txBody>
      </p:sp>
      <p:sp>
        <p:nvSpPr>
          <p:cNvPr id="15366" name="Text Box 5"/>
          <p:cNvSpPr txBox="1">
            <a:spLocks noChangeArrowheads="1"/>
          </p:cNvSpPr>
          <p:nvPr/>
        </p:nvSpPr>
        <p:spPr bwMode="auto">
          <a:xfrm>
            <a:off x="0" y="3860800"/>
            <a:ext cx="5076825" cy="1874838"/>
          </a:xfrm>
          <a:prstGeom prst="rect">
            <a:avLst/>
          </a:prstGeom>
          <a:noFill/>
          <a:ln w="9525">
            <a:noFill/>
            <a:miter lim="800000"/>
            <a:headEnd/>
            <a:tailEnd/>
          </a:ln>
        </p:spPr>
        <p:txBody>
          <a:bodyPr>
            <a:prstTxWarp prst="textNoShape">
              <a:avLst/>
            </a:prstTxWarp>
            <a:spAutoFit/>
          </a:bodyPr>
          <a:lstStyle/>
          <a:p>
            <a:pPr algn="l">
              <a:lnSpc>
                <a:spcPct val="75000"/>
              </a:lnSpc>
              <a:spcBef>
                <a:spcPct val="50000"/>
              </a:spcBef>
              <a:buFontTx/>
              <a:buChar char="•"/>
            </a:pPr>
            <a:r>
              <a:rPr lang="el-GR" sz="2000" b="1">
                <a:solidFill>
                  <a:srgbClr val="003300"/>
                </a:solidFill>
                <a:latin typeface="Palatino" pitchFamily="-105" charset="0"/>
                <a:ea typeface="Palatino" pitchFamily="-105" charset="0"/>
                <a:cs typeface="Palatino" pitchFamily="-105" charset="0"/>
              </a:rPr>
              <a:t>Πειραματικός σχεδιασμός</a:t>
            </a:r>
          </a:p>
          <a:p>
            <a:pPr algn="l">
              <a:lnSpc>
                <a:spcPct val="75000"/>
              </a:lnSpc>
              <a:spcBef>
                <a:spcPct val="50000"/>
              </a:spcBef>
              <a:buFontTx/>
              <a:buChar char="•"/>
            </a:pPr>
            <a:r>
              <a:rPr lang="el-GR" sz="2000" b="1" dirty="0">
                <a:solidFill>
                  <a:srgbClr val="003300"/>
                </a:solidFill>
                <a:latin typeface="Palatino" pitchFamily="-105" charset="0"/>
                <a:ea typeface="Palatino" pitchFamily="-105" charset="0"/>
                <a:cs typeface="Palatino" pitchFamily="-105" charset="0"/>
              </a:rPr>
              <a:t>Οργανολογία</a:t>
            </a:r>
          </a:p>
          <a:p>
            <a:pPr algn="l">
              <a:lnSpc>
                <a:spcPct val="75000"/>
              </a:lnSpc>
              <a:spcBef>
                <a:spcPct val="50000"/>
              </a:spcBef>
              <a:buFontTx/>
              <a:buChar char="•"/>
            </a:pPr>
            <a:r>
              <a:rPr lang="el-GR" sz="2000" b="1" dirty="0">
                <a:solidFill>
                  <a:srgbClr val="003300"/>
                </a:solidFill>
                <a:latin typeface="Palatino" pitchFamily="-105" charset="0"/>
                <a:ea typeface="Palatino" pitchFamily="-105" charset="0"/>
                <a:cs typeface="Palatino" pitchFamily="-105" charset="0"/>
              </a:rPr>
              <a:t>Διεξαγωγή μετρήσεων</a:t>
            </a:r>
          </a:p>
          <a:p>
            <a:pPr algn="l">
              <a:lnSpc>
                <a:spcPct val="75000"/>
              </a:lnSpc>
              <a:spcBef>
                <a:spcPct val="50000"/>
              </a:spcBef>
              <a:buFontTx/>
              <a:buChar char="•"/>
            </a:pPr>
            <a:r>
              <a:rPr lang="el-GR" sz="2000" b="1" dirty="0">
                <a:solidFill>
                  <a:srgbClr val="003300"/>
                </a:solidFill>
                <a:latin typeface="Palatino" pitchFamily="-105" charset="0"/>
                <a:ea typeface="Palatino" pitchFamily="-105" charset="0"/>
                <a:cs typeface="Palatino" pitchFamily="-105" charset="0"/>
              </a:rPr>
              <a:t>Ανάλυση πειραματικών δεδομένων</a:t>
            </a:r>
          </a:p>
          <a:p>
            <a:pPr algn="l">
              <a:lnSpc>
                <a:spcPct val="75000"/>
              </a:lnSpc>
              <a:spcBef>
                <a:spcPct val="50000"/>
              </a:spcBef>
              <a:buFontTx/>
              <a:buChar char="•"/>
            </a:pPr>
            <a:r>
              <a:rPr lang="el-GR" sz="2000" b="1" dirty="0">
                <a:solidFill>
                  <a:srgbClr val="003300"/>
                </a:solidFill>
                <a:latin typeface="Palatino" pitchFamily="-105" charset="0"/>
                <a:ea typeface="Palatino" pitchFamily="-105" charset="0"/>
                <a:cs typeface="Palatino" pitchFamily="-105" charset="0"/>
              </a:rPr>
              <a:t> . . .</a:t>
            </a:r>
          </a:p>
        </p:txBody>
      </p:sp>
      <p:grpSp>
        <p:nvGrpSpPr>
          <p:cNvPr id="15367" name="Group 6"/>
          <p:cNvGrpSpPr>
            <a:grpSpLocks/>
          </p:cNvGrpSpPr>
          <p:nvPr/>
        </p:nvGrpSpPr>
        <p:grpSpPr bwMode="auto">
          <a:xfrm>
            <a:off x="4676775" y="3573463"/>
            <a:ext cx="4287838" cy="2708275"/>
            <a:chOff x="2855" y="2251"/>
            <a:chExt cx="2701" cy="1706"/>
          </a:xfrm>
        </p:grpSpPr>
        <p:sp>
          <p:nvSpPr>
            <p:cNvPr id="15368" name="AutoShape 7"/>
            <p:cNvSpPr>
              <a:spLocks/>
            </p:cNvSpPr>
            <p:nvPr/>
          </p:nvSpPr>
          <p:spPr bwMode="auto">
            <a:xfrm>
              <a:off x="2855" y="2251"/>
              <a:ext cx="318" cy="1706"/>
            </a:xfrm>
            <a:prstGeom prst="rightBrace">
              <a:avLst>
                <a:gd name="adj1" fmla="val 44706"/>
                <a:gd name="adj2" fmla="val 50000"/>
              </a:avLst>
            </a:prstGeom>
            <a:noFill/>
            <a:ln w="38100">
              <a:solidFill>
                <a:srgbClr val="99CC00"/>
              </a:solidFill>
              <a:round/>
              <a:headEnd/>
              <a:tailEnd/>
            </a:ln>
            <a:scene3d>
              <a:camera prst="legacyObliqueTopLeft"/>
              <a:lightRig rig="legacyFlat3" dir="t"/>
            </a:scene3d>
            <a:sp3d extrusionH="430200" prstMaterial="legacyMatte">
              <a:bevelT w="13500" h="13500" prst="angle"/>
              <a:bevelB w="13500" h="13500" prst="angle"/>
              <a:extrusionClr>
                <a:srgbClr val="99CC00"/>
              </a:extrusionClr>
            </a:sp3d>
          </p:spPr>
          <p:txBody>
            <a:bodyPr wrap="none" anchor="ctr">
              <a:prstTxWarp prst="textNoShape">
                <a:avLst/>
              </a:prstTxWarp>
              <a:flatTx/>
            </a:bodyPr>
            <a:lstStyle/>
            <a:p>
              <a:endParaRPr lang="en-US"/>
            </a:p>
          </p:txBody>
        </p:sp>
        <p:sp>
          <p:nvSpPr>
            <p:cNvPr id="15369" name="Text Box 8"/>
            <p:cNvSpPr txBox="1">
              <a:spLocks noChangeArrowheads="1"/>
            </p:cNvSpPr>
            <p:nvPr/>
          </p:nvSpPr>
          <p:spPr bwMode="auto">
            <a:xfrm>
              <a:off x="3152" y="2432"/>
              <a:ext cx="2404" cy="1318"/>
            </a:xfrm>
            <a:prstGeom prst="rect">
              <a:avLst/>
            </a:prstGeom>
            <a:noFill/>
            <a:ln w="9525">
              <a:noFill/>
              <a:miter lim="800000"/>
              <a:headEnd/>
              <a:tailEnd/>
            </a:ln>
          </p:spPr>
          <p:txBody>
            <a:bodyPr>
              <a:prstTxWarp prst="textNoShape">
                <a:avLst/>
              </a:prstTxWarp>
              <a:spAutoFit/>
            </a:bodyPr>
            <a:lstStyle/>
            <a:p>
              <a:pPr>
                <a:spcBef>
                  <a:spcPct val="50000"/>
                </a:spcBef>
              </a:pPr>
              <a:r>
                <a:rPr lang="el-GR" sz="2000" b="1">
                  <a:solidFill>
                    <a:srgbClr val="009900"/>
                  </a:solidFill>
                  <a:latin typeface="Palatino" pitchFamily="-105" charset="0"/>
                  <a:ea typeface="Palatino" pitchFamily="-105" charset="0"/>
                  <a:cs typeface="Palatino" pitchFamily="-105" charset="0"/>
                </a:rPr>
                <a:t>Σύγκριση                                  της Θεωρητικής Πρόβλεψης με το Πειραματικό Αποτέλεσμα</a:t>
              </a:r>
            </a:p>
            <a:p>
              <a:pPr>
                <a:spcBef>
                  <a:spcPct val="50000"/>
                </a:spcBef>
              </a:pPr>
              <a:r>
                <a:rPr lang="el-GR" sz="2000" b="1">
                  <a:solidFill>
                    <a:srgbClr val="006600"/>
                  </a:solidFill>
                  <a:latin typeface="Palatino" pitchFamily="-105" charset="0"/>
                  <a:ea typeface="Palatino" pitchFamily="-105" charset="0"/>
                  <a:cs typeface="Palatino" pitchFamily="-105" charset="0"/>
                </a:rPr>
                <a:t>Επαλήθευση της Θεωρίας  ή Μετεξέλιξη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3 - Θέση αριθμού διαφάνειας"/>
          <p:cNvSpPr>
            <a:spLocks noGrp="1"/>
          </p:cNvSpPr>
          <p:nvPr>
            <p:ph type="sldNum" sz="quarter" idx="12"/>
          </p:nvPr>
        </p:nvSpPr>
        <p:spPr>
          <a:noFill/>
        </p:spPr>
        <p:txBody>
          <a:bodyPr/>
          <a:lstStyle/>
          <a:p>
            <a:fld id="{EF352C7C-7F6C-D74E-838C-82B3A665995C}" type="slidenum">
              <a:rPr lang="el-GR"/>
              <a:pPr/>
              <a:t>10</a:t>
            </a:fld>
            <a:endParaRPr lang="el-GR"/>
          </a:p>
        </p:txBody>
      </p:sp>
      <p:sp>
        <p:nvSpPr>
          <p:cNvPr id="32774" name="Text Box 16"/>
          <p:cNvSpPr txBox="1">
            <a:spLocks noChangeArrowheads="1"/>
          </p:cNvSpPr>
          <p:nvPr/>
        </p:nvSpPr>
        <p:spPr bwMode="auto">
          <a:xfrm>
            <a:off x="-432556" y="5042118"/>
            <a:ext cx="6408712" cy="1815882"/>
          </a:xfrm>
          <a:prstGeom prst="rect">
            <a:avLst/>
          </a:prstGeom>
          <a:noFill/>
          <a:ln w="9525">
            <a:noFill/>
            <a:miter lim="800000"/>
            <a:headEnd/>
            <a:tailEnd/>
          </a:ln>
        </p:spPr>
        <p:txBody>
          <a:bodyPr wrap="square">
            <a:prstTxWarp prst="textNoShape">
              <a:avLst/>
            </a:prstTxWarp>
            <a:spAutoFit/>
          </a:bodyPr>
          <a:lstStyle/>
          <a:p>
            <a:pPr>
              <a:spcBef>
                <a:spcPct val="50000"/>
              </a:spcBef>
            </a:pPr>
            <a:r>
              <a:rPr lang="el-GR" dirty="0" smtClean="0">
                <a:solidFill>
                  <a:srgbClr val="0000CC"/>
                </a:solidFill>
              </a:rPr>
              <a:t>&lt;Τ&gt;=μ=2.35</a:t>
            </a:r>
            <a:r>
              <a:rPr lang="en-US" dirty="0">
                <a:solidFill>
                  <a:srgbClr val="0000CC"/>
                </a:solidFill>
              </a:rPr>
              <a:t>s</a:t>
            </a:r>
            <a:endParaRPr lang="el-GR" dirty="0">
              <a:solidFill>
                <a:srgbClr val="0000CC"/>
              </a:solidFill>
            </a:endParaRPr>
          </a:p>
          <a:p>
            <a:pPr>
              <a:spcBef>
                <a:spcPct val="50000"/>
              </a:spcBef>
            </a:pPr>
            <a:r>
              <a:rPr lang="en-US" dirty="0">
                <a:solidFill>
                  <a:srgbClr val="0000CC"/>
                </a:solidFill>
              </a:rPr>
              <a:t>V=0.0</a:t>
            </a:r>
            <a:r>
              <a:rPr lang="el-GR" dirty="0">
                <a:solidFill>
                  <a:srgbClr val="0000CC"/>
                </a:solidFill>
              </a:rPr>
              <a:t>1</a:t>
            </a:r>
            <a:r>
              <a:rPr lang="en-US" dirty="0">
                <a:solidFill>
                  <a:srgbClr val="0000CC"/>
                </a:solidFill>
              </a:rPr>
              <a:t>s</a:t>
            </a:r>
            <a:r>
              <a:rPr lang="en-US" baseline="30000" dirty="0">
                <a:solidFill>
                  <a:srgbClr val="0000CC"/>
                </a:solidFill>
              </a:rPr>
              <a:t>2</a:t>
            </a:r>
            <a:endParaRPr lang="en-US" dirty="0">
              <a:solidFill>
                <a:srgbClr val="0000CC"/>
              </a:solidFill>
            </a:endParaRPr>
          </a:p>
          <a:p>
            <a:pPr>
              <a:spcBef>
                <a:spcPct val="50000"/>
              </a:spcBef>
            </a:pPr>
            <a:r>
              <a:rPr lang="en-US" dirty="0">
                <a:solidFill>
                  <a:srgbClr val="0000CC"/>
                </a:solidFill>
              </a:rPr>
              <a:t>RMS </a:t>
            </a:r>
            <a:r>
              <a:rPr lang="en-US" sz="2000" dirty="0">
                <a:solidFill>
                  <a:srgbClr val="0000CC"/>
                </a:solidFill>
              </a:rPr>
              <a:t>(Root Mean Square</a:t>
            </a:r>
            <a:r>
              <a:rPr lang="en-US" dirty="0">
                <a:solidFill>
                  <a:srgbClr val="0000CC"/>
                </a:solidFill>
              </a:rPr>
              <a:t>)=[V]</a:t>
            </a:r>
            <a:r>
              <a:rPr lang="en-US" baseline="30000" dirty="0">
                <a:solidFill>
                  <a:srgbClr val="0000CC"/>
                </a:solidFill>
              </a:rPr>
              <a:t>1/2</a:t>
            </a:r>
            <a:r>
              <a:rPr lang="en-US" dirty="0">
                <a:solidFill>
                  <a:srgbClr val="0000CC"/>
                </a:solidFill>
              </a:rPr>
              <a:t>=0.</a:t>
            </a:r>
            <a:r>
              <a:rPr lang="el-GR" dirty="0">
                <a:solidFill>
                  <a:srgbClr val="0000CC"/>
                </a:solidFill>
              </a:rPr>
              <a:t>10</a:t>
            </a:r>
            <a:r>
              <a:rPr lang="en-US" dirty="0">
                <a:solidFill>
                  <a:srgbClr val="0000CC"/>
                </a:solidFill>
              </a:rPr>
              <a:t>s</a:t>
            </a:r>
            <a:endParaRPr lang="el-GR" dirty="0">
              <a:solidFill>
                <a:srgbClr val="0000CC"/>
              </a:solidFill>
            </a:endParaRPr>
          </a:p>
        </p:txBody>
      </p:sp>
      <p:grpSp>
        <p:nvGrpSpPr>
          <p:cNvPr id="9" name="Group 8"/>
          <p:cNvGrpSpPr/>
          <p:nvPr/>
        </p:nvGrpSpPr>
        <p:grpSpPr>
          <a:xfrm>
            <a:off x="1467" y="1770166"/>
            <a:ext cx="9317828" cy="4534919"/>
            <a:chOff x="1467" y="1770166"/>
            <a:chExt cx="9317828" cy="4534919"/>
          </a:xfrm>
        </p:grpSpPr>
        <p:grpSp>
          <p:nvGrpSpPr>
            <p:cNvPr id="32775" name="Group 24"/>
            <p:cNvGrpSpPr>
              <a:grpSpLocks/>
            </p:cNvGrpSpPr>
            <p:nvPr/>
          </p:nvGrpSpPr>
          <p:grpSpPr bwMode="auto">
            <a:xfrm>
              <a:off x="4213895" y="2496724"/>
              <a:ext cx="5105400" cy="3808361"/>
              <a:chOff x="694" y="2086"/>
              <a:chExt cx="3360" cy="2408"/>
            </a:xfrm>
          </p:grpSpPr>
          <p:sp>
            <p:nvSpPr>
              <p:cNvPr id="32776" name="Text Box 25"/>
              <p:cNvSpPr txBox="1">
                <a:spLocks noChangeArrowheads="1"/>
              </p:cNvSpPr>
              <p:nvPr/>
            </p:nvSpPr>
            <p:spPr bwMode="auto">
              <a:xfrm>
                <a:off x="1479" y="2086"/>
                <a:ext cx="2452" cy="248"/>
              </a:xfrm>
              <a:prstGeom prst="rect">
                <a:avLst/>
              </a:prstGeom>
              <a:noFill/>
              <a:ln w="9525">
                <a:noFill/>
                <a:miter lim="800000"/>
                <a:headEnd/>
                <a:tailEnd/>
              </a:ln>
            </p:spPr>
            <p:txBody>
              <a:bodyPr>
                <a:prstTxWarp prst="textNoShape">
                  <a:avLst/>
                </a:prstTxWarp>
                <a:spAutoFit/>
              </a:bodyPr>
              <a:lstStyle/>
              <a:p>
                <a:pPr>
                  <a:spcBef>
                    <a:spcPct val="50000"/>
                  </a:spcBef>
                </a:pPr>
                <a:r>
                  <a:rPr lang="el-GR" sz="2000" b="1">
                    <a:solidFill>
                      <a:srgbClr val="CC0000"/>
                    </a:solidFill>
                    <a:latin typeface="Palatino" pitchFamily="-105" charset="0"/>
                    <a:ea typeface="Palatino" pitchFamily="-105" charset="0"/>
                    <a:cs typeface="Palatino" pitchFamily="-105" charset="0"/>
                  </a:rPr>
                  <a:t>Πυκνότητα Πιθανότητας</a:t>
                </a:r>
              </a:p>
            </p:txBody>
          </p:sp>
          <p:graphicFrame>
            <p:nvGraphicFramePr>
              <p:cNvPr id="32772" name="Object 26"/>
              <p:cNvGraphicFramePr>
                <a:graphicFrameLocks noChangeAspect="1"/>
              </p:cNvGraphicFramePr>
              <p:nvPr>
                <p:extLst>
                  <p:ext uri="{D42A27DB-BD31-4B8C-83A1-F6EECF244321}">
                    <p14:modId xmlns:p14="http://schemas.microsoft.com/office/powerpoint/2010/main" val="1900492794"/>
                  </p:ext>
                </p:extLst>
              </p:nvPr>
            </p:nvGraphicFramePr>
            <p:xfrm>
              <a:off x="694" y="2324"/>
              <a:ext cx="3360" cy="2170"/>
            </p:xfrm>
            <a:graphic>
              <a:graphicData uri="http://schemas.openxmlformats.org/presentationml/2006/ole">
                <mc:AlternateContent xmlns:mc="http://schemas.openxmlformats.org/markup-compatibility/2006">
                  <mc:Choice xmlns:v="urn:schemas-microsoft-com:vml" Requires="v">
                    <p:oleObj spid="_x0000_s32980" name="Graph" r:id="rId3" imgW="4227840" imgH="3075840" progId="">
                      <p:embed/>
                    </p:oleObj>
                  </mc:Choice>
                  <mc:Fallback>
                    <p:oleObj name="Graph" r:id="rId3" imgW="4227840" imgH="3075840" progId="">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l="2966" t="14035" r="10521" b="9184"/>
                          <a:stretch>
                            <a:fillRect/>
                          </a:stretch>
                        </p:blipFill>
                        <p:spPr bwMode="auto">
                          <a:xfrm>
                            <a:off x="694" y="2324"/>
                            <a:ext cx="3360" cy="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7" name="Group 6"/>
            <p:cNvGrpSpPr/>
            <p:nvPr/>
          </p:nvGrpSpPr>
          <p:grpSpPr>
            <a:xfrm>
              <a:off x="791580" y="2816932"/>
              <a:ext cx="2869976" cy="0"/>
              <a:chOff x="5760132" y="6093296"/>
              <a:chExt cx="2869976" cy="0"/>
            </a:xfrm>
          </p:grpSpPr>
          <p:cxnSp>
            <p:nvCxnSpPr>
              <p:cNvPr id="5" name="Straight Connector 4"/>
              <p:cNvCxnSpPr/>
              <p:nvPr/>
            </p:nvCxnSpPr>
            <p:spPr bwMode="auto">
              <a:xfrm>
                <a:off x="5760132" y="6093296"/>
                <a:ext cx="576064" cy="0"/>
              </a:xfrm>
              <a:prstGeom prst="line">
                <a:avLst/>
              </a:prstGeom>
              <a:solidFill>
                <a:schemeClr val="accent1"/>
              </a:solidFill>
              <a:ln w="25400" cap="flat" cmpd="sng" algn="ctr">
                <a:solidFill>
                  <a:srgbClr val="006600"/>
                </a:solidFill>
                <a:prstDash val="solid"/>
                <a:round/>
                <a:headEnd type="none" w="med" len="med"/>
                <a:tailEnd type="none" w="med" len="med"/>
              </a:ln>
              <a:effectLst/>
            </p:spPr>
          </p:cxnSp>
          <p:cxnSp>
            <p:nvCxnSpPr>
              <p:cNvPr id="14" name="Straight Connector 13"/>
              <p:cNvCxnSpPr/>
              <p:nvPr/>
            </p:nvCxnSpPr>
            <p:spPr bwMode="auto">
              <a:xfrm>
                <a:off x="6336196" y="6093296"/>
                <a:ext cx="576064" cy="0"/>
              </a:xfrm>
              <a:prstGeom prst="line">
                <a:avLst/>
              </a:prstGeom>
              <a:solidFill>
                <a:schemeClr val="accent1"/>
              </a:solidFill>
              <a:ln w="47625" cap="flat" cmpd="sng" algn="ctr">
                <a:solidFill>
                  <a:srgbClr val="006600"/>
                </a:solidFill>
                <a:prstDash val="solid"/>
                <a:round/>
                <a:headEnd type="none" w="med" len="med"/>
                <a:tailEnd type="none" w="med" len="med"/>
              </a:ln>
              <a:effectLst/>
            </p:spPr>
          </p:cxnSp>
          <p:cxnSp>
            <p:nvCxnSpPr>
              <p:cNvPr id="15" name="Straight Connector 14"/>
              <p:cNvCxnSpPr/>
              <p:nvPr/>
            </p:nvCxnSpPr>
            <p:spPr bwMode="auto">
              <a:xfrm>
                <a:off x="6912260" y="6093296"/>
                <a:ext cx="576064" cy="0"/>
              </a:xfrm>
              <a:prstGeom prst="line">
                <a:avLst/>
              </a:prstGeom>
              <a:solidFill>
                <a:schemeClr val="accent1"/>
              </a:solidFill>
              <a:ln w="85725" cap="flat" cmpd="sng" algn="ctr">
                <a:solidFill>
                  <a:srgbClr val="006600"/>
                </a:solidFill>
                <a:prstDash val="solid"/>
                <a:round/>
                <a:headEnd type="none" w="med" len="med"/>
                <a:tailEnd type="none" w="med" len="med"/>
              </a:ln>
              <a:effectLst/>
            </p:spPr>
          </p:cxnSp>
          <p:cxnSp>
            <p:nvCxnSpPr>
              <p:cNvPr id="16" name="Straight Connector 15"/>
              <p:cNvCxnSpPr/>
              <p:nvPr/>
            </p:nvCxnSpPr>
            <p:spPr bwMode="auto">
              <a:xfrm>
                <a:off x="7488324" y="6093296"/>
                <a:ext cx="576064" cy="0"/>
              </a:xfrm>
              <a:prstGeom prst="line">
                <a:avLst/>
              </a:prstGeom>
              <a:solidFill>
                <a:schemeClr val="accent1"/>
              </a:solidFill>
              <a:ln w="63500" cap="flat" cmpd="sng" algn="ctr">
                <a:solidFill>
                  <a:srgbClr val="006600"/>
                </a:solidFill>
                <a:prstDash val="solid"/>
                <a:round/>
                <a:headEnd type="none" w="med" len="med"/>
                <a:tailEnd type="none" w="med" len="med"/>
              </a:ln>
              <a:effectLst/>
            </p:spPr>
          </p:cxnSp>
          <p:cxnSp>
            <p:nvCxnSpPr>
              <p:cNvPr id="17" name="Straight Connector 16"/>
              <p:cNvCxnSpPr/>
              <p:nvPr/>
            </p:nvCxnSpPr>
            <p:spPr bwMode="auto">
              <a:xfrm>
                <a:off x="8054044" y="6093296"/>
                <a:ext cx="576064" cy="0"/>
              </a:xfrm>
              <a:prstGeom prst="line">
                <a:avLst/>
              </a:prstGeom>
              <a:solidFill>
                <a:schemeClr val="accent1"/>
              </a:solidFill>
              <a:ln w="38100" cap="flat" cmpd="sng" algn="ctr">
                <a:solidFill>
                  <a:srgbClr val="006600"/>
                </a:solidFill>
                <a:prstDash val="solid"/>
                <a:round/>
                <a:headEnd type="none" w="med" len="med"/>
                <a:tailEnd type="none" w="med" len="med"/>
              </a:ln>
              <a:effectLst/>
            </p:spPr>
          </p:cxnSp>
        </p:grpSp>
        <p:sp>
          <p:nvSpPr>
            <p:cNvPr id="8" name="TextBox 7"/>
            <p:cNvSpPr txBox="1"/>
            <p:nvPr/>
          </p:nvSpPr>
          <p:spPr>
            <a:xfrm>
              <a:off x="1467" y="1770166"/>
              <a:ext cx="5036610" cy="923330"/>
            </a:xfrm>
            <a:prstGeom prst="rect">
              <a:avLst/>
            </a:prstGeom>
            <a:noFill/>
          </p:spPr>
          <p:txBody>
            <a:bodyPr wrap="square" rtlCol="0">
              <a:spAutoFit/>
            </a:bodyPr>
            <a:lstStyle/>
            <a:p>
              <a:pPr algn="just"/>
              <a:r>
                <a:rPr lang="el-GR" sz="1800" dirty="0"/>
                <a:t>Ας θεωρήσουμε μία ράβδο με κατανομή μάζας αντίστοιχη του ιστογράμματος των μετρήσεων </a:t>
              </a:r>
            </a:p>
            <a:p>
              <a:pPr algn="just"/>
              <a:r>
                <a:rPr lang="el-GR" sz="1800" dirty="0">
                  <a:solidFill>
                    <a:srgbClr val="006600"/>
                  </a:solidFill>
                </a:rPr>
                <a:t>(πυκνότητα μάζας --- πυκνότητα πιθανότητας)</a:t>
              </a:r>
              <a:endParaRPr lang="en-US" sz="1800" dirty="0">
                <a:solidFill>
                  <a:srgbClr val="006600"/>
                </a:solidFill>
              </a:endParaRPr>
            </a:p>
          </p:txBody>
        </p:sp>
      </p:grpSp>
      <p:grpSp>
        <p:nvGrpSpPr>
          <p:cNvPr id="12" name="Group 11"/>
          <p:cNvGrpSpPr/>
          <p:nvPr/>
        </p:nvGrpSpPr>
        <p:grpSpPr>
          <a:xfrm>
            <a:off x="-9181" y="332656"/>
            <a:ext cx="4911915" cy="3674693"/>
            <a:chOff x="-9181" y="332656"/>
            <a:chExt cx="4911915" cy="3674693"/>
          </a:xfrm>
        </p:grpSpPr>
        <mc:AlternateContent xmlns:mc="http://schemas.openxmlformats.org/markup-compatibility/2006" xmlns:a14="http://schemas.microsoft.com/office/drawing/2010/main">
          <mc:Choice Requires="a14">
            <p:sp>
              <p:nvSpPr>
                <p:cNvPr id="2" name="TextBox 1"/>
                <p:cNvSpPr txBox="1"/>
                <p:nvPr/>
              </p:nvSpPr>
              <p:spPr>
                <a:xfrm>
                  <a:off x="445295" y="332656"/>
                  <a:ext cx="4457439" cy="404983"/>
                </a:xfrm>
                <a:prstGeom prst="rect">
                  <a:avLst/>
                </a:prstGeom>
                <a:noFill/>
              </p:spPr>
              <p:txBody>
                <a:bodyPr wrap="none" lIns="0" tIns="0" rIns="0" bIns="0" rtlCol="0">
                  <a:spAutoFit/>
                </a:bodyPr>
                <a:lstStyle/>
                <a:p>
                  <a14:m>
                    <m:oMath xmlns:m="http://schemas.openxmlformats.org/officeDocument/2006/math">
                      <m:d>
                        <m:dPr>
                          <m:begChr m:val="⟨"/>
                          <m:endChr m:val="⟩"/>
                          <m:ctrlPr>
                            <a:rPr lang="en-US" sz="2400" b="1" i="1" smtClean="0">
                              <a:solidFill>
                                <a:srgbClr val="FF0000"/>
                              </a:solidFill>
                              <a:latin typeface="Cambria Math" charset="0"/>
                            </a:rPr>
                          </m:ctrlPr>
                        </m:dPr>
                        <m:e>
                          <m:r>
                            <a:rPr lang="el-GR" sz="2400" b="1" i="0" smtClean="0">
                              <a:solidFill>
                                <a:srgbClr val="FF0000"/>
                              </a:solidFill>
                              <a:latin typeface="Cambria Math" charset="0"/>
                            </a:rPr>
                            <m:t>𝚻</m:t>
                          </m:r>
                        </m:e>
                      </m:d>
                    </m:oMath>
                  </a14:m>
                  <a:r>
                    <a:rPr lang="el-GR" sz="2400" dirty="0"/>
                    <a:t>=</a:t>
                  </a:r>
                  <a:r>
                    <a:rPr lang="en-US" sz="2400" dirty="0"/>
                    <a:t>  </a:t>
                  </a:r>
                  <a14:m>
                    <m:oMath xmlns:m="http://schemas.openxmlformats.org/officeDocument/2006/math">
                      <m:nary>
                        <m:naryPr>
                          <m:chr m:val="∑"/>
                          <m:ctrlPr>
                            <a:rPr lang="el-GR" sz="2400" i="1" dirty="0">
                              <a:latin typeface="Cambria Math" charset="0"/>
                            </a:rPr>
                          </m:ctrlPr>
                        </m:naryPr>
                        <m:sub>
                          <m:r>
                            <m:rPr>
                              <m:brk m:alnAt="23"/>
                            </m:rPr>
                            <a:rPr lang="en-US" sz="2400" i="1" dirty="0">
                              <a:latin typeface="Cambria Math" charset="0"/>
                            </a:rPr>
                            <m:t>𝑖</m:t>
                          </m:r>
                          <m:r>
                            <a:rPr lang="en-US" sz="2400" i="1" dirty="0">
                              <a:latin typeface="Cambria Math" charset="0"/>
                            </a:rPr>
                            <m:t>=1</m:t>
                          </m:r>
                        </m:sub>
                        <m:sup>
                          <m:r>
                            <a:rPr lang="en-US" sz="2400" i="1" dirty="0">
                              <a:latin typeface="Cambria Math" charset="0"/>
                            </a:rPr>
                            <m:t>𝑘</m:t>
                          </m:r>
                        </m:sup>
                        <m:e>
                          <m:d>
                            <m:dPr>
                              <m:ctrlPr>
                                <a:rPr lang="el-GR" sz="2400" i="1" dirty="0">
                                  <a:latin typeface="Cambria Math" charset="0"/>
                                </a:rPr>
                              </m:ctrlPr>
                            </m:dPr>
                            <m:e>
                              <m:sSub>
                                <m:sSubPr>
                                  <m:ctrlPr>
                                    <a:rPr lang="el-GR" sz="2400" i="1" dirty="0" smtClean="0">
                                      <a:solidFill>
                                        <a:srgbClr val="0000CC"/>
                                      </a:solidFill>
                                      <a:latin typeface="Cambria Math" charset="0"/>
                                    </a:rPr>
                                  </m:ctrlPr>
                                </m:sSubPr>
                                <m:e>
                                  <m:r>
                                    <a:rPr lang="en-US" sz="2400" b="0" i="1" dirty="0" smtClean="0">
                                      <a:solidFill>
                                        <a:srgbClr val="0000CC"/>
                                      </a:solidFill>
                                      <a:latin typeface="Cambria Math" charset="0"/>
                                    </a:rPr>
                                    <m:t>𝑚</m:t>
                                  </m:r>
                                </m:e>
                                <m:sub>
                                  <m:r>
                                    <a:rPr lang="en-US" sz="2400" i="1" dirty="0">
                                      <a:solidFill>
                                        <a:srgbClr val="0000CC"/>
                                      </a:solidFill>
                                      <a:latin typeface="Cambria Math" charset="0"/>
                                    </a:rPr>
                                    <m:t>𝑖</m:t>
                                  </m:r>
                                </m:sub>
                              </m:sSub>
                            </m:e>
                          </m:d>
                          <m:sSub>
                            <m:sSubPr>
                              <m:ctrlPr>
                                <a:rPr lang="el-GR" sz="2400" i="1" dirty="0">
                                  <a:latin typeface="Cambria Math" charset="0"/>
                                </a:rPr>
                              </m:ctrlPr>
                            </m:sSubPr>
                            <m:e>
                              <m:r>
                                <m:rPr>
                                  <m:sty m:val="p"/>
                                </m:rPr>
                                <a:rPr lang="el-GR" sz="2400" dirty="0">
                                  <a:latin typeface="Cambria Math" charset="0"/>
                                </a:rPr>
                                <m:t>Τ</m:t>
                              </m:r>
                            </m:e>
                            <m:sub>
                              <m:r>
                                <a:rPr lang="en-US" sz="2400" i="1" dirty="0">
                                  <a:latin typeface="Cambria Math" charset="0"/>
                                </a:rPr>
                                <m:t>𝑖</m:t>
                              </m:r>
                            </m:sub>
                          </m:sSub>
                        </m:e>
                      </m:nary>
                      <m:r>
                        <a:rPr lang="en-US" sz="2400" b="0" i="1" dirty="0" smtClean="0">
                          <a:latin typeface="Cambria Math" charset="0"/>
                        </a:rPr>
                        <m:t>=</m:t>
                      </m:r>
                      <m:nary>
                        <m:naryPr>
                          <m:chr m:val="∑"/>
                          <m:ctrlPr>
                            <a:rPr lang="el-GR" sz="2400" b="1" i="1" dirty="0" smtClean="0">
                              <a:solidFill>
                                <a:srgbClr val="FF0000"/>
                              </a:solidFill>
                              <a:latin typeface="Cambria Math" charset="0"/>
                            </a:rPr>
                          </m:ctrlPr>
                        </m:naryPr>
                        <m:sub>
                          <m:r>
                            <m:rPr>
                              <m:brk m:alnAt="23"/>
                            </m:rPr>
                            <a:rPr lang="en-US" sz="2400" b="1" i="1" dirty="0">
                              <a:solidFill>
                                <a:srgbClr val="FF0000"/>
                              </a:solidFill>
                              <a:latin typeface="Cambria Math" charset="0"/>
                            </a:rPr>
                            <m:t>𝒊</m:t>
                          </m:r>
                          <m:r>
                            <a:rPr lang="en-US" sz="2400" b="1" i="1" dirty="0">
                              <a:solidFill>
                                <a:srgbClr val="FF0000"/>
                              </a:solidFill>
                              <a:latin typeface="Cambria Math" charset="0"/>
                            </a:rPr>
                            <m:t>=</m:t>
                          </m:r>
                          <m:r>
                            <a:rPr lang="en-US" sz="2400" b="1" i="1" dirty="0">
                              <a:solidFill>
                                <a:srgbClr val="FF0000"/>
                              </a:solidFill>
                              <a:latin typeface="Cambria Math" charset="0"/>
                            </a:rPr>
                            <m:t>𝟏</m:t>
                          </m:r>
                        </m:sub>
                        <m:sup>
                          <m:r>
                            <a:rPr lang="en-US" sz="2400" b="1" i="1" dirty="0">
                              <a:solidFill>
                                <a:srgbClr val="FF0000"/>
                              </a:solidFill>
                              <a:latin typeface="Cambria Math" charset="0"/>
                            </a:rPr>
                            <m:t>𝒌</m:t>
                          </m:r>
                        </m:sup>
                        <m:e>
                          <m:d>
                            <m:dPr>
                              <m:ctrlPr>
                                <a:rPr lang="el-GR" sz="2400" b="1" i="1" dirty="0">
                                  <a:solidFill>
                                    <a:srgbClr val="FF0000"/>
                                  </a:solidFill>
                                  <a:latin typeface="Cambria Math" charset="0"/>
                                </a:rPr>
                              </m:ctrlPr>
                            </m:dPr>
                            <m:e>
                              <m:sSub>
                                <m:sSubPr>
                                  <m:ctrlPr>
                                    <a:rPr lang="el-GR" sz="2400" b="1" i="1" dirty="0">
                                      <a:solidFill>
                                        <a:srgbClr val="FF0000"/>
                                      </a:solidFill>
                                      <a:latin typeface="Cambria Math" charset="0"/>
                                    </a:rPr>
                                  </m:ctrlPr>
                                </m:sSubPr>
                                <m:e>
                                  <m:r>
                                    <a:rPr lang="el-GR" sz="2400" b="1" i="1" dirty="0">
                                      <a:solidFill>
                                        <a:srgbClr val="FF0000"/>
                                      </a:solidFill>
                                      <a:latin typeface="Cambria Math" charset="0"/>
                                    </a:rPr>
                                    <m:t>𝝆</m:t>
                                  </m:r>
                                </m:e>
                                <m:sub>
                                  <m:r>
                                    <a:rPr lang="en-US" sz="2400" b="1" i="1" dirty="0">
                                      <a:solidFill>
                                        <a:srgbClr val="FF0000"/>
                                      </a:solidFill>
                                      <a:latin typeface="Cambria Math" charset="0"/>
                                    </a:rPr>
                                    <m:t>𝒊</m:t>
                                  </m:r>
                                </m:sub>
                              </m:sSub>
                              <m:r>
                                <a:rPr lang="el-GR" sz="2400" b="1" i="1" dirty="0">
                                  <a:solidFill>
                                    <a:srgbClr val="FF0000"/>
                                  </a:solidFill>
                                  <a:latin typeface="Cambria Math" charset="0"/>
                                </a:rPr>
                                <m:t>𝜟𝜯</m:t>
                              </m:r>
                            </m:e>
                          </m:d>
                          <m:sSub>
                            <m:sSubPr>
                              <m:ctrlPr>
                                <a:rPr lang="el-GR" sz="2400" b="1" i="1" dirty="0">
                                  <a:solidFill>
                                    <a:srgbClr val="FF0000"/>
                                  </a:solidFill>
                                  <a:latin typeface="Cambria Math" charset="0"/>
                                </a:rPr>
                              </m:ctrlPr>
                            </m:sSubPr>
                            <m:e>
                              <m:r>
                                <a:rPr lang="el-GR" sz="2400" b="1" i="1" dirty="0">
                                  <a:solidFill>
                                    <a:srgbClr val="FF0000"/>
                                  </a:solidFill>
                                  <a:latin typeface="Cambria Math" charset="0"/>
                                </a:rPr>
                                <m:t>𝜯</m:t>
                              </m:r>
                            </m:e>
                            <m:sub>
                              <m:r>
                                <a:rPr lang="en-US" sz="2400" b="1" i="1" dirty="0">
                                  <a:solidFill>
                                    <a:srgbClr val="FF0000"/>
                                  </a:solidFill>
                                  <a:latin typeface="Cambria Math" charset="0"/>
                                </a:rPr>
                                <m:t>𝒊</m:t>
                              </m:r>
                            </m:sub>
                          </m:sSub>
                        </m:e>
                      </m:nary>
                    </m:oMath>
                  </a14:m>
                  <a:endParaRPr lang="en-US" sz="24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445295" y="332656"/>
                  <a:ext cx="4457439" cy="404983"/>
                </a:xfrm>
                <a:prstGeom prst="rect">
                  <a:avLst/>
                </a:prstGeom>
                <a:blipFill rotWithShape="0">
                  <a:blip r:embed="rId5"/>
                  <a:stretch>
                    <a:fillRect t="-15152" b="-45455"/>
                  </a:stretch>
                </a:blipFill>
              </p:spPr>
              <p:txBody>
                <a:bodyPr/>
                <a:lstStyle/>
                <a:p>
                  <a:r>
                    <a:rPr lang="en-US">
                      <a:noFill/>
                    </a:rPr>
                    <a:t> </a:t>
                  </a:r>
                </a:p>
              </p:txBody>
            </p:sp>
          </mc:Fallback>
        </mc:AlternateContent>
        <p:sp>
          <p:nvSpPr>
            <p:cNvPr id="10" name="TextBox 9"/>
            <p:cNvSpPr txBox="1"/>
            <p:nvPr/>
          </p:nvSpPr>
          <p:spPr>
            <a:xfrm>
              <a:off x="-9181" y="3607239"/>
              <a:ext cx="4356484" cy="400110"/>
            </a:xfrm>
            <a:prstGeom prst="rect">
              <a:avLst/>
            </a:prstGeom>
            <a:noFill/>
          </p:spPr>
          <p:txBody>
            <a:bodyPr wrap="square" rtlCol="0">
              <a:spAutoFit/>
            </a:bodyPr>
            <a:lstStyle/>
            <a:p>
              <a:r>
                <a:rPr lang="el-GR" sz="2000" b="1" dirty="0">
                  <a:solidFill>
                    <a:srgbClr val="FF0000"/>
                  </a:solidFill>
                </a:rPr>
                <a:t>μέση τιμή --- κέντρο μάζας</a:t>
              </a:r>
            </a:p>
          </p:txBody>
        </p:sp>
      </p:grpSp>
      <p:grpSp>
        <p:nvGrpSpPr>
          <p:cNvPr id="13" name="Group 12"/>
          <p:cNvGrpSpPr/>
          <p:nvPr/>
        </p:nvGrpSpPr>
        <p:grpSpPr>
          <a:xfrm>
            <a:off x="-9182" y="1051732"/>
            <a:ext cx="8200345" cy="3433910"/>
            <a:chOff x="-9182" y="1051732"/>
            <a:chExt cx="8200345" cy="3433910"/>
          </a:xfrm>
        </p:grpSpPr>
        <mc:AlternateContent xmlns:mc="http://schemas.openxmlformats.org/markup-compatibility/2006" xmlns:a14="http://schemas.microsoft.com/office/drawing/2010/main">
          <mc:Choice Requires="a14">
            <p:sp>
              <p:nvSpPr>
                <p:cNvPr id="3" name="Rectangle 2"/>
                <p:cNvSpPr/>
                <p:nvPr/>
              </p:nvSpPr>
              <p:spPr>
                <a:xfrm>
                  <a:off x="263865" y="1051732"/>
                  <a:ext cx="7927298" cy="564706"/>
                </a:xfrm>
                <a:prstGeom prst="rect">
                  <a:avLst/>
                </a:prstGeom>
              </p:spPr>
              <p:txBody>
                <a:bodyPr wrap="none">
                  <a:spAutoFit/>
                </a:bodyPr>
                <a:lstStyle/>
                <a:p>
                  <a:r>
                    <a:rPr lang="en-US" b="1" dirty="0">
                      <a:solidFill>
                        <a:srgbClr val="FF0000"/>
                      </a:solidFill>
                    </a:rPr>
                    <a:t>V</a:t>
                  </a:r>
                  <a:r>
                    <a:rPr lang="el-GR" dirty="0"/>
                    <a:t>=</a:t>
                  </a:r>
                  <a:r>
                    <a:rPr lang="en-US" dirty="0"/>
                    <a:t>  </a:t>
                  </a:r>
                  <a14:m>
                    <m:oMath xmlns:m="http://schemas.openxmlformats.org/officeDocument/2006/math">
                      <m:nary>
                        <m:naryPr>
                          <m:chr m:val="∑"/>
                          <m:ctrlPr>
                            <a:rPr lang="el-GR" i="1" dirty="0">
                              <a:latin typeface="Cambria Math" charset="0"/>
                            </a:rPr>
                          </m:ctrlPr>
                        </m:naryPr>
                        <m:sub>
                          <m:r>
                            <m:rPr>
                              <m:brk m:alnAt="23"/>
                            </m:rPr>
                            <a:rPr lang="en-US" i="1" dirty="0">
                              <a:latin typeface="Cambria Math" charset="0"/>
                            </a:rPr>
                            <m:t>𝑖</m:t>
                          </m:r>
                          <m:r>
                            <a:rPr lang="en-US" i="1" dirty="0">
                              <a:latin typeface="Cambria Math" charset="0"/>
                            </a:rPr>
                            <m:t>=1</m:t>
                          </m:r>
                        </m:sub>
                        <m:sup>
                          <m:r>
                            <a:rPr lang="en-US" i="1" dirty="0">
                              <a:latin typeface="Cambria Math" charset="0"/>
                            </a:rPr>
                            <m:t>𝑘</m:t>
                          </m:r>
                        </m:sup>
                        <m:e>
                          <m:d>
                            <m:dPr>
                              <m:ctrlPr>
                                <a:rPr lang="el-GR" i="1" dirty="0">
                                  <a:latin typeface="Cambria Math" charset="0"/>
                                </a:rPr>
                              </m:ctrlPr>
                            </m:dPr>
                            <m:e>
                              <m:sSub>
                                <m:sSubPr>
                                  <m:ctrlPr>
                                    <a:rPr lang="el-GR" i="1" dirty="0">
                                      <a:solidFill>
                                        <a:srgbClr val="0000CC"/>
                                      </a:solidFill>
                                      <a:latin typeface="Cambria Math" charset="0"/>
                                    </a:rPr>
                                  </m:ctrlPr>
                                </m:sSubPr>
                                <m:e>
                                  <m:r>
                                    <a:rPr lang="en-US" i="1" dirty="0">
                                      <a:solidFill>
                                        <a:srgbClr val="0000CC"/>
                                      </a:solidFill>
                                      <a:latin typeface="Cambria Math" charset="0"/>
                                    </a:rPr>
                                    <m:t>𝑚</m:t>
                                  </m:r>
                                </m:e>
                                <m:sub>
                                  <m:r>
                                    <a:rPr lang="en-US" i="1" dirty="0">
                                      <a:solidFill>
                                        <a:srgbClr val="0000CC"/>
                                      </a:solidFill>
                                      <a:latin typeface="Cambria Math" charset="0"/>
                                    </a:rPr>
                                    <m:t>𝑖</m:t>
                                  </m:r>
                                </m:sub>
                              </m:sSub>
                            </m:e>
                          </m:d>
                          <m:sSup>
                            <m:sSupPr>
                              <m:ctrlPr>
                                <a:rPr lang="el-GR" i="1" dirty="0">
                                  <a:latin typeface="Cambria Math" charset="0"/>
                                </a:rPr>
                              </m:ctrlPr>
                            </m:sSupPr>
                            <m:e>
                              <m:d>
                                <m:dPr>
                                  <m:ctrlPr>
                                    <a:rPr lang="el-GR" i="1" dirty="0">
                                      <a:latin typeface="Cambria Math" charset="0"/>
                                    </a:rPr>
                                  </m:ctrlPr>
                                </m:dPr>
                                <m:e>
                                  <m:sSub>
                                    <m:sSubPr>
                                      <m:ctrlPr>
                                        <a:rPr lang="el-GR" i="1" dirty="0">
                                          <a:latin typeface="Cambria Math" charset="0"/>
                                        </a:rPr>
                                      </m:ctrlPr>
                                    </m:sSubPr>
                                    <m:e>
                                      <m:d>
                                        <m:dPr>
                                          <m:begChr m:val="⟨"/>
                                          <m:endChr m:val="⟩"/>
                                          <m:ctrlPr>
                                            <a:rPr lang="el-GR" b="1" i="1">
                                              <a:latin typeface="Cambria Math" charset="0"/>
                                            </a:rPr>
                                          </m:ctrlPr>
                                        </m:dPr>
                                        <m:e>
                                          <m:r>
                                            <a:rPr lang="en-US" b="1" i="1">
                                              <a:latin typeface="Cambria Math" charset="0"/>
                                            </a:rPr>
                                            <m:t>𝑻</m:t>
                                          </m:r>
                                        </m:e>
                                      </m:d>
                                      <m:r>
                                        <a:rPr lang="en-US">
                                          <a:latin typeface="Cambria Math" charset="0"/>
                                        </a:rPr>
                                        <m:t>−</m:t>
                                      </m:r>
                                      <m:r>
                                        <m:rPr>
                                          <m:sty m:val="p"/>
                                        </m:rPr>
                                        <a:rPr lang="el-GR" dirty="0">
                                          <a:latin typeface="Cambria Math" charset="0"/>
                                        </a:rPr>
                                        <m:t>Τ</m:t>
                                      </m:r>
                                    </m:e>
                                    <m:sub>
                                      <m:r>
                                        <a:rPr lang="en-US" i="1" dirty="0">
                                          <a:latin typeface="Cambria Math" charset="0"/>
                                        </a:rPr>
                                        <m:t>𝑖</m:t>
                                      </m:r>
                                    </m:sub>
                                  </m:sSub>
                                </m:e>
                              </m:d>
                            </m:e>
                            <m:sup>
                              <m:r>
                                <a:rPr lang="en-US" i="1" dirty="0">
                                  <a:latin typeface="Cambria Math" charset="0"/>
                                </a:rPr>
                                <m:t>2</m:t>
                              </m:r>
                            </m:sup>
                          </m:sSup>
                        </m:e>
                      </m:nary>
                      <m:r>
                        <a:rPr lang="en-US" b="0" i="1" dirty="0" smtClean="0">
                          <a:latin typeface="Cambria Math" charset="0"/>
                        </a:rPr>
                        <m:t>=</m:t>
                      </m:r>
                      <m:nary>
                        <m:naryPr>
                          <m:chr m:val="∑"/>
                          <m:ctrlPr>
                            <a:rPr lang="el-GR" b="1" i="1" dirty="0" smtClean="0">
                              <a:solidFill>
                                <a:srgbClr val="FF0000"/>
                              </a:solidFill>
                              <a:latin typeface="Cambria Math" charset="0"/>
                            </a:rPr>
                          </m:ctrlPr>
                        </m:naryPr>
                        <m:sub>
                          <m:r>
                            <m:rPr>
                              <m:brk m:alnAt="23"/>
                            </m:rPr>
                            <a:rPr lang="en-US" b="1" i="1" dirty="0">
                              <a:solidFill>
                                <a:srgbClr val="FF0000"/>
                              </a:solidFill>
                              <a:latin typeface="Cambria Math" charset="0"/>
                            </a:rPr>
                            <m:t>𝒊</m:t>
                          </m:r>
                          <m:r>
                            <a:rPr lang="en-US" b="1" i="1" dirty="0">
                              <a:solidFill>
                                <a:srgbClr val="FF0000"/>
                              </a:solidFill>
                              <a:latin typeface="Cambria Math" charset="0"/>
                            </a:rPr>
                            <m:t>=</m:t>
                          </m:r>
                          <m:r>
                            <a:rPr lang="en-US" b="1" i="1" dirty="0">
                              <a:solidFill>
                                <a:srgbClr val="FF0000"/>
                              </a:solidFill>
                              <a:latin typeface="Cambria Math" charset="0"/>
                            </a:rPr>
                            <m:t>𝟏</m:t>
                          </m:r>
                        </m:sub>
                        <m:sup>
                          <m:r>
                            <a:rPr lang="en-US" b="1" i="1" dirty="0">
                              <a:solidFill>
                                <a:srgbClr val="FF0000"/>
                              </a:solidFill>
                              <a:latin typeface="Cambria Math" charset="0"/>
                            </a:rPr>
                            <m:t>𝒌</m:t>
                          </m:r>
                        </m:sup>
                        <m:e>
                          <m:d>
                            <m:dPr>
                              <m:ctrlPr>
                                <a:rPr lang="el-GR" b="1" i="1" dirty="0">
                                  <a:solidFill>
                                    <a:srgbClr val="FF0000"/>
                                  </a:solidFill>
                                  <a:latin typeface="Cambria Math" charset="0"/>
                                </a:rPr>
                              </m:ctrlPr>
                            </m:dPr>
                            <m:e>
                              <m:sSub>
                                <m:sSubPr>
                                  <m:ctrlPr>
                                    <a:rPr lang="el-GR" b="1" i="1" dirty="0">
                                      <a:solidFill>
                                        <a:srgbClr val="FF0000"/>
                                      </a:solidFill>
                                      <a:latin typeface="Cambria Math" charset="0"/>
                                    </a:rPr>
                                  </m:ctrlPr>
                                </m:sSubPr>
                                <m:e>
                                  <m:r>
                                    <a:rPr lang="el-GR" b="1" i="1" dirty="0">
                                      <a:solidFill>
                                        <a:srgbClr val="FF0000"/>
                                      </a:solidFill>
                                      <a:latin typeface="Cambria Math" charset="0"/>
                                    </a:rPr>
                                    <m:t>𝝆</m:t>
                                  </m:r>
                                </m:e>
                                <m:sub>
                                  <m:r>
                                    <a:rPr lang="en-US" b="1" i="1" dirty="0">
                                      <a:solidFill>
                                        <a:srgbClr val="FF0000"/>
                                      </a:solidFill>
                                      <a:latin typeface="Cambria Math" charset="0"/>
                                    </a:rPr>
                                    <m:t>𝒊</m:t>
                                  </m:r>
                                </m:sub>
                              </m:sSub>
                              <m:r>
                                <a:rPr lang="el-GR" b="1" i="1" dirty="0">
                                  <a:solidFill>
                                    <a:srgbClr val="FF0000"/>
                                  </a:solidFill>
                                  <a:latin typeface="Cambria Math" charset="0"/>
                                </a:rPr>
                                <m:t>𝜟𝜯</m:t>
                              </m:r>
                            </m:e>
                          </m:d>
                          <m:sSup>
                            <m:sSupPr>
                              <m:ctrlPr>
                                <a:rPr lang="el-GR" b="1" i="1" dirty="0">
                                  <a:solidFill>
                                    <a:srgbClr val="FF0000"/>
                                  </a:solidFill>
                                  <a:latin typeface="Cambria Math" charset="0"/>
                                </a:rPr>
                              </m:ctrlPr>
                            </m:sSupPr>
                            <m:e>
                              <m:d>
                                <m:dPr>
                                  <m:ctrlPr>
                                    <a:rPr lang="el-GR" b="1" i="1" dirty="0">
                                      <a:solidFill>
                                        <a:srgbClr val="FF0000"/>
                                      </a:solidFill>
                                      <a:latin typeface="Cambria Math" charset="0"/>
                                    </a:rPr>
                                  </m:ctrlPr>
                                </m:dPr>
                                <m:e>
                                  <m:sSub>
                                    <m:sSubPr>
                                      <m:ctrlPr>
                                        <a:rPr lang="el-GR" b="1" i="1" dirty="0">
                                          <a:solidFill>
                                            <a:srgbClr val="FF0000"/>
                                          </a:solidFill>
                                          <a:latin typeface="Cambria Math" charset="0"/>
                                        </a:rPr>
                                      </m:ctrlPr>
                                    </m:sSubPr>
                                    <m:e>
                                      <m:d>
                                        <m:dPr>
                                          <m:begChr m:val="⟨"/>
                                          <m:endChr m:val="⟩"/>
                                          <m:ctrlPr>
                                            <a:rPr lang="el-GR" b="1" i="1">
                                              <a:solidFill>
                                                <a:srgbClr val="FF0000"/>
                                              </a:solidFill>
                                              <a:latin typeface="Cambria Math" charset="0"/>
                                            </a:rPr>
                                          </m:ctrlPr>
                                        </m:dPr>
                                        <m:e>
                                          <m:r>
                                            <a:rPr lang="en-US" b="1" i="1">
                                              <a:solidFill>
                                                <a:srgbClr val="FF0000"/>
                                              </a:solidFill>
                                              <a:latin typeface="Cambria Math" charset="0"/>
                                            </a:rPr>
                                            <m:t>𝑻</m:t>
                                          </m:r>
                                        </m:e>
                                      </m:d>
                                      <m:r>
                                        <a:rPr lang="en-US" b="1">
                                          <a:solidFill>
                                            <a:srgbClr val="FF0000"/>
                                          </a:solidFill>
                                          <a:latin typeface="Cambria Math" charset="0"/>
                                        </a:rPr>
                                        <m:t>−</m:t>
                                      </m:r>
                                      <m:r>
                                        <a:rPr lang="el-GR" b="1" i="1" dirty="0">
                                          <a:solidFill>
                                            <a:srgbClr val="FF0000"/>
                                          </a:solidFill>
                                          <a:latin typeface="Cambria Math" charset="0"/>
                                        </a:rPr>
                                        <m:t>𝜯</m:t>
                                      </m:r>
                                    </m:e>
                                    <m:sub>
                                      <m:r>
                                        <a:rPr lang="en-US" b="1" i="1" dirty="0">
                                          <a:solidFill>
                                            <a:srgbClr val="FF0000"/>
                                          </a:solidFill>
                                          <a:latin typeface="Cambria Math" charset="0"/>
                                        </a:rPr>
                                        <m:t>𝒊</m:t>
                                      </m:r>
                                    </m:sub>
                                  </m:sSub>
                                </m:e>
                              </m:d>
                            </m:e>
                            <m:sup>
                              <m:r>
                                <a:rPr lang="en-US" b="1" i="1" dirty="0">
                                  <a:solidFill>
                                    <a:srgbClr val="FF0000"/>
                                  </a:solidFill>
                                  <a:latin typeface="Cambria Math" charset="0"/>
                                </a:rPr>
                                <m:t>𝟐</m:t>
                              </m:r>
                            </m:sup>
                          </m:sSup>
                        </m:e>
                      </m:nary>
                    </m:oMath>
                  </a14:m>
                  <a:endParaRPr lang="en-US" b="1" dirty="0"/>
                </a:p>
              </p:txBody>
            </p:sp>
          </mc:Choice>
          <mc:Fallback xmlns="">
            <p:sp>
              <p:nvSpPr>
                <p:cNvPr id="3" name="Rectangle 2"/>
                <p:cNvSpPr>
                  <a:spLocks noRot="1" noChangeAspect="1" noMove="1" noResize="1" noEditPoints="1" noAdjustHandles="1" noChangeArrowheads="1" noChangeShapeType="1" noTextEdit="1"/>
                </p:cNvSpPr>
                <p:nvPr/>
              </p:nvSpPr>
              <p:spPr>
                <a:xfrm>
                  <a:off x="263865" y="1051732"/>
                  <a:ext cx="7927298" cy="564706"/>
                </a:xfrm>
                <a:prstGeom prst="rect">
                  <a:avLst/>
                </a:prstGeom>
                <a:blipFill rotWithShape="0">
                  <a:blip r:embed="rId6"/>
                  <a:stretch>
                    <a:fillRect l="-1076" t="-4348" b="-30435"/>
                  </a:stretch>
                </a:blipFill>
              </p:spPr>
              <p:txBody>
                <a:bodyPr/>
                <a:lstStyle/>
                <a:p>
                  <a:r>
                    <a:rPr lang="en-US">
                      <a:noFill/>
                    </a:rPr>
                    <a:t> </a:t>
                  </a:r>
                </a:p>
              </p:txBody>
            </p:sp>
          </mc:Fallback>
        </mc:AlternateContent>
        <p:sp>
          <p:nvSpPr>
            <p:cNvPr id="11" name="Rectangle 10"/>
            <p:cNvSpPr/>
            <p:nvPr/>
          </p:nvSpPr>
          <p:spPr>
            <a:xfrm>
              <a:off x="-9182" y="4085532"/>
              <a:ext cx="5193249" cy="400110"/>
            </a:xfrm>
            <a:prstGeom prst="rect">
              <a:avLst/>
            </a:prstGeom>
          </p:spPr>
          <p:txBody>
            <a:bodyPr wrap="square">
              <a:spAutoFit/>
            </a:bodyPr>
            <a:lstStyle/>
            <a:p>
              <a:r>
                <a:rPr lang="el-GR" sz="2000" b="1" dirty="0">
                  <a:solidFill>
                    <a:srgbClr val="FF0000"/>
                  </a:solidFill>
                </a:rPr>
                <a:t>ροπή αδράνειας --- τετραγωνική απόκλιση</a:t>
              </a:r>
              <a:endParaRPr lang="en-US" sz="20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11</a:t>
            </a:fld>
            <a:endParaRPr lang="el-GR"/>
          </a:p>
        </p:txBody>
      </p:sp>
      <mc:AlternateContent xmlns:mc="http://schemas.openxmlformats.org/markup-compatibility/2006" xmlns:a14="http://schemas.microsoft.com/office/drawing/2010/main">
        <mc:Choice Requires="a14">
          <p:sp>
            <p:nvSpPr>
              <p:cNvPr id="3" name="Rectangle 2"/>
              <p:cNvSpPr/>
              <p:nvPr/>
            </p:nvSpPr>
            <p:spPr>
              <a:xfrm>
                <a:off x="143508" y="1002575"/>
                <a:ext cx="3776995" cy="495649"/>
              </a:xfrm>
              <a:prstGeom prst="rect">
                <a:avLst/>
              </a:prstGeom>
            </p:spPr>
            <p:txBody>
              <a:bodyPr wrap="none">
                <a:spAutoFit/>
              </a:bodyPr>
              <a:lstStyle/>
              <a:p>
                <a:r>
                  <a:rPr lang="en-US" sz="2400" b="1" dirty="0">
                    <a:solidFill>
                      <a:srgbClr val="FF0000"/>
                    </a:solidFill>
                  </a:rPr>
                  <a:t>V</a:t>
                </a:r>
                <a:r>
                  <a:rPr lang="el-GR" sz="2400" dirty="0">
                    <a:solidFill>
                      <a:srgbClr val="FF0000"/>
                    </a:solidFill>
                  </a:rPr>
                  <a:t>=</a:t>
                </a:r>
                <a:r>
                  <a:rPr lang="en-US" sz="2400" dirty="0">
                    <a:solidFill>
                      <a:srgbClr val="FF0000"/>
                    </a:solidFill>
                  </a:rPr>
                  <a:t>  </a:t>
                </a:r>
                <a14:m>
                  <m:oMath xmlns:m="http://schemas.openxmlformats.org/officeDocument/2006/math">
                    <m:nary>
                      <m:naryPr>
                        <m:chr m:val="∑"/>
                        <m:ctrlPr>
                          <a:rPr lang="el-GR" sz="2400" b="1" i="1" dirty="0" smtClean="0">
                            <a:solidFill>
                              <a:srgbClr val="FF0000"/>
                            </a:solidFill>
                            <a:latin typeface="Cambria Math" charset="0"/>
                          </a:rPr>
                        </m:ctrlPr>
                      </m:naryPr>
                      <m:sub>
                        <m:r>
                          <m:rPr>
                            <m:brk m:alnAt="23"/>
                          </m:rPr>
                          <a:rPr lang="en-US" sz="2400" b="1" i="1" dirty="0">
                            <a:solidFill>
                              <a:srgbClr val="FF0000"/>
                            </a:solidFill>
                            <a:latin typeface="Cambria Math" charset="0"/>
                          </a:rPr>
                          <m:t>𝒊</m:t>
                        </m:r>
                        <m:r>
                          <a:rPr lang="en-US" sz="2400" b="1" i="1" dirty="0">
                            <a:solidFill>
                              <a:srgbClr val="FF0000"/>
                            </a:solidFill>
                            <a:latin typeface="Cambria Math" charset="0"/>
                          </a:rPr>
                          <m:t>=</m:t>
                        </m:r>
                        <m:r>
                          <a:rPr lang="en-US" sz="2400" b="1" i="1" dirty="0">
                            <a:solidFill>
                              <a:srgbClr val="FF0000"/>
                            </a:solidFill>
                            <a:latin typeface="Cambria Math" charset="0"/>
                          </a:rPr>
                          <m:t>𝟏</m:t>
                        </m:r>
                      </m:sub>
                      <m:sup>
                        <m:r>
                          <a:rPr lang="en-US" sz="2400" b="1" i="1" dirty="0">
                            <a:solidFill>
                              <a:srgbClr val="FF0000"/>
                            </a:solidFill>
                            <a:latin typeface="Cambria Math" charset="0"/>
                          </a:rPr>
                          <m:t>𝒌</m:t>
                        </m:r>
                      </m:sup>
                      <m:e>
                        <m:d>
                          <m:dPr>
                            <m:ctrlPr>
                              <a:rPr lang="el-GR" sz="2400" b="1" i="1" dirty="0">
                                <a:solidFill>
                                  <a:srgbClr val="FF0000"/>
                                </a:solidFill>
                                <a:latin typeface="Cambria Math" charset="0"/>
                              </a:rPr>
                            </m:ctrlPr>
                          </m:dPr>
                          <m:e>
                            <m:sSub>
                              <m:sSubPr>
                                <m:ctrlPr>
                                  <a:rPr lang="el-GR" sz="2400" b="1" i="1" dirty="0">
                                    <a:solidFill>
                                      <a:srgbClr val="FF0000"/>
                                    </a:solidFill>
                                    <a:latin typeface="Cambria Math" charset="0"/>
                                  </a:rPr>
                                </m:ctrlPr>
                              </m:sSubPr>
                              <m:e>
                                <m:r>
                                  <a:rPr lang="el-GR" sz="2400" b="1" i="1" dirty="0">
                                    <a:solidFill>
                                      <a:srgbClr val="FF0000"/>
                                    </a:solidFill>
                                    <a:latin typeface="Cambria Math" charset="0"/>
                                  </a:rPr>
                                  <m:t>𝝆</m:t>
                                </m:r>
                              </m:e>
                              <m:sub>
                                <m:r>
                                  <a:rPr lang="en-US" sz="2400" b="1" i="1" dirty="0">
                                    <a:solidFill>
                                      <a:srgbClr val="FF0000"/>
                                    </a:solidFill>
                                    <a:latin typeface="Cambria Math" charset="0"/>
                                  </a:rPr>
                                  <m:t>𝒊</m:t>
                                </m:r>
                              </m:sub>
                            </m:sSub>
                            <m:r>
                              <a:rPr lang="el-GR" sz="2400" b="1" i="1" dirty="0">
                                <a:solidFill>
                                  <a:srgbClr val="FF0000"/>
                                </a:solidFill>
                                <a:latin typeface="Cambria Math" charset="0"/>
                              </a:rPr>
                              <m:t>𝜟𝜯</m:t>
                            </m:r>
                          </m:e>
                        </m:d>
                        <m:sSup>
                          <m:sSupPr>
                            <m:ctrlPr>
                              <a:rPr lang="el-GR" sz="2400" b="1" i="1" dirty="0">
                                <a:solidFill>
                                  <a:srgbClr val="FF0000"/>
                                </a:solidFill>
                                <a:latin typeface="Cambria Math" charset="0"/>
                              </a:rPr>
                            </m:ctrlPr>
                          </m:sSupPr>
                          <m:e>
                            <m:d>
                              <m:dPr>
                                <m:ctrlPr>
                                  <a:rPr lang="el-GR" sz="2400" b="1" i="1" dirty="0">
                                    <a:solidFill>
                                      <a:srgbClr val="FF0000"/>
                                    </a:solidFill>
                                    <a:latin typeface="Cambria Math" charset="0"/>
                                  </a:rPr>
                                </m:ctrlPr>
                              </m:dPr>
                              <m:e>
                                <m:sSub>
                                  <m:sSubPr>
                                    <m:ctrlPr>
                                      <a:rPr lang="el-GR" sz="2400" b="1" i="1" dirty="0">
                                        <a:solidFill>
                                          <a:srgbClr val="FF0000"/>
                                        </a:solidFill>
                                        <a:latin typeface="Cambria Math" charset="0"/>
                                      </a:rPr>
                                    </m:ctrlPr>
                                  </m:sSubPr>
                                  <m:e>
                                    <m:d>
                                      <m:dPr>
                                        <m:begChr m:val="⟨"/>
                                        <m:endChr m:val="⟩"/>
                                        <m:ctrlPr>
                                          <a:rPr lang="el-GR" sz="2400" b="1" i="1">
                                            <a:solidFill>
                                              <a:srgbClr val="FF0000"/>
                                            </a:solidFill>
                                            <a:latin typeface="Cambria Math" charset="0"/>
                                          </a:rPr>
                                        </m:ctrlPr>
                                      </m:dPr>
                                      <m:e>
                                        <m:r>
                                          <a:rPr lang="en-US" sz="2400" b="1" i="1">
                                            <a:solidFill>
                                              <a:srgbClr val="FF0000"/>
                                            </a:solidFill>
                                            <a:latin typeface="Cambria Math" charset="0"/>
                                          </a:rPr>
                                          <m:t>𝑻</m:t>
                                        </m:r>
                                      </m:e>
                                    </m:d>
                                    <m:r>
                                      <a:rPr lang="en-US" sz="2400" b="1">
                                        <a:solidFill>
                                          <a:srgbClr val="FF0000"/>
                                        </a:solidFill>
                                        <a:latin typeface="Cambria Math" charset="0"/>
                                      </a:rPr>
                                      <m:t>−</m:t>
                                    </m:r>
                                    <m:r>
                                      <a:rPr lang="el-GR" sz="2400" b="1" i="1" dirty="0">
                                        <a:solidFill>
                                          <a:srgbClr val="FF0000"/>
                                        </a:solidFill>
                                        <a:latin typeface="Cambria Math" charset="0"/>
                                      </a:rPr>
                                      <m:t>𝜯</m:t>
                                    </m:r>
                                  </m:e>
                                  <m:sub>
                                    <m:r>
                                      <a:rPr lang="en-US" sz="2400" b="1" i="1" dirty="0">
                                        <a:solidFill>
                                          <a:srgbClr val="FF0000"/>
                                        </a:solidFill>
                                        <a:latin typeface="Cambria Math" charset="0"/>
                                      </a:rPr>
                                      <m:t>𝒊</m:t>
                                    </m:r>
                                  </m:sub>
                                </m:sSub>
                              </m:e>
                            </m:d>
                          </m:e>
                          <m:sup>
                            <m:r>
                              <a:rPr lang="en-US" sz="2400" b="1" i="1" dirty="0">
                                <a:solidFill>
                                  <a:srgbClr val="FF0000"/>
                                </a:solidFill>
                                <a:latin typeface="Cambria Math" charset="0"/>
                              </a:rPr>
                              <m:t>𝟐</m:t>
                            </m:r>
                          </m:sup>
                        </m:sSup>
                      </m:e>
                    </m:nary>
                  </m:oMath>
                </a14:m>
                <a:endParaRPr lang="en-US" sz="2400" b="1"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43508" y="1002575"/>
                <a:ext cx="3776995" cy="495649"/>
              </a:xfrm>
              <a:prstGeom prst="rect">
                <a:avLst/>
              </a:prstGeom>
              <a:blipFill rotWithShape="0">
                <a:blip r:embed="rId2"/>
                <a:stretch>
                  <a:fillRect l="-2100" t="-2439" b="-26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1520" y="450676"/>
                <a:ext cx="2594172" cy="403316"/>
              </a:xfrm>
              <a:prstGeom prst="rect">
                <a:avLst/>
              </a:prstGeom>
              <a:noFill/>
            </p:spPr>
            <p:txBody>
              <a:bodyPr wrap="none" lIns="0" tIns="0" rIns="0" bIns="0" rtlCol="0">
                <a:spAutoFit/>
              </a:bodyPr>
              <a:lstStyle/>
              <a:p>
                <a14:m>
                  <m:oMath xmlns:m="http://schemas.openxmlformats.org/officeDocument/2006/math">
                    <m:d>
                      <m:dPr>
                        <m:begChr m:val="⟨"/>
                        <m:endChr m:val="⟩"/>
                        <m:ctrlPr>
                          <a:rPr lang="en-US" sz="2400" b="1" i="1" smtClean="0">
                            <a:solidFill>
                              <a:srgbClr val="0000CC"/>
                            </a:solidFill>
                            <a:latin typeface="Cambria Math" charset="0"/>
                          </a:rPr>
                        </m:ctrlPr>
                      </m:dPr>
                      <m:e>
                        <m:r>
                          <a:rPr lang="el-GR" sz="2400" b="1" i="0" smtClean="0">
                            <a:solidFill>
                              <a:srgbClr val="0000CC"/>
                            </a:solidFill>
                            <a:latin typeface="Cambria Math" charset="0"/>
                          </a:rPr>
                          <m:t>𝚻</m:t>
                        </m:r>
                      </m:e>
                    </m:d>
                  </m:oMath>
                </a14:m>
                <a:r>
                  <a:rPr lang="el-GR" sz="2400" dirty="0">
                    <a:solidFill>
                      <a:srgbClr val="0000CC"/>
                    </a:solidFill>
                  </a:rPr>
                  <a:t>=</a:t>
                </a:r>
                <a:r>
                  <a:rPr lang="en-US" sz="2400" dirty="0">
                    <a:solidFill>
                      <a:srgbClr val="0000CC"/>
                    </a:solidFill>
                  </a:rPr>
                  <a:t>  </a:t>
                </a:r>
                <a14:m>
                  <m:oMath xmlns:m="http://schemas.openxmlformats.org/officeDocument/2006/math">
                    <m:nary>
                      <m:naryPr>
                        <m:chr m:val="∑"/>
                        <m:ctrlPr>
                          <a:rPr lang="el-GR" sz="2400" b="1" i="1" dirty="0" smtClean="0">
                            <a:solidFill>
                              <a:srgbClr val="0000CC"/>
                            </a:solidFill>
                            <a:latin typeface="Cambria Math" charset="0"/>
                          </a:rPr>
                        </m:ctrlPr>
                      </m:naryPr>
                      <m:sub>
                        <m:r>
                          <m:rPr>
                            <m:brk m:alnAt="23"/>
                          </m:rPr>
                          <a:rPr lang="en-US" sz="2400" b="1" i="1" dirty="0">
                            <a:solidFill>
                              <a:srgbClr val="0000CC"/>
                            </a:solidFill>
                            <a:latin typeface="Cambria Math" charset="0"/>
                          </a:rPr>
                          <m:t>𝒊</m:t>
                        </m:r>
                        <m:r>
                          <a:rPr lang="en-US" sz="2400" b="1" i="1" dirty="0">
                            <a:solidFill>
                              <a:srgbClr val="0000CC"/>
                            </a:solidFill>
                            <a:latin typeface="Cambria Math" charset="0"/>
                          </a:rPr>
                          <m:t>=</m:t>
                        </m:r>
                        <m:r>
                          <a:rPr lang="en-US" sz="2400" b="1" i="1" dirty="0">
                            <a:solidFill>
                              <a:srgbClr val="0000CC"/>
                            </a:solidFill>
                            <a:latin typeface="Cambria Math" charset="0"/>
                          </a:rPr>
                          <m:t>𝟏</m:t>
                        </m:r>
                      </m:sub>
                      <m:sup>
                        <m:r>
                          <a:rPr lang="en-US" sz="2400" b="1" i="1" dirty="0">
                            <a:solidFill>
                              <a:srgbClr val="0000CC"/>
                            </a:solidFill>
                            <a:latin typeface="Cambria Math" charset="0"/>
                          </a:rPr>
                          <m:t>𝒌</m:t>
                        </m:r>
                      </m:sup>
                      <m:e>
                        <m:d>
                          <m:dPr>
                            <m:ctrlPr>
                              <a:rPr lang="el-GR" sz="2400" b="1" i="1" dirty="0">
                                <a:solidFill>
                                  <a:srgbClr val="0000CC"/>
                                </a:solidFill>
                                <a:latin typeface="Cambria Math" charset="0"/>
                              </a:rPr>
                            </m:ctrlPr>
                          </m:dPr>
                          <m:e>
                            <m:sSub>
                              <m:sSubPr>
                                <m:ctrlPr>
                                  <a:rPr lang="el-GR" sz="2400" b="1" i="1" dirty="0">
                                    <a:solidFill>
                                      <a:srgbClr val="0000CC"/>
                                    </a:solidFill>
                                    <a:latin typeface="Cambria Math" charset="0"/>
                                  </a:rPr>
                                </m:ctrlPr>
                              </m:sSubPr>
                              <m:e>
                                <m:r>
                                  <a:rPr lang="el-GR" sz="2400" b="1" i="1" dirty="0">
                                    <a:solidFill>
                                      <a:srgbClr val="0000CC"/>
                                    </a:solidFill>
                                    <a:latin typeface="Cambria Math" charset="0"/>
                                  </a:rPr>
                                  <m:t>𝝆</m:t>
                                </m:r>
                              </m:e>
                              <m:sub>
                                <m:r>
                                  <a:rPr lang="en-US" sz="2400" b="1" i="1" dirty="0">
                                    <a:solidFill>
                                      <a:srgbClr val="0000CC"/>
                                    </a:solidFill>
                                    <a:latin typeface="Cambria Math" charset="0"/>
                                  </a:rPr>
                                  <m:t>𝒊</m:t>
                                </m:r>
                              </m:sub>
                            </m:sSub>
                            <m:r>
                              <a:rPr lang="el-GR" sz="2400" b="1" i="1" dirty="0">
                                <a:solidFill>
                                  <a:srgbClr val="0000CC"/>
                                </a:solidFill>
                                <a:latin typeface="Cambria Math" charset="0"/>
                              </a:rPr>
                              <m:t>𝜟𝜯</m:t>
                            </m:r>
                          </m:e>
                        </m:d>
                        <m:sSub>
                          <m:sSubPr>
                            <m:ctrlPr>
                              <a:rPr lang="el-GR" sz="2400" b="1" i="1" dirty="0">
                                <a:solidFill>
                                  <a:srgbClr val="0000CC"/>
                                </a:solidFill>
                                <a:latin typeface="Cambria Math" charset="0"/>
                              </a:rPr>
                            </m:ctrlPr>
                          </m:sSubPr>
                          <m:e>
                            <m:r>
                              <a:rPr lang="el-GR" sz="2400" b="1" i="1" dirty="0">
                                <a:solidFill>
                                  <a:srgbClr val="0000CC"/>
                                </a:solidFill>
                                <a:latin typeface="Cambria Math" charset="0"/>
                              </a:rPr>
                              <m:t>𝜯</m:t>
                            </m:r>
                          </m:e>
                          <m:sub>
                            <m:r>
                              <a:rPr lang="en-US" sz="2400" b="1" i="1" dirty="0">
                                <a:solidFill>
                                  <a:srgbClr val="0000CC"/>
                                </a:solidFill>
                                <a:latin typeface="Cambria Math" charset="0"/>
                              </a:rPr>
                              <m:t>𝒊</m:t>
                            </m:r>
                          </m:sub>
                        </m:sSub>
                      </m:e>
                    </m:nary>
                  </m:oMath>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251520" y="450676"/>
                <a:ext cx="2594172" cy="403316"/>
              </a:xfrm>
              <a:prstGeom prst="rect">
                <a:avLst/>
              </a:prstGeom>
              <a:blipFill rotWithShape="0">
                <a:blip r:embed="rId3"/>
                <a:stretch>
                  <a:fillRect t="-15152" b="-45455"/>
                </a:stretch>
              </a:blipFill>
            </p:spPr>
            <p:txBody>
              <a:bodyPr/>
              <a:lstStyle/>
              <a:p>
                <a:r>
                  <a:rPr lang="en-US">
                    <a:noFill/>
                  </a:rPr>
                  <a:t> </a:t>
                </a:r>
              </a:p>
            </p:txBody>
          </p:sp>
        </mc:Fallback>
      </mc:AlternateContent>
      <p:grpSp>
        <p:nvGrpSpPr>
          <p:cNvPr id="11" name="Group 10"/>
          <p:cNvGrpSpPr/>
          <p:nvPr/>
        </p:nvGrpSpPr>
        <p:grpSpPr>
          <a:xfrm>
            <a:off x="-216532" y="1557341"/>
            <a:ext cx="9038461" cy="1408660"/>
            <a:chOff x="-216532" y="1557341"/>
            <a:chExt cx="9038461" cy="1408660"/>
          </a:xfrm>
        </p:grpSpPr>
        <mc:AlternateContent xmlns:mc="http://schemas.openxmlformats.org/markup-compatibility/2006" xmlns:a14="http://schemas.microsoft.com/office/drawing/2010/main">
          <mc:Choice Requires="a14">
            <p:sp>
              <p:nvSpPr>
                <p:cNvPr id="6" name="Rectangle 5"/>
                <p:cNvSpPr/>
                <p:nvPr/>
              </p:nvSpPr>
              <p:spPr>
                <a:xfrm>
                  <a:off x="-216532" y="1557341"/>
                  <a:ext cx="9038461" cy="1025922"/>
                </a:xfrm>
                <a:prstGeom prst="rect">
                  <a:avLst/>
                </a:prstGeom>
              </p:spPr>
              <p:txBody>
                <a:bodyPr wrap="square">
                  <a:spAutoFit/>
                </a:bodyPr>
                <a:lstStyle/>
                <a:p>
                  <a:r>
                    <a:rPr lang="en-US" sz="2400" b="1" dirty="0"/>
                    <a:t>=</a:t>
                  </a:r>
                  <a14:m>
                    <m:oMath xmlns:m="http://schemas.openxmlformats.org/officeDocument/2006/math">
                      <m:sSup>
                        <m:sSupPr>
                          <m:ctrlPr>
                            <a:rPr lang="el-GR" sz="2400" b="1" i="1" dirty="0">
                              <a:latin typeface="Cambria Math" charset="0"/>
                            </a:rPr>
                          </m:ctrlPr>
                        </m:sSupPr>
                        <m:e>
                          <m:d>
                            <m:dPr>
                              <m:begChr m:val="⟨"/>
                              <m:endChr m:val="⟩"/>
                              <m:ctrlPr>
                                <a:rPr lang="el-GR" sz="2400" b="1" i="1">
                                  <a:latin typeface="Cambria Math" charset="0"/>
                                </a:rPr>
                              </m:ctrlPr>
                            </m:dPr>
                            <m:e>
                              <m:r>
                                <a:rPr lang="en-US" sz="2400" b="1" i="1">
                                  <a:latin typeface="Cambria Math" charset="0"/>
                                </a:rPr>
                                <m:t>𝑻</m:t>
                              </m:r>
                            </m:e>
                          </m:d>
                        </m:e>
                        <m:sup>
                          <m:r>
                            <a:rPr lang="en-US" sz="2400" b="1" i="1" dirty="0">
                              <a:latin typeface="Cambria Math" charset="0"/>
                            </a:rPr>
                            <m:t>𝟐</m:t>
                          </m:r>
                        </m:sup>
                      </m:sSup>
                      <m:limLow>
                        <m:limLowPr>
                          <m:ctrlPr>
                            <a:rPr lang="en-US" sz="2400" b="1" i="1" dirty="0" smtClean="0">
                              <a:latin typeface="Cambria Math" charset="0"/>
                            </a:rPr>
                          </m:ctrlPr>
                        </m:limLowPr>
                        <m:e>
                          <m:groupChr>
                            <m:groupChrPr>
                              <m:chr m:val="⏟"/>
                              <m:ctrlPr>
                                <a:rPr lang="en-US" sz="2400" b="1" i="1" dirty="0" smtClean="0">
                                  <a:latin typeface="Cambria Math" charset="0"/>
                                </a:rPr>
                              </m:ctrlPr>
                            </m:groupChrPr>
                            <m:e>
                              <m:nary>
                                <m:naryPr>
                                  <m:chr m:val="∑"/>
                                  <m:ctrlPr>
                                    <a:rPr lang="el-GR" sz="2400" b="1" i="1" dirty="0">
                                      <a:latin typeface="Cambria Math" charset="0"/>
                                    </a:rPr>
                                  </m:ctrlPr>
                                </m:naryPr>
                                <m:sub>
                                  <m:r>
                                    <m:rPr>
                                      <m:brk m:alnAt="23"/>
                                    </m:rPr>
                                    <a:rPr lang="en-US" sz="2400" b="1" i="1" dirty="0">
                                      <a:latin typeface="Cambria Math" charset="0"/>
                                    </a:rPr>
                                    <m:t>𝒊</m:t>
                                  </m:r>
                                  <m:r>
                                    <a:rPr lang="en-US" sz="2400" b="1" i="1" dirty="0">
                                      <a:latin typeface="Cambria Math" charset="0"/>
                                    </a:rPr>
                                    <m:t>=</m:t>
                                  </m:r>
                                  <m:r>
                                    <a:rPr lang="en-US" sz="2400" b="1" i="1" dirty="0">
                                      <a:latin typeface="Cambria Math" charset="0"/>
                                    </a:rPr>
                                    <m:t>𝟏</m:t>
                                  </m:r>
                                </m:sub>
                                <m:sup>
                                  <m:r>
                                    <a:rPr lang="en-US" sz="2400" b="1" i="1" dirty="0">
                                      <a:latin typeface="Cambria Math" charset="0"/>
                                    </a:rPr>
                                    <m:t>𝒌</m:t>
                                  </m:r>
                                </m:sup>
                                <m:e>
                                  <m:d>
                                    <m:dPr>
                                      <m:ctrlPr>
                                        <a:rPr lang="el-GR" sz="2400" b="1" i="1" dirty="0">
                                          <a:latin typeface="Cambria Math" charset="0"/>
                                        </a:rPr>
                                      </m:ctrlPr>
                                    </m:dPr>
                                    <m:e>
                                      <m:sSub>
                                        <m:sSubPr>
                                          <m:ctrlPr>
                                            <a:rPr lang="el-GR" sz="2400" b="1" i="1" dirty="0">
                                              <a:latin typeface="Cambria Math" charset="0"/>
                                            </a:rPr>
                                          </m:ctrlPr>
                                        </m:sSubPr>
                                        <m:e>
                                          <m:r>
                                            <a:rPr lang="el-GR" sz="2400" b="1" i="1" dirty="0">
                                              <a:latin typeface="Cambria Math" charset="0"/>
                                            </a:rPr>
                                            <m:t>𝝆</m:t>
                                          </m:r>
                                        </m:e>
                                        <m:sub>
                                          <m:r>
                                            <a:rPr lang="en-US" sz="2400" b="1" i="1" dirty="0">
                                              <a:latin typeface="Cambria Math" charset="0"/>
                                            </a:rPr>
                                            <m:t>𝒊</m:t>
                                          </m:r>
                                        </m:sub>
                                      </m:sSub>
                                      <m:r>
                                        <a:rPr lang="el-GR" sz="2400" b="1" i="1" dirty="0">
                                          <a:latin typeface="Cambria Math" charset="0"/>
                                        </a:rPr>
                                        <m:t>𝜟𝜯</m:t>
                                      </m:r>
                                    </m:e>
                                  </m:d>
                                </m:e>
                              </m:nary>
                            </m:e>
                          </m:groupChr>
                        </m:e>
                        <m:lim>
                          <m:r>
                            <a:rPr lang="en-US" sz="2400" b="1" i="1" dirty="0" smtClean="0">
                              <a:latin typeface="Cambria Math" charset="0"/>
                            </a:rPr>
                            <m:t>𝟏</m:t>
                          </m:r>
                        </m:lim>
                      </m:limLow>
                      <m:r>
                        <a:rPr lang="en-US" sz="2400" b="1" i="1" dirty="0" smtClean="0">
                          <a:latin typeface="Cambria Math" charset="0"/>
                        </a:rPr>
                        <m:t>+</m:t>
                      </m:r>
                      <m:limLow>
                        <m:limLowPr>
                          <m:ctrlPr>
                            <a:rPr lang="en-US" sz="2400" b="1" i="1" dirty="0" smtClean="0">
                              <a:latin typeface="Cambria Math" charset="0"/>
                            </a:rPr>
                          </m:ctrlPr>
                        </m:limLowPr>
                        <m:e>
                          <m:groupChr>
                            <m:groupChrPr>
                              <m:chr m:val="⏟"/>
                              <m:ctrlPr>
                                <a:rPr lang="en-US" sz="2400" b="1" i="1" dirty="0" smtClean="0">
                                  <a:latin typeface="Cambria Math" charset="0"/>
                                </a:rPr>
                              </m:ctrlPr>
                            </m:groupChrPr>
                            <m:e>
                              <m:nary>
                                <m:naryPr>
                                  <m:chr m:val="∑"/>
                                  <m:ctrlPr>
                                    <a:rPr lang="el-GR" sz="2400" b="1" i="1" dirty="0">
                                      <a:latin typeface="Cambria Math" charset="0"/>
                                    </a:rPr>
                                  </m:ctrlPr>
                                </m:naryPr>
                                <m:sub>
                                  <m:r>
                                    <m:rPr>
                                      <m:brk m:alnAt="23"/>
                                    </m:rPr>
                                    <a:rPr lang="en-US" sz="2400" b="1" i="1" dirty="0">
                                      <a:latin typeface="Cambria Math" charset="0"/>
                                    </a:rPr>
                                    <m:t>𝒊</m:t>
                                  </m:r>
                                  <m:r>
                                    <a:rPr lang="en-US" sz="2400" b="1" i="1" dirty="0">
                                      <a:latin typeface="Cambria Math" charset="0"/>
                                    </a:rPr>
                                    <m:t>=</m:t>
                                  </m:r>
                                  <m:r>
                                    <a:rPr lang="en-US" sz="2400" b="1" i="1" dirty="0">
                                      <a:latin typeface="Cambria Math" charset="0"/>
                                    </a:rPr>
                                    <m:t>𝟏</m:t>
                                  </m:r>
                                </m:sub>
                                <m:sup>
                                  <m:r>
                                    <a:rPr lang="en-US" sz="2400" b="1" i="1" dirty="0">
                                      <a:latin typeface="Cambria Math" charset="0"/>
                                    </a:rPr>
                                    <m:t>𝒌</m:t>
                                  </m:r>
                                </m:sup>
                                <m:e>
                                  <m:d>
                                    <m:dPr>
                                      <m:ctrlPr>
                                        <a:rPr lang="el-GR" sz="2400" b="1" i="1" dirty="0">
                                          <a:latin typeface="Cambria Math" charset="0"/>
                                        </a:rPr>
                                      </m:ctrlPr>
                                    </m:dPr>
                                    <m:e>
                                      <m:sSub>
                                        <m:sSubPr>
                                          <m:ctrlPr>
                                            <a:rPr lang="el-GR" sz="2400" b="1" i="1" dirty="0">
                                              <a:latin typeface="Cambria Math" charset="0"/>
                                            </a:rPr>
                                          </m:ctrlPr>
                                        </m:sSubPr>
                                        <m:e>
                                          <m:r>
                                            <a:rPr lang="el-GR" sz="2400" b="1" i="1" dirty="0">
                                              <a:latin typeface="Cambria Math" charset="0"/>
                                            </a:rPr>
                                            <m:t>𝝆</m:t>
                                          </m:r>
                                        </m:e>
                                        <m:sub>
                                          <m:r>
                                            <a:rPr lang="en-US" sz="2400" b="1" i="1" dirty="0">
                                              <a:latin typeface="Cambria Math" charset="0"/>
                                            </a:rPr>
                                            <m:t>𝒊</m:t>
                                          </m:r>
                                        </m:sub>
                                      </m:sSub>
                                      <m:r>
                                        <a:rPr lang="el-GR" sz="2400" b="1" i="1" dirty="0">
                                          <a:latin typeface="Cambria Math" charset="0"/>
                                        </a:rPr>
                                        <m:t>𝜟𝜯</m:t>
                                      </m:r>
                                    </m:e>
                                  </m:d>
                                  <m:sSup>
                                    <m:sSupPr>
                                      <m:ctrlPr>
                                        <a:rPr lang="el-GR" sz="2400" b="1" i="1" dirty="0">
                                          <a:latin typeface="Cambria Math" charset="0"/>
                                        </a:rPr>
                                      </m:ctrlPr>
                                    </m:sSupPr>
                                    <m:e>
                                      <m:sSup>
                                        <m:sSupPr>
                                          <m:ctrlPr>
                                            <a:rPr lang="en-US" sz="2400" b="1" i="1" dirty="0">
                                              <a:latin typeface="Cambria Math" charset="0"/>
                                            </a:rPr>
                                          </m:ctrlPr>
                                        </m:sSupPr>
                                        <m:e>
                                          <m:sSub>
                                            <m:sSubPr>
                                              <m:ctrlPr>
                                                <a:rPr lang="el-GR" sz="2400" b="1" i="1" dirty="0">
                                                  <a:latin typeface="Cambria Math" charset="0"/>
                                                </a:rPr>
                                              </m:ctrlPr>
                                            </m:sSubPr>
                                            <m:e>
                                              <m:r>
                                                <a:rPr lang="el-GR" sz="2400" b="1" i="1" dirty="0">
                                                  <a:latin typeface="Cambria Math" charset="0"/>
                                                </a:rPr>
                                                <m:t>𝜯</m:t>
                                              </m:r>
                                            </m:e>
                                            <m:sub>
                                              <m:r>
                                                <a:rPr lang="en-US" sz="2400" b="1" i="1" dirty="0">
                                                  <a:latin typeface="Cambria Math" charset="0"/>
                                                </a:rPr>
                                                <m:t>𝒊</m:t>
                                              </m:r>
                                            </m:sub>
                                          </m:sSub>
                                        </m:e>
                                        <m:sup>
                                          <m:r>
                                            <a:rPr lang="en-US" sz="2400" b="1" i="1" dirty="0">
                                              <a:latin typeface="Cambria Math" charset="0"/>
                                            </a:rPr>
                                            <m:t>𝟐</m:t>
                                          </m:r>
                                        </m:sup>
                                      </m:sSup>
                                    </m:e>
                                    <m:sup/>
                                  </m:sSup>
                                </m:e>
                              </m:nary>
                            </m:e>
                          </m:groupChr>
                        </m:e>
                        <m:lim>
                          <m:d>
                            <m:dPr>
                              <m:begChr m:val="⟨"/>
                              <m:endChr m:val="⟩"/>
                              <m:ctrlPr>
                                <a:rPr lang="en-US" sz="2400" b="1" i="1" dirty="0" smtClean="0">
                                  <a:latin typeface="Cambria Math" charset="0"/>
                                </a:rPr>
                              </m:ctrlPr>
                            </m:dPr>
                            <m:e>
                              <m:sSup>
                                <m:sSupPr>
                                  <m:ctrlPr>
                                    <a:rPr lang="en-US" sz="2400" b="1" i="1" dirty="0" smtClean="0">
                                      <a:latin typeface="Cambria Math" charset="0"/>
                                    </a:rPr>
                                  </m:ctrlPr>
                                </m:sSupPr>
                                <m:e>
                                  <m:r>
                                    <a:rPr lang="en-US" sz="2400" b="1" i="1" dirty="0" smtClean="0">
                                      <a:latin typeface="Cambria Math" charset="0"/>
                                    </a:rPr>
                                    <m:t>𝑻</m:t>
                                  </m:r>
                                </m:e>
                                <m:sup>
                                  <m:r>
                                    <a:rPr lang="en-US" sz="2400" b="1" i="1" dirty="0" smtClean="0">
                                      <a:latin typeface="Cambria Math" charset="0"/>
                                    </a:rPr>
                                    <m:t>𝟐</m:t>
                                  </m:r>
                                </m:sup>
                              </m:sSup>
                            </m:e>
                          </m:d>
                        </m:lim>
                      </m:limLow>
                      <m:r>
                        <a:rPr lang="en-US" sz="2400" b="0" i="0" dirty="0" smtClean="0">
                          <a:latin typeface="Cambria Math" charset="0"/>
                        </a:rPr>
                        <m:t>−</m:t>
                      </m:r>
                    </m:oMath>
                  </a14:m>
                  <a:r>
                    <a:rPr lang="en-US" sz="2400" dirty="0"/>
                    <a:t>2</a:t>
                  </a:r>
                  <a14:m>
                    <m:oMath xmlns:m="http://schemas.openxmlformats.org/officeDocument/2006/math">
                      <m:d>
                        <m:dPr>
                          <m:begChr m:val="⟨"/>
                          <m:endChr m:val="⟩"/>
                          <m:ctrlPr>
                            <a:rPr lang="el-GR" sz="2400" b="1" i="1">
                              <a:latin typeface="Cambria Math" charset="0"/>
                            </a:rPr>
                          </m:ctrlPr>
                        </m:dPr>
                        <m:e>
                          <m:r>
                            <a:rPr lang="en-US" sz="2400" b="1" i="1">
                              <a:latin typeface="Cambria Math" charset="0"/>
                            </a:rPr>
                            <m:t>𝑻</m:t>
                          </m:r>
                        </m:e>
                      </m:d>
                      <m:limLow>
                        <m:limLowPr>
                          <m:ctrlPr>
                            <a:rPr lang="en-US" sz="2400" b="1" i="1" smtClean="0">
                              <a:latin typeface="Cambria Math" charset="0"/>
                            </a:rPr>
                          </m:ctrlPr>
                        </m:limLowPr>
                        <m:e>
                          <m:groupChr>
                            <m:groupChrPr>
                              <m:chr m:val="⏟"/>
                              <m:ctrlPr>
                                <a:rPr lang="en-US" sz="2400" b="1" i="1" smtClean="0">
                                  <a:latin typeface="Cambria Math" charset="0"/>
                                </a:rPr>
                              </m:ctrlPr>
                            </m:groupChrPr>
                            <m:e>
                              <m:nary>
                                <m:naryPr>
                                  <m:chr m:val="∑"/>
                                  <m:ctrlPr>
                                    <a:rPr lang="el-GR" sz="2400" b="1" i="1" dirty="0">
                                      <a:latin typeface="Cambria Math" charset="0"/>
                                    </a:rPr>
                                  </m:ctrlPr>
                                </m:naryPr>
                                <m:sub>
                                  <m:r>
                                    <m:rPr>
                                      <m:brk m:alnAt="23"/>
                                    </m:rPr>
                                    <a:rPr lang="en-US" sz="2400" b="1" i="1" dirty="0">
                                      <a:latin typeface="Cambria Math" charset="0"/>
                                    </a:rPr>
                                    <m:t>𝒊</m:t>
                                  </m:r>
                                  <m:r>
                                    <a:rPr lang="en-US" sz="2400" b="1" i="1" dirty="0">
                                      <a:latin typeface="Cambria Math" charset="0"/>
                                    </a:rPr>
                                    <m:t>=</m:t>
                                  </m:r>
                                  <m:r>
                                    <a:rPr lang="en-US" sz="2400" b="1" i="1" dirty="0">
                                      <a:latin typeface="Cambria Math" charset="0"/>
                                    </a:rPr>
                                    <m:t>𝟏</m:t>
                                  </m:r>
                                </m:sub>
                                <m:sup>
                                  <m:r>
                                    <a:rPr lang="en-US" sz="2400" b="1" i="1" dirty="0">
                                      <a:latin typeface="Cambria Math" charset="0"/>
                                    </a:rPr>
                                    <m:t>𝒌</m:t>
                                  </m:r>
                                </m:sup>
                                <m:e>
                                  <m:d>
                                    <m:dPr>
                                      <m:ctrlPr>
                                        <a:rPr lang="el-GR" sz="2400" b="1" i="1" dirty="0">
                                          <a:latin typeface="Cambria Math" charset="0"/>
                                        </a:rPr>
                                      </m:ctrlPr>
                                    </m:dPr>
                                    <m:e>
                                      <m:sSub>
                                        <m:sSubPr>
                                          <m:ctrlPr>
                                            <a:rPr lang="el-GR" sz="2400" b="1" i="1" dirty="0">
                                              <a:latin typeface="Cambria Math" charset="0"/>
                                            </a:rPr>
                                          </m:ctrlPr>
                                        </m:sSubPr>
                                        <m:e>
                                          <m:r>
                                            <a:rPr lang="el-GR" sz="2400" b="1" i="1" dirty="0">
                                              <a:latin typeface="Cambria Math" charset="0"/>
                                            </a:rPr>
                                            <m:t>𝝆</m:t>
                                          </m:r>
                                        </m:e>
                                        <m:sub>
                                          <m:r>
                                            <a:rPr lang="en-US" sz="2400" b="1" i="1" dirty="0">
                                              <a:latin typeface="Cambria Math" charset="0"/>
                                            </a:rPr>
                                            <m:t>𝒊</m:t>
                                          </m:r>
                                        </m:sub>
                                      </m:sSub>
                                      <m:r>
                                        <a:rPr lang="el-GR" sz="2400" b="1" i="1" dirty="0">
                                          <a:latin typeface="Cambria Math" charset="0"/>
                                        </a:rPr>
                                        <m:t>𝜟𝜯</m:t>
                                      </m:r>
                                    </m:e>
                                  </m:d>
                                  <m:sSub>
                                    <m:sSubPr>
                                      <m:ctrlPr>
                                        <a:rPr lang="el-GR" sz="2400" b="1" i="1" dirty="0">
                                          <a:latin typeface="Cambria Math" charset="0"/>
                                        </a:rPr>
                                      </m:ctrlPr>
                                    </m:sSubPr>
                                    <m:e>
                                      <m:r>
                                        <a:rPr lang="el-GR" sz="2400" b="1" i="1" dirty="0">
                                          <a:latin typeface="Cambria Math" charset="0"/>
                                        </a:rPr>
                                        <m:t>𝜯</m:t>
                                      </m:r>
                                    </m:e>
                                    <m:sub>
                                      <m:r>
                                        <a:rPr lang="en-US" sz="2400" b="1" i="1" dirty="0">
                                          <a:latin typeface="Cambria Math" charset="0"/>
                                        </a:rPr>
                                        <m:t>𝒊</m:t>
                                      </m:r>
                                    </m:sub>
                                  </m:sSub>
                                </m:e>
                              </m:nary>
                            </m:e>
                          </m:groupChr>
                        </m:e>
                        <m:lim>
                          <m:d>
                            <m:dPr>
                              <m:begChr m:val="⟨"/>
                              <m:endChr m:val="⟩"/>
                              <m:ctrlPr>
                                <a:rPr lang="en-US" sz="2400" b="1" i="1">
                                  <a:latin typeface="Cambria Math" charset="0"/>
                                </a:rPr>
                              </m:ctrlPr>
                            </m:dPr>
                            <m:e>
                              <m:r>
                                <a:rPr lang="el-GR" sz="2400" b="1">
                                  <a:latin typeface="Cambria Math" charset="0"/>
                                </a:rPr>
                                <m:t>𝚻</m:t>
                              </m:r>
                            </m:e>
                          </m:d>
                        </m:lim>
                      </m:limLow>
                    </m:oMath>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16532" y="1557341"/>
                  <a:ext cx="9038461" cy="102592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3421" y="2552554"/>
                  <a:ext cx="1683539" cy="413447"/>
                </a:xfrm>
                <a:prstGeom prst="rect">
                  <a:avLst/>
                </a:prstGeom>
                <a:noFill/>
              </p:spPr>
              <p:txBody>
                <a:bodyPr wrap="none" lIns="0" tIns="0" rIns="0" bIns="0" rtlCol="0">
                  <a:spAutoFit/>
                </a:bodyPr>
                <a:lstStyle/>
                <a:p>
                  <a14:m>
                    <m:oMath xmlns:m="http://schemas.openxmlformats.org/officeDocument/2006/math">
                      <m:r>
                        <a:rPr lang="en-US" sz="2400" b="1" i="1" smtClean="0">
                          <a:solidFill>
                            <a:srgbClr val="FF0000"/>
                          </a:solidFill>
                          <a:latin typeface="Cambria Math" charset="0"/>
                        </a:rPr>
                        <m:t>=</m:t>
                      </m:r>
                      <m:d>
                        <m:dPr>
                          <m:begChr m:val="⟨"/>
                          <m:endChr m:val="⟩"/>
                          <m:ctrlPr>
                            <a:rPr lang="en-US" sz="2400" b="1" i="1" smtClean="0">
                              <a:solidFill>
                                <a:srgbClr val="FF0000"/>
                              </a:solidFill>
                              <a:latin typeface="Cambria Math" charset="0"/>
                            </a:rPr>
                          </m:ctrlPr>
                        </m:dPr>
                        <m:e>
                          <m:sSup>
                            <m:sSupPr>
                              <m:ctrlPr>
                                <a:rPr lang="en-US" sz="2400" b="1" i="1" smtClean="0">
                                  <a:solidFill>
                                    <a:srgbClr val="FF0000"/>
                                  </a:solidFill>
                                  <a:latin typeface="Cambria Math" charset="0"/>
                                </a:rPr>
                              </m:ctrlPr>
                            </m:sSupPr>
                            <m:e>
                              <m:r>
                                <a:rPr lang="en-US" sz="2400" b="1" i="1" smtClean="0">
                                  <a:solidFill>
                                    <a:srgbClr val="FF0000"/>
                                  </a:solidFill>
                                  <a:latin typeface="Cambria Math" charset="0"/>
                                </a:rPr>
                                <m:t>𝑻</m:t>
                              </m:r>
                            </m:e>
                            <m:sup>
                              <m:r>
                                <a:rPr lang="en-US" sz="2400" b="1" i="1" smtClean="0">
                                  <a:solidFill>
                                    <a:srgbClr val="FF0000"/>
                                  </a:solidFill>
                                  <a:latin typeface="Cambria Math" charset="0"/>
                                </a:rPr>
                                <m:t>𝟐</m:t>
                              </m:r>
                            </m:sup>
                          </m:sSup>
                        </m:e>
                      </m:d>
                    </m:oMath>
                  </a14:m>
                  <a:r>
                    <a:rPr lang="el-GR" sz="2400" b="1" dirty="0">
                      <a:solidFill>
                        <a:srgbClr val="FF0000"/>
                      </a:solidFill>
                    </a:rPr>
                    <a:t> </a:t>
                  </a:r>
                  <a:r>
                    <a:rPr lang="en-US" sz="2400" b="1" dirty="0">
                      <a:solidFill>
                        <a:srgbClr val="FF0000"/>
                      </a:solidFill>
                    </a:rPr>
                    <a:t>-</a:t>
                  </a:r>
                  <a14:m>
                    <m:oMath xmlns:m="http://schemas.openxmlformats.org/officeDocument/2006/math">
                      <m:sSup>
                        <m:sSupPr>
                          <m:ctrlPr>
                            <a:rPr lang="el-GR" sz="2400" b="1" i="1" dirty="0">
                              <a:solidFill>
                                <a:srgbClr val="FF0000"/>
                              </a:solidFill>
                              <a:latin typeface="Cambria Math" charset="0"/>
                            </a:rPr>
                          </m:ctrlPr>
                        </m:sSupPr>
                        <m:e>
                          <m:r>
                            <a:rPr lang="el-GR" sz="2400" b="1" i="1" dirty="0" smtClean="0">
                              <a:solidFill>
                                <a:srgbClr val="FF0000"/>
                              </a:solidFill>
                              <a:latin typeface="Cambria Math" charset="0"/>
                            </a:rPr>
                            <m:t> </m:t>
                          </m:r>
                          <m:d>
                            <m:dPr>
                              <m:begChr m:val="⟨"/>
                              <m:endChr m:val="⟩"/>
                              <m:ctrlPr>
                                <a:rPr lang="el-GR" sz="2400" b="1" i="1">
                                  <a:solidFill>
                                    <a:srgbClr val="FF0000"/>
                                  </a:solidFill>
                                  <a:latin typeface="Cambria Math" charset="0"/>
                                </a:rPr>
                              </m:ctrlPr>
                            </m:dPr>
                            <m:e>
                              <m:r>
                                <a:rPr lang="en-US" sz="2400" b="1" i="1">
                                  <a:solidFill>
                                    <a:srgbClr val="FF0000"/>
                                  </a:solidFill>
                                  <a:latin typeface="Cambria Math" charset="0"/>
                                </a:rPr>
                                <m:t>𝑻</m:t>
                              </m:r>
                            </m:e>
                          </m:d>
                        </m:e>
                        <m:sup>
                          <m:r>
                            <a:rPr lang="en-US" sz="2400" b="1" i="1" dirty="0">
                              <a:solidFill>
                                <a:srgbClr val="FF0000"/>
                              </a:solidFill>
                              <a:latin typeface="Cambria Math" charset="0"/>
                            </a:rPr>
                            <m:t>𝟐</m:t>
                          </m:r>
                        </m:sup>
                      </m:sSup>
                    </m:oMath>
                  </a14:m>
                  <a:endParaRPr lang="en-US" sz="2400" b="1"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3421" y="2552554"/>
                  <a:ext cx="1683539" cy="413447"/>
                </a:xfrm>
                <a:prstGeom prst="rect">
                  <a:avLst/>
                </a:prstGeom>
                <a:blipFill rotWithShape="0">
                  <a:blip r:embed="rId5"/>
                  <a:stretch>
                    <a:fillRect t="-14706" b="-41176"/>
                  </a:stretch>
                </a:blipFill>
              </p:spPr>
              <p:txBody>
                <a:bodyPr/>
                <a:lstStyle/>
                <a:p>
                  <a:r>
                    <a:rPr lang="en-US">
                      <a:noFill/>
                    </a:rPr>
                    <a:t> </a:t>
                  </a:r>
                </a:p>
              </p:txBody>
            </p:sp>
          </mc:Fallback>
        </mc:AlternateContent>
      </p:grpSp>
      <p:sp>
        <p:nvSpPr>
          <p:cNvPr id="10" name="TextBox 9"/>
          <p:cNvSpPr txBox="1"/>
          <p:nvPr/>
        </p:nvSpPr>
        <p:spPr>
          <a:xfrm>
            <a:off x="3283" y="3992734"/>
            <a:ext cx="7668852" cy="523220"/>
          </a:xfrm>
          <a:prstGeom prst="rect">
            <a:avLst/>
          </a:prstGeom>
          <a:noFill/>
        </p:spPr>
        <p:txBody>
          <a:bodyPr wrap="square" rtlCol="0">
            <a:spAutoFit/>
          </a:bodyPr>
          <a:lstStyle/>
          <a:p>
            <a:r>
              <a:rPr lang="el-GR" dirty="0"/>
              <a:t>και ένας χρήσιμος υπολογισμός...</a:t>
            </a:r>
            <a:endParaRPr lang="en-US" dirty="0"/>
          </a:p>
        </p:txBody>
      </p:sp>
    </p:spTree>
    <p:extLst>
      <p:ext uri="{BB962C8B-B14F-4D97-AF65-F5344CB8AC3E}">
        <p14:creationId xmlns:p14="http://schemas.microsoft.com/office/powerpoint/2010/main" val="12119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3 - Θέση αριθμού διαφάνειας"/>
          <p:cNvSpPr>
            <a:spLocks noGrp="1"/>
          </p:cNvSpPr>
          <p:nvPr>
            <p:ph type="sldNum" sz="quarter" idx="12"/>
          </p:nvPr>
        </p:nvSpPr>
        <p:spPr>
          <a:noFill/>
        </p:spPr>
        <p:txBody>
          <a:bodyPr/>
          <a:lstStyle/>
          <a:p>
            <a:fld id="{7A867EFF-1598-F747-8E69-524CA33F3F29}" type="slidenum">
              <a:rPr lang="el-GR"/>
              <a:pPr/>
              <a:t>12</a:t>
            </a:fld>
            <a:endParaRPr lang="el-GR"/>
          </a:p>
        </p:txBody>
      </p:sp>
      <p:sp>
        <p:nvSpPr>
          <p:cNvPr id="33797" name="Text Box 4"/>
          <p:cNvSpPr txBox="1">
            <a:spLocks noChangeArrowheads="1"/>
          </p:cNvSpPr>
          <p:nvPr/>
        </p:nvSpPr>
        <p:spPr bwMode="auto">
          <a:xfrm>
            <a:off x="0" y="260350"/>
            <a:ext cx="8964613" cy="400110"/>
          </a:xfrm>
          <a:prstGeom prst="rect">
            <a:avLst/>
          </a:prstGeom>
          <a:noFill/>
          <a:ln w="9525">
            <a:noFill/>
            <a:miter lim="800000"/>
            <a:headEnd/>
            <a:tailEnd/>
          </a:ln>
        </p:spPr>
        <p:txBody>
          <a:bodyPr>
            <a:prstTxWarp prst="textNoShape">
              <a:avLst/>
            </a:prstTxWarp>
            <a:spAutoFit/>
          </a:bodyPr>
          <a:lstStyle/>
          <a:p>
            <a:pPr>
              <a:spcBef>
                <a:spcPct val="50000"/>
              </a:spcBef>
            </a:pPr>
            <a:r>
              <a:rPr lang="el-GR" sz="2000" b="1" dirty="0" smtClean="0">
                <a:solidFill>
                  <a:srgbClr val="006600"/>
                </a:solidFill>
                <a:latin typeface="Palatino"/>
                <a:cs typeface="Palatino"/>
              </a:rPr>
              <a:t>Στην </a:t>
            </a:r>
            <a:r>
              <a:rPr lang="el-GR" sz="2000" b="1" dirty="0">
                <a:solidFill>
                  <a:srgbClr val="006600"/>
                </a:solidFill>
                <a:latin typeface="Palatino"/>
                <a:cs typeface="Palatino"/>
              </a:rPr>
              <a:t>περίπτωση που συλλέγονται περισσότερες μετρήσεις . . .</a:t>
            </a:r>
          </a:p>
        </p:txBody>
      </p:sp>
      <p:pic>
        <p:nvPicPr>
          <p:cNvPr id="33798" name="Picture 5"/>
          <p:cNvPicPr>
            <a:picLocks noChangeAspect="1" noChangeArrowheads="1"/>
          </p:cNvPicPr>
          <p:nvPr/>
        </p:nvPicPr>
        <p:blipFill>
          <a:blip r:embed="rId2"/>
          <a:srcRect/>
          <a:stretch>
            <a:fillRect/>
          </a:stretch>
        </p:blipFill>
        <p:spPr bwMode="auto">
          <a:xfrm>
            <a:off x="287338" y="1304925"/>
            <a:ext cx="3024187" cy="2797175"/>
          </a:xfrm>
          <a:prstGeom prst="rect">
            <a:avLst/>
          </a:prstGeom>
          <a:noFill/>
          <a:ln w="9525">
            <a:noFill/>
            <a:miter lim="800000"/>
            <a:headEnd/>
            <a:tailEnd/>
          </a:ln>
        </p:spPr>
      </p:pic>
      <p:pic>
        <p:nvPicPr>
          <p:cNvPr id="33799" name="Picture 6"/>
          <p:cNvPicPr>
            <a:picLocks noChangeAspect="1" noChangeArrowheads="1"/>
          </p:cNvPicPr>
          <p:nvPr/>
        </p:nvPicPr>
        <p:blipFill>
          <a:blip r:embed="rId3"/>
          <a:srcRect/>
          <a:stretch>
            <a:fillRect/>
          </a:stretch>
        </p:blipFill>
        <p:spPr bwMode="auto">
          <a:xfrm>
            <a:off x="3384550" y="1196975"/>
            <a:ext cx="2989263" cy="2898775"/>
          </a:xfrm>
          <a:prstGeom prst="rect">
            <a:avLst/>
          </a:prstGeom>
          <a:noFill/>
          <a:ln w="9525">
            <a:noFill/>
            <a:miter lim="800000"/>
            <a:headEnd/>
            <a:tailEnd/>
          </a:ln>
        </p:spPr>
      </p:pic>
      <p:pic>
        <p:nvPicPr>
          <p:cNvPr id="33800" name="Picture 7"/>
          <p:cNvPicPr>
            <a:picLocks noChangeAspect="1" noChangeArrowheads="1"/>
          </p:cNvPicPr>
          <p:nvPr/>
        </p:nvPicPr>
        <p:blipFill>
          <a:blip r:embed="rId4"/>
          <a:srcRect/>
          <a:stretch>
            <a:fillRect/>
          </a:stretch>
        </p:blipFill>
        <p:spPr bwMode="auto">
          <a:xfrm>
            <a:off x="6192838" y="1233488"/>
            <a:ext cx="2951162" cy="2992437"/>
          </a:xfrm>
          <a:prstGeom prst="rect">
            <a:avLst/>
          </a:prstGeom>
          <a:noFill/>
          <a:ln w="9525">
            <a:noFill/>
            <a:miter lim="800000"/>
            <a:headEnd/>
            <a:tailEnd/>
          </a:ln>
        </p:spPr>
      </p:pic>
      <p:sp>
        <p:nvSpPr>
          <p:cNvPr id="33801" name="Text Box 9"/>
          <p:cNvSpPr txBox="1">
            <a:spLocks noChangeArrowheads="1"/>
          </p:cNvSpPr>
          <p:nvPr/>
        </p:nvSpPr>
        <p:spPr bwMode="auto">
          <a:xfrm>
            <a:off x="1511300" y="1376363"/>
            <a:ext cx="1800225" cy="623887"/>
          </a:xfrm>
          <a:prstGeom prst="rect">
            <a:avLst/>
          </a:prstGeom>
          <a:noFill/>
          <a:ln w="9525">
            <a:noFill/>
            <a:miter lim="800000"/>
            <a:headEnd/>
            <a:tailEnd/>
          </a:ln>
        </p:spPr>
        <p:txBody>
          <a:bodyPr>
            <a:prstTxWarp prst="textNoShape">
              <a:avLst/>
            </a:prstTxWarp>
            <a:spAutoFit/>
          </a:bodyPr>
          <a:lstStyle/>
          <a:p>
            <a:pPr>
              <a:spcBef>
                <a:spcPct val="50000"/>
              </a:spcBef>
            </a:pPr>
            <a:r>
              <a:rPr lang="el-GR" sz="1400" b="1"/>
              <a:t>ΔΤ=0.014</a:t>
            </a:r>
          </a:p>
          <a:p>
            <a:pPr>
              <a:spcBef>
                <a:spcPct val="50000"/>
              </a:spcBef>
            </a:pPr>
            <a:r>
              <a:rPr lang="el-GR" sz="1400" b="1"/>
              <a:t>Ν=500</a:t>
            </a:r>
          </a:p>
        </p:txBody>
      </p:sp>
      <p:sp>
        <p:nvSpPr>
          <p:cNvPr id="33802" name="Text Box 10"/>
          <p:cNvSpPr txBox="1">
            <a:spLocks noChangeArrowheads="1"/>
          </p:cNvSpPr>
          <p:nvPr/>
        </p:nvSpPr>
        <p:spPr bwMode="auto">
          <a:xfrm>
            <a:off x="4572000" y="1304925"/>
            <a:ext cx="1800225" cy="623888"/>
          </a:xfrm>
          <a:prstGeom prst="rect">
            <a:avLst/>
          </a:prstGeom>
          <a:noFill/>
          <a:ln w="9525">
            <a:noFill/>
            <a:miter lim="800000"/>
            <a:headEnd/>
            <a:tailEnd/>
          </a:ln>
        </p:spPr>
        <p:txBody>
          <a:bodyPr>
            <a:prstTxWarp prst="textNoShape">
              <a:avLst/>
            </a:prstTxWarp>
            <a:spAutoFit/>
          </a:bodyPr>
          <a:lstStyle/>
          <a:p>
            <a:pPr>
              <a:spcBef>
                <a:spcPct val="50000"/>
              </a:spcBef>
            </a:pPr>
            <a:r>
              <a:rPr lang="el-GR" sz="1400" b="1"/>
              <a:t>ΔΤ=0.0014</a:t>
            </a:r>
          </a:p>
          <a:p>
            <a:pPr>
              <a:spcBef>
                <a:spcPct val="50000"/>
              </a:spcBef>
            </a:pPr>
            <a:r>
              <a:rPr lang="el-GR" sz="1400" b="1"/>
              <a:t>Ν=10000</a:t>
            </a:r>
          </a:p>
        </p:txBody>
      </p:sp>
      <p:sp>
        <p:nvSpPr>
          <p:cNvPr id="33803" name="Text Box 11"/>
          <p:cNvSpPr txBox="1">
            <a:spLocks noChangeArrowheads="1"/>
          </p:cNvSpPr>
          <p:nvPr/>
        </p:nvSpPr>
        <p:spPr bwMode="auto">
          <a:xfrm>
            <a:off x="7343775" y="1341438"/>
            <a:ext cx="1800225" cy="623887"/>
          </a:xfrm>
          <a:prstGeom prst="rect">
            <a:avLst/>
          </a:prstGeom>
          <a:noFill/>
          <a:ln w="9525">
            <a:noFill/>
            <a:miter lim="800000"/>
            <a:headEnd/>
            <a:tailEnd/>
          </a:ln>
        </p:spPr>
        <p:txBody>
          <a:bodyPr>
            <a:prstTxWarp prst="textNoShape">
              <a:avLst/>
            </a:prstTxWarp>
            <a:spAutoFit/>
          </a:bodyPr>
          <a:lstStyle/>
          <a:p>
            <a:pPr>
              <a:spcBef>
                <a:spcPct val="50000"/>
              </a:spcBef>
            </a:pPr>
            <a:r>
              <a:rPr lang="el-GR" sz="1400" b="1"/>
              <a:t>ΔΤ=0.0007</a:t>
            </a:r>
          </a:p>
          <a:p>
            <a:pPr>
              <a:spcBef>
                <a:spcPct val="50000"/>
              </a:spcBef>
            </a:pPr>
            <a:r>
              <a:rPr lang="el-GR" sz="1400" b="1"/>
              <a:t>Ν=100000</a:t>
            </a:r>
          </a:p>
        </p:txBody>
      </p:sp>
      <p:grpSp>
        <p:nvGrpSpPr>
          <p:cNvPr id="4" name="Group 3"/>
          <p:cNvGrpSpPr/>
          <p:nvPr/>
        </p:nvGrpSpPr>
        <p:grpSpPr>
          <a:xfrm>
            <a:off x="4860987" y="4322128"/>
            <a:ext cx="3629025" cy="2438400"/>
            <a:chOff x="4860987" y="4322128"/>
            <a:chExt cx="3629025" cy="2438400"/>
          </a:xfrm>
        </p:grpSpPr>
        <p:grpSp>
          <p:nvGrpSpPr>
            <p:cNvPr id="33796" name="Group 19"/>
            <p:cNvGrpSpPr>
              <a:grpSpLocks/>
            </p:cNvGrpSpPr>
            <p:nvPr/>
          </p:nvGrpSpPr>
          <p:grpSpPr bwMode="auto">
            <a:xfrm>
              <a:off x="4860987" y="4322128"/>
              <a:ext cx="3629025" cy="2438400"/>
              <a:chOff x="1920" y="2784"/>
              <a:chExt cx="2286" cy="1536"/>
            </a:xfrm>
          </p:grpSpPr>
          <p:pic>
            <p:nvPicPr>
              <p:cNvPr id="33807" name="Picture 8"/>
              <p:cNvPicPr>
                <a:picLocks noChangeAspect="1" noChangeArrowheads="1"/>
              </p:cNvPicPr>
              <p:nvPr/>
            </p:nvPicPr>
            <p:blipFill>
              <a:blip r:embed="rId5"/>
              <a:srcRect/>
              <a:stretch>
                <a:fillRect/>
              </a:stretch>
            </p:blipFill>
            <p:spPr bwMode="auto">
              <a:xfrm>
                <a:off x="1920" y="2792"/>
                <a:ext cx="2286" cy="1528"/>
              </a:xfrm>
              <a:prstGeom prst="rect">
                <a:avLst/>
              </a:prstGeom>
              <a:noFill/>
              <a:ln w="9525">
                <a:noFill/>
                <a:miter lim="800000"/>
                <a:headEnd/>
                <a:tailEnd/>
              </a:ln>
            </p:spPr>
          </p:pic>
          <p:sp>
            <p:nvSpPr>
              <p:cNvPr id="33808" name="Line 17"/>
              <p:cNvSpPr>
                <a:spLocks noChangeShapeType="1"/>
              </p:cNvSpPr>
              <p:nvPr/>
            </p:nvSpPr>
            <p:spPr bwMode="auto">
              <a:xfrm>
                <a:off x="2064" y="2784"/>
                <a:ext cx="2016"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3804" name="Text Box 12"/>
            <p:cNvSpPr txBox="1">
              <a:spLocks noChangeArrowheads="1"/>
            </p:cNvSpPr>
            <p:nvPr/>
          </p:nvSpPr>
          <p:spPr bwMode="auto">
            <a:xfrm>
              <a:off x="4876800" y="4495800"/>
              <a:ext cx="1800225" cy="623888"/>
            </a:xfrm>
            <a:prstGeom prst="rect">
              <a:avLst/>
            </a:prstGeom>
            <a:noFill/>
            <a:ln w="9525">
              <a:noFill/>
              <a:miter lim="800000"/>
              <a:headEnd/>
              <a:tailEnd/>
            </a:ln>
          </p:spPr>
          <p:txBody>
            <a:bodyPr>
              <a:prstTxWarp prst="textNoShape">
                <a:avLst/>
              </a:prstTxWarp>
              <a:spAutoFit/>
            </a:bodyPr>
            <a:lstStyle/>
            <a:p>
              <a:pPr>
                <a:spcBef>
                  <a:spcPct val="50000"/>
                </a:spcBef>
              </a:pPr>
              <a:r>
                <a:rPr lang="el-GR" sz="1400" b="1" dirty="0"/>
                <a:t>ΔΤ→0</a:t>
              </a:r>
            </a:p>
            <a:p>
              <a:pPr>
                <a:spcBef>
                  <a:spcPct val="50000"/>
                </a:spcBef>
              </a:pPr>
              <a:r>
                <a:rPr lang="el-GR" sz="1400" b="1" dirty="0"/>
                <a:t>Ν→∞</a:t>
              </a:r>
            </a:p>
          </p:txBody>
        </p:sp>
      </p:grpSp>
      <p:sp>
        <p:nvSpPr>
          <p:cNvPr id="33805" name="Text Box 13"/>
          <p:cNvSpPr txBox="1">
            <a:spLocks noChangeArrowheads="1"/>
          </p:cNvSpPr>
          <p:nvPr/>
        </p:nvSpPr>
        <p:spPr bwMode="auto">
          <a:xfrm>
            <a:off x="6372225" y="6553200"/>
            <a:ext cx="360363" cy="304800"/>
          </a:xfrm>
          <a:prstGeom prst="rect">
            <a:avLst/>
          </a:prstGeom>
          <a:noFill/>
          <a:ln w="9525">
            <a:noFill/>
            <a:miter lim="800000"/>
            <a:headEnd/>
            <a:tailEnd/>
          </a:ln>
        </p:spPr>
        <p:txBody>
          <a:bodyPr>
            <a:prstTxWarp prst="textNoShape">
              <a:avLst/>
            </a:prstTxWarp>
            <a:spAutoFit/>
          </a:bodyPr>
          <a:lstStyle/>
          <a:p>
            <a:pPr>
              <a:spcBef>
                <a:spcPct val="50000"/>
              </a:spcBef>
            </a:pPr>
            <a:r>
              <a:rPr lang="el-GR" sz="1400" b="1"/>
              <a:t>Τ</a:t>
            </a:r>
          </a:p>
        </p:txBody>
      </p:sp>
      <p:sp>
        <p:nvSpPr>
          <p:cNvPr id="33806" name="Text Box 15"/>
          <p:cNvSpPr txBox="1">
            <a:spLocks noChangeArrowheads="1"/>
          </p:cNvSpPr>
          <p:nvPr/>
        </p:nvSpPr>
        <p:spPr bwMode="auto">
          <a:xfrm>
            <a:off x="0" y="2241550"/>
            <a:ext cx="360363" cy="304800"/>
          </a:xfrm>
          <a:prstGeom prst="rect">
            <a:avLst/>
          </a:prstGeom>
          <a:noFill/>
          <a:ln w="9525">
            <a:noFill/>
            <a:miter lim="800000"/>
            <a:headEnd/>
            <a:tailEnd/>
          </a:ln>
        </p:spPr>
        <p:txBody>
          <a:bodyPr>
            <a:prstTxWarp prst="textNoShape">
              <a:avLst/>
            </a:prstTxWarp>
            <a:spAutoFit/>
          </a:bodyPr>
          <a:lstStyle/>
          <a:p>
            <a:pPr>
              <a:spcBef>
                <a:spcPct val="50000"/>
              </a:spcBef>
            </a:pPr>
            <a:r>
              <a:rPr lang="el-GR" sz="1400" b="1"/>
              <a:t>ρ</a:t>
            </a:r>
          </a:p>
        </p:txBody>
      </p:sp>
      <p:sp>
        <p:nvSpPr>
          <p:cNvPr id="2" name="TextBox 1"/>
          <p:cNvSpPr txBox="1"/>
          <p:nvPr/>
        </p:nvSpPr>
        <p:spPr>
          <a:xfrm>
            <a:off x="70967" y="4400549"/>
            <a:ext cx="4608512" cy="707886"/>
          </a:xfrm>
          <a:prstGeom prst="rect">
            <a:avLst/>
          </a:prstGeom>
          <a:noFill/>
        </p:spPr>
        <p:txBody>
          <a:bodyPr wrap="square" rtlCol="0">
            <a:spAutoFit/>
          </a:bodyPr>
          <a:lstStyle/>
          <a:p>
            <a:r>
              <a:rPr lang="el-GR" sz="2000" b="1" dirty="0">
                <a:solidFill>
                  <a:srgbClr val="FF0000"/>
                </a:solidFill>
              </a:rPr>
              <a:t>Συνάρτηση Πυκνότητας Πιθανότητας</a:t>
            </a:r>
          </a:p>
          <a:p>
            <a:r>
              <a:rPr lang="en-US" sz="2000" b="1" dirty="0">
                <a:solidFill>
                  <a:srgbClr val="FF0000"/>
                </a:solidFill>
              </a:rPr>
              <a:t>Probability Density Function (P.D.F)</a:t>
            </a:r>
          </a:p>
        </p:txBody>
      </p:sp>
      <mc:AlternateContent xmlns:mc="http://schemas.openxmlformats.org/markup-compatibility/2006" xmlns:a14="http://schemas.microsoft.com/office/drawing/2010/main">
        <mc:Choice Requires="a14">
          <p:sp>
            <p:nvSpPr>
              <p:cNvPr id="3" name="TextBox 2"/>
              <p:cNvSpPr txBox="1"/>
              <p:nvPr/>
            </p:nvSpPr>
            <p:spPr>
              <a:xfrm>
                <a:off x="730457" y="5098372"/>
                <a:ext cx="3107133" cy="1677190"/>
              </a:xfrm>
              <a:prstGeom prst="rect">
                <a:avLst/>
              </a:prstGeom>
              <a:noFill/>
            </p:spPr>
            <p:txBody>
              <a:bodyPr wrap="none" lIns="0" tIns="0" rIns="0" bIns="0" rtlCol="0">
                <a:spAutoFit/>
              </a:bodyPr>
              <a:lstStyle/>
              <a:p>
                <a:r>
                  <a:rPr lang="el-GR" sz="2000" b="1" dirty="0">
                    <a:solidFill>
                      <a:srgbClr val="FF0000"/>
                    </a:solidFill>
                  </a:rPr>
                  <a:t>ρ</a:t>
                </a:r>
                <a14:m>
                  <m:oMath xmlns:m="http://schemas.openxmlformats.org/officeDocument/2006/math">
                    <m:d>
                      <m:dPr>
                        <m:ctrlPr>
                          <a:rPr lang="en-US" sz="2000" b="1" i="1" smtClean="0">
                            <a:solidFill>
                              <a:srgbClr val="FF0000"/>
                            </a:solidFill>
                            <a:latin typeface="Cambria Math" charset="0"/>
                          </a:rPr>
                        </m:ctrlPr>
                      </m:dPr>
                      <m:e>
                        <m:r>
                          <a:rPr lang="el-GR" sz="2000" b="1" i="0" smtClean="0">
                            <a:solidFill>
                              <a:srgbClr val="FF0000"/>
                            </a:solidFill>
                            <a:latin typeface="Cambria Math" charset="0"/>
                          </a:rPr>
                          <m:t>𝚻</m:t>
                        </m:r>
                      </m:e>
                    </m:d>
                    <m:r>
                      <a:rPr lang="en-US" sz="2000" b="1" i="1" smtClean="0">
                        <a:solidFill>
                          <a:srgbClr val="FF0000"/>
                        </a:solidFill>
                        <a:latin typeface="Cambria Math" charset="0"/>
                        <a:ea typeface="Cambria Math" charset="0"/>
                        <a:cs typeface="Cambria Math" charset="0"/>
                      </a:rPr>
                      <m:t>≥</m:t>
                    </m:r>
                    <m:r>
                      <a:rPr lang="el-GR" sz="2000" b="1" i="1" smtClean="0">
                        <a:solidFill>
                          <a:srgbClr val="FF0000"/>
                        </a:solidFill>
                        <a:latin typeface="Cambria Math" charset="0"/>
                        <a:ea typeface="Cambria Math" charset="0"/>
                        <a:cs typeface="Cambria Math" charset="0"/>
                      </a:rPr>
                      <m:t>𝟎</m:t>
                    </m:r>
                  </m:oMath>
                </a14:m>
                <a:r>
                  <a:rPr lang="el-GR" sz="2000" b="1" dirty="0">
                    <a:solidFill>
                      <a:srgbClr val="FF0000"/>
                    </a:solidFill>
                    <a:ea typeface="Cambria Math" charset="0"/>
                    <a:cs typeface="Cambria Math" charset="0"/>
                  </a:rPr>
                  <a:t>      α</a:t>
                </a:r>
                <a14:m>
                  <m:oMath xmlns:m="http://schemas.openxmlformats.org/officeDocument/2006/math">
                    <m:r>
                      <a:rPr lang="el-GR" sz="2000" b="1" i="1" dirty="0" smtClean="0">
                        <a:solidFill>
                          <a:srgbClr val="FF0000"/>
                        </a:solidFill>
                        <a:latin typeface="Cambria Math" charset="0"/>
                        <a:ea typeface="Cambria Math" charset="0"/>
                        <a:cs typeface="Cambria Math" charset="0"/>
                      </a:rPr>
                      <m:t>≤</m:t>
                    </m:r>
                    <m:r>
                      <a:rPr lang="el-GR" sz="2000" b="1" i="0" dirty="0" smtClean="0">
                        <a:solidFill>
                          <a:srgbClr val="FF0000"/>
                        </a:solidFill>
                        <a:latin typeface="Cambria Math" charset="0"/>
                        <a:ea typeface="Cambria Math" charset="0"/>
                        <a:cs typeface="Cambria Math" charset="0"/>
                      </a:rPr>
                      <m:t>𝚻</m:t>
                    </m:r>
                    <m:r>
                      <a:rPr lang="el-GR" sz="2000" b="1" i="1" dirty="0" smtClean="0">
                        <a:solidFill>
                          <a:srgbClr val="FF0000"/>
                        </a:solidFill>
                        <a:latin typeface="Cambria Math" charset="0"/>
                        <a:ea typeface="Cambria Math" charset="0"/>
                        <a:cs typeface="Cambria Math" charset="0"/>
                      </a:rPr>
                      <m:t>≤</m:t>
                    </m:r>
                    <m:r>
                      <a:rPr lang="el-GR" sz="2000" b="1" i="1" dirty="0" smtClean="0">
                        <a:solidFill>
                          <a:srgbClr val="FF0000"/>
                        </a:solidFill>
                        <a:latin typeface="Cambria Math" charset="0"/>
                        <a:ea typeface="Cambria Math" charset="0"/>
                        <a:cs typeface="Cambria Math" charset="0"/>
                      </a:rPr>
                      <m:t>𝜷</m:t>
                    </m:r>
                  </m:oMath>
                </a14:m>
                <a:endParaRPr lang="el-GR" sz="2000" b="1" dirty="0">
                  <a:solidFill>
                    <a:srgbClr val="FF0000"/>
                  </a:solidFill>
                  <a:ea typeface="Cambria Math" charset="0"/>
                  <a:cs typeface="Cambria Math" charset="0"/>
                </a:endParaRPr>
              </a:p>
              <a:p>
                <a:pPr/>
                <a14:m>
                  <m:oMathPara xmlns:m="http://schemas.openxmlformats.org/officeDocument/2006/math">
                    <m:oMathParaPr>
                      <m:jc m:val="centerGroup"/>
                    </m:oMathParaPr>
                    <m:oMath xmlns:m="http://schemas.openxmlformats.org/officeDocument/2006/math">
                      <m:nary>
                        <m:naryPr>
                          <m:ctrlPr>
                            <a:rPr lang="el-GR" sz="2000" b="1" i="1" smtClean="0">
                              <a:solidFill>
                                <a:srgbClr val="FF0000"/>
                              </a:solidFill>
                              <a:latin typeface="Cambria Math" charset="0"/>
                            </a:rPr>
                          </m:ctrlPr>
                        </m:naryPr>
                        <m:sub>
                          <m:r>
                            <m:rPr>
                              <m:brk m:alnAt="23"/>
                            </m:rPr>
                            <a:rPr lang="el-GR" sz="2000" b="1" i="1" smtClean="0">
                              <a:solidFill>
                                <a:srgbClr val="FF0000"/>
                              </a:solidFill>
                              <a:latin typeface="Cambria Math" charset="0"/>
                            </a:rPr>
                            <m:t>𝜶</m:t>
                          </m:r>
                        </m:sub>
                        <m:sup>
                          <m:r>
                            <a:rPr lang="el-GR" sz="2000" b="1" i="1" smtClean="0">
                              <a:solidFill>
                                <a:srgbClr val="FF0000"/>
                              </a:solidFill>
                              <a:latin typeface="Cambria Math" charset="0"/>
                            </a:rPr>
                            <m:t>𝜷</m:t>
                          </m:r>
                        </m:sup>
                        <m:e>
                          <m:r>
                            <m:rPr>
                              <m:nor/>
                            </m:rPr>
                            <a:rPr lang="el-GR" sz="2000" b="1" dirty="0">
                              <a:solidFill>
                                <a:srgbClr val="FF0000"/>
                              </a:solidFill>
                            </a:rPr>
                            <m:t>ρ</m:t>
                          </m:r>
                          <m:d>
                            <m:dPr>
                              <m:ctrlPr>
                                <a:rPr lang="en-US" sz="2000" b="1" i="1">
                                  <a:solidFill>
                                    <a:srgbClr val="FF0000"/>
                                  </a:solidFill>
                                  <a:latin typeface="Cambria Math" charset="0"/>
                                </a:rPr>
                              </m:ctrlPr>
                            </m:dPr>
                            <m:e>
                              <m:r>
                                <a:rPr lang="el-GR" sz="2000" b="1" i="1">
                                  <a:solidFill>
                                    <a:srgbClr val="FF0000"/>
                                  </a:solidFill>
                                  <a:latin typeface="Cambria Math" charset="0"/>
                                </a:rPr>
                                <m:t>𝜯</m:t>
                              </m:r>
                            </m:e>
                          </m:d>
                          <m:r>
                            <a:rPr lang="en-US" sz="2000" b="1" i="1" smtClean="0">
                              <a:solidFill>
                                <a:srgbClr val="FF0000"/>
                              </a:solidFill>
                              <a:latin typeface="Cambria Math" charset="0"/>
                            </a:rPr>
                            <m:t>𝒅𝑻</m:t>
                          </m:r>
                          <m:r>
                            <a:rPr lang="en-US" sz="2000" b="1" i="1" smtClean="0">
                              <a:solidFill>
                                <a:srgbClr val="FF0000"/>
                              </a:solidFill>
                              <a:latin typeface="Cambria Math" charset="0"/>
                            </a:rPr>
                            <m:t>=</m:t>
                          </m:r>
                          <m:r>
                            <a:rPr lang="en-US" sz="2000" b="1" i="1" smtClean="0">
                              <a:solidFill>
                                <a:srgbClr val="FF0000"/>
                              </a:solidFill>
                              <a:latin typeface="Cambria Math" charset="0"/>
                            </a:rPr>
                            <m:t>𝟏</m:t>
                          </m:r>
                        </m:e>
                      </m:nary>
                    </m:oMath>
                  </m:oMathPara>
                </a14:m>
                <a:endParaRPr lang="el-GR" sz="2000" b="1" dirty="0"/>
              </a:p>
              <a:p>
                <a:pPr/>
                <a14:m>
                  <m:oMathPara xmlns:m="http://schemas.openxmlformats.org/officeDocument/2006/math">
                    <m:oMathParaPr>
                      <m:jc m:val="centerGroup"/>
                    </m:oMathParaPr>
                    <m:oMath xmlns:m="http://schemas.openxmlformats.org/officeDocument/2006/math">
                      <m:nary>
                        <m:naryPr>
                          <m:ctrlPr>
                            <a:rPr lang="el-GR" sz="2000" b="1" i="1" smtClean="0">
                              <a:solidFill>
                                <a:srgbClr val="0000CC"/>
                              </a:solidFill>
                              <a:latin typeface="Cambria Math" charset="0"/>
                            </a:rPr>
                          </m:ctrlPr>
                        </m:naryPr>
                        <m:sub>
                          <m:r>
                            <a:rPr lang="en-US" sz="2000" b="1" i="1" smtClean="0">
                              <a:solidFill>
                                <a:srgbClr val="0000CC"/>
                              </a:solidFill>
                              <a:latin typeface="Cambria Math" charset="0"/>
                            </a:rPr>
                            <m:t>𝒙</m:t>
                          </m:r>
                        </m:sub>
                        <m:sup>
                          <m:r>
                            <a:rPr lang="en-US" sz="2000" b="1" i="1" smtClean="0">
                              <a:solidFill>
                                <a:srgbClr val="0000CC"/>
                              </a:solidFill>
                              <a:latin typeface="Cambria Math" charset="0"/>
                            </a:rPr>
                            <m:t>𝒚</m:t>
                          </m:r>
                        </m:sup>
                        <m:e>
                          <m:r>
                            <m:rPr>
                              <m:nor/>
                            </m:rPr>
                            <a:rPr lang="el-GR" sz="2000" b="1" dirty="0">
                              <a:solidFill>
                                <a:srgbClr val="0000CC"/>
                              </a:solidFill>
                            </a:rPr>
                            <m:t>ρ</m:t>
                          </m:r>
                          <m:d>
                            <m:dPr>
                              <m:ctrlPr>
                                <a:rPr lang="en-US" sz="2000" b="1" i="1">
                                  <a:solidFill>
                                    <a:srgbClr val="0000CC"/>
                                  </a:solidFill>
                                  <a:latin typeface="Cambria Math" charset="0"/>
                                </a:rPr>
                              </m:ctrlPr>
                            </m:dPr>
                            <m:e>
                              <m:r>
                                <a:rPr lang="el-GR" sz="2000" b="1" i="1">
                                  <a:solidFill>
                                    <a:srgbClr val="0000CC"/>
                                  </a:solidFill>
                                  <a:latin typeface="Cambria Math" charset="0"/>
                                </a:rPr>
                                <m:t>𝜯</m:t>
                              </m:r>
                            </m:e>
                          </m:d>
                          <m:r>
                            <a:rPr lang="en-US" sz="2000" b="1" i="1">
                              <a:solidFill>
                                <a:srgbClr val="0000CC"/>
                              </a:solidFill>
                              <a:latin typeface="Cambria Math" charset="0"/>
                            </a:rPr>
                            <m:t>𝒅𝑻</m:t>
                          </m:r>
                          <m:r>
                            <a:rPr lang="en-US" sz="2000" b="1" i="1">
                              <a:solidFill>
                                <a:srgbClr val="0000CC"/>
                              </a:solidFill>
                              <a:latin typeface="Cambria Math" charset="0"/>
                            </a:rPr>
                            <m:t>=</m:t>
                          </m:r>
                          <m:r>
                            <a:rPr lang="en-US" sz="2000" b="1" i="1" smtClean="0">
                              <a:solidFill>
                                <a:srgbClr val="0000CC"/>
                              </a:solidFill>
                              <a:latin typeface="Cambria Math" charset="0"/>
                            </a:rPr>
                            <m:t>𝑷</m:t>
                          </m:r>
                          <m:d>
                            <m:dPr>
                              <m:ctrlPr>
                                <a:rPr lang="en-US" sz="2000" b="1" i="1" smtClean="0">
                                  <a:solidFill>
                                    <a:srgbClr val="0000CC"/>
                                  </a:solidFill>
                                  <a:latin typeface="Cambria Math" charset="0"/>
                                </a:rPr>
                              </m:ctrlPr>
                            </m:dPr>
                            <m:e>
                              <m:r>
                                <m:rPr>
                                  <m:nor/>
                                </m:rPr>
                                <a:rPr lang="en-US" sz="2000" b="1" i="0" smtClean="0">
                                  <a:solidFill>
                                    <a:srgbClr val="0000CC"/>
                                  </a:solidFill>
                                  <a:latin typeface="Cambria Math" charset="0"/>
                                </a:rPr>
                                <m:t>x</m:t>
                              </m:r>
                              <m:r>
                                <a:rPr lang="el-GR" sz="2000" b="1" i="1" dirty="0">
                                  <a:solidFill>
                                    <a:srgbClr val="0000CC"/>
                                  </a:solidFill>
                                  <a:latin typeface="Cambria Math" charset="0"/>
                                  <a:ea typeface="Cambria Math" charset="0"/>
                                  <a:cs typeface="Cambria Math" charset="0"/>
                                </a:rPr>
                                <m:t>≤</m:t>
                              </m:r>
                              <m:r>
                                <a:rPr lang="el-GR" sz="2000" b="1" dirty="0">
                                  <a:solidFill>
                                    <a:srgbClr val="0000CC"/>
                                  </a:solidFill>
                                  <a:latin typeface="Cambria Math" charset="0"/>
                                  <a:ea typeface="Cambria Math" charset="0"/>
                                  <a:cs typeface="Cambria Math" charset="0"/>
                                </a:rPr>
                                <m:t>𝚻</m:t>
                              </m:r>
                              <m:r>
                                <a:rPr lang="el-GR" sz="2000" b="1" i="1" dirty="0">
                                  <a:solidFill>
                                    <a:srgbClr val="0000CC"/>
                                  </a:solidFill>
                                  <a:latin typeface="Cambria Math" charset="0"/>
                                  <a:ea typeface="Cambria Math" charset="0"/>
                                  <a:cs typeface="Cambria Math" charset="0"/>
                                </a:rPr>
                                <m:t>≤</m:t>
                              </m:r>
                              <m:r>
                                <m:rPr>
                                  <m:nor/>
                                </m:rPr>
                                <a:rPr lang="en-US" sz="2000" b="1" i="0" dirty="0" smtClean="0">
                                  <a:solidFill>
                                    <a:srgbClr val="0000CC"/>
                                  </a:solidFill>
                                  <a:latin typeface="Cambria Math" charset="0"/>
                                  <a:ea typeface="Cambria Math" charset="0"/>
                                  <a:cs typeface="Cambria Math" charset="0"/>
                                </a:rPr>
                                <m:t>y</m:t>
                              </m:r>
                              <m:r>
                                <m:rPr>
                                  <m:nor/>
                                </m:rPr>
                                <a:rPr lang="el-GR" sz="2000" b="1" dirty="0">
                                  <a:solidFill>
                                    <a:srgbClr val="0000CC"/>
                                  </a:solidFill>
                                  <a:ea typeface="Cambria Math" charset="0"/>
                                  <a:cs typeface="Cambria Math" charset="0"/>
                                </a:rPr>
                                <m:t> </m:t>
                              </m:r>
                            </m:e>
                          </m:d>
                        </m:e>
                      </m:nary>
                    </m:oMath>
                  </m:oMathPara>
                </a14:m>
                <a:endParaRPr lang="en-US"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730457" y="5098372"/>
                <a:ext cx="3107133" cy="1677190"/>
              </a:xfrm>
              <a:prstGeom prst="rect">
                <a:avLst/>
              </a:prstGeom>
              <a:blipFill rotWithShape="0">
                <a:blip r:embed="rId6"/>
                <a:stretch>
                  <a:fillRect t="-436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319972" y="692696"/>
            <a:ext cx="3528392" cy="324036"/>
          </a:xfrm>
          <a:prstGeom prst="rec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sp>
        <p:nvSpPr>
          <p:cNvPr id="34823" name="Text Box 4"/>
          <p:cNvSpPr txBox="1">
            <a:spLocks noChangeArrowheads="1"/>
          </p:cNvSpPr>
          <p:nvPr/>
        </p:nvSpPr>
        <p:spPr bwMode="auto">
          <a:xfrm>
            <a:off x="6412" y="66367"/>
            <a:ext cx="8964613" cy="1292662"/>
          </a:xfrm>
          <a:prstGeom prst="rect">
            <a:avLst/>
          </a:prstGeom>
          <a:noFill/>
          <a:ln w="9525">
            <a:noFill/>
            <a:miter lim="800000"/>
            <a:headEnd/>
            <a:tailEnd/>
          </a:ln>
        </p:spPr>
        <p:txBody>
          <a:bodyPr>
            <a:prstTxWarp prst="textNoShape">
              <a:avLst/>
            </a:prstTxWarp>
            <a:spAutoFit/>
          </a:bodyPr>
          <a:lstStyle/>
          <a:p>
            <a:pPr>
              <a:spcBef>
                <a:spcPct val="50000"/>
              </a:spcBef>
            </a:pPr>
            <a:r>
              <a:rPr lang="el-GR" b="1" dirty="0">
                <a:solidFill>
                  <a:srgbClr val="CC0000"/>
                </a:solidFill>
                <a:latin typeface="Palatino" pitchFamily="-105" charset="0"/>
                <a:ea typeface="Palatino" pitchFamily="-105" charset="0"/>
                <a:cs typeface="Palatino" pitchFamily="-105" charset="0"/>
              </a:rPr>
              <a:t>Στατιστικός Χαρακτήρας των Μετρήσεων</a:t>
            </a:r>
          </a:p>
          <a:p>
            <a:pPr>
              <a:spcBef>
                <a:spcPct val="50000"/>
              </a:spcBef>
            </a:pPr>
            <a:r>
              <a:rPr lang="el-GR" sz="2000" b="1" dirty="0">
                <a:solidFill>
                  <a:srgbClr val="0000CC"/>
                </a:solidFill>
                <a:latin typeface="Palatino" pitchFamily="-105" charset="0"/>
                <a:ea typeface="Palatino" pitchFamily="-105" charset="0"/>
                <a:cs typeface="Palatino" pitchFamily="-105" charset="0"/>
              </a:rPr>
              <a:t>Το αποτέλεσμα της μέτρησης αποτελεί τυχαία μεταβλητή που ακολουθεί συγκεκριμένη </a:t>
            </a:r>
            <a:r>
              <a:rPr lang="en-US" sz="2000" b="1" dirty="0">
                <a:solidFill>
                  <a:srgbClr val="0000CC"/>
                </a:solidFill>
                <a:latin typeface="Palatino" pitchFamily="-105" charset="0"/>
                <a:ea typeface="Palatino" pitchFamily="-105" charset="0"/>
                <a:cs typeface="Palatino" pitchFamily="-105" charset="0"/>
              </a:rPr>
              <a:t>pdf</a:t>
            </a:r>
          </a:p>
        </p:txBody>
      </p:sp>
      <p:sp>
        <p:nvSpPr>
          <p:cNvPr id="34821" name="3 - Θέση αριθμού διαφάνειας"/>
          <p:cNvSpPr>
            <a:spLocks noGrp="1"/>
          </p:cNvSpPr>
          <p:nvPr>
            <p:ph type="sldNum" sz="quarter" idx="12"/>
          </p:nvPr>
        </p:nvSpPr>
        <p:spPr>
          <a:xfrm>
            <a:off x="6545147" y="6382825"/>
            <a:ext cx="2133600" cy="476250"/>
          </a:xfrm>
          <a:noFill/>
        </p:spPr>
        <p:txBody>
          <a:bodyPr/>
          <a:lstStyle/>
          <a:p>
            <a:fld id="{E3720706-77F1-1B49-9BA8-6B1F48242BD6}" type="slidenum">
              <a:rPr lang="el-GR"/>
              <a:pPr/>
              <a:t>13</a:t>
            </a:fld>
            <a:endParaRPr lang="el-GR"/>
          </a:p>
        </p:txBody>
      </p:sp>
      <p:grpSp>
        <p:nvGrpSpPr>
          <p:cNvPr id="34822" name="Group 15"/>
          <p:cNvGrpSpPr>
            <a:grpSpLocks/>
          </p:cNvGrpSpPr>
          <p:nvPr/>
        </p:nvGrpSpPr>
        <p:grpSpPr bwMode="auto">
          <a:xfrm>
            <a:off x="3608655" y="1391186"/>
            <a:ext cx="3705225" cy="2476500"/>
            <a:chOff x="2256" y="624"/>
            <a:chExt cx="2334" cy="1560"/>
          </a:xfrm>
        </p:grpSpPr>
        <p:pic>
          <p:nvPicPr>
            <p:cNvPr id="34827" name="Picture 8"/>
            <p:cNvPicPr>
              <a:picLocks noChangeAspect="1" noChangeArrowheads="1"/>
            </p:cNvPicPr>
            <p:nvPr/>
          </p:nvPicPr>
          <p:blipFill>
            <a:blip r:embed="rId3"/>
            <a:srcRect/>
            <a:stretch>
              <a:fillRect/>
            </a:stretch>
          </p:blipFill>
          <p:spPr bwMode="auto">
            <a:xfrm>
              <a:off x="2256" y="624"/>
              <a:ext cx="2334" cy="1560"/>
            </a:xfrm>
            <a:prstGeom prst="rect">
              <a:avLst/>
            </a:prstGeom>
            <a:noFill/>
            <a:ln w="9525">
              <a:noFill/>
              <a:miter lim="800000"/>
              <a:headEnd/>
              <a:tailEnd/>
            </a:ln>
          </p:spPr>
        </p:pic>
        <p:sp>
          <p:nvSpPr>
            <p:cNvPr id="34828" name="Line 14"/>
            <p:cNvSpPr>
              <a:spLocks noChangeShapeType="1"/>
            </p:cNvSpPr>
            <p:nvPr/>
          </p:nvSpPr>
          <p:spPr bwMode="auto">
            <a:xfrm>
              <a:off x="2400" y="624"/>
              <a:ext cx="2064" cy="0"/>
            </a:xfrm>
            <a:prstGeom prst="line">
              <a:avLst/>
            </a:prstGeom>
            <a:noFill/>
            <a:ln w="12700">
              <a:solidFill>
                <a:schemeClr val="tx1"/>
              </a:solidFill>
              <a:round/>
              <a:headEnd/>
              <a:tailEnd/>
            </a:ln>
          </p:spPr>
          <p:txBody>
            <a:bodyPr>
              <a:prstTxWarp prst="textNoShape">
                <a:avLst/>
              </a:prstTxWarp>
            </a:bodyPr>
            <a:lstStyle/>
            <a:p>
              <a:endParaRPr lang="en-US"/>
            </a:p>
          </p:txBody>
        </p:sp>
      </p:grpSp>
      <p:sp>
        <p:nvSpPr>
          <p:cNvPr id="34824" name="Text Box 9"/>
          <p:cNvSpPr txBox="1">
            <a:spLocks noChangeArrowheads="1"/>
          </p:cNvSpPr>
          <p:nvPr/>
        </p:nvSpPr>
        <p:spPr bwMode="auto">
          <a:xfrm>
            <a:off x="5859925" y="1336774"/>
            <a:ext cx="1800225" cy="623888"/>
          </a:xfrm>
          <a:prstGeom prst="rect">
            <a:avLst/>
          </a:prstGeom>
          <a:noFill/>
          <a:ln w="9525">
            <a:noFill/>
            <a:miter lim="800000"/>
            <a:headEnd/>
            <a:tailEnd/>
          </a:ln>
        </p:spPr>
        <p:txBody>
          <a:bodyPr>
            <a:prstTxWarp prst="textNoShape">
              <a:avLst/>
            </a:prstTxWarp>
            <a:spAutoFit/>
          </a:bodyPr>
          <a:lstStyle/>
          <a:p>
            <a:pPr>
              <a:spcBef>
                <a:spcPct val="50000"/>
              </a:spcBef>
            </a:pPr>
            <a:r>
              <a:rPr lang="el-GR" sz="1400" b="1"/>
              <a:t>ΔΤ→0</a:t>
            </a:r>
          </a:p>
          <a:p>
            <a:pPr>
              <a:spcBef>
                <a:spcPct val="50000"/>
              </a:spcBef>
            </a:pPr>
            <a:r>
              <a:rPr lang="el-GR" sz="1400" b="1"/>
              <a:t>Ν→∞</a:t>
            </a:r>
          </a:p>
        </p:txBody>
      </p:sp>
      <p:sp>
        <p:nvSpPr>
          <p:cNvPr id="34825" name="Text Box 10"/>
          <p:cNvSpPr txBox="1">
            <a:spLocks noChangeArrowheads="1"/>
          </p:cNvSpPr>
          <p:nvPr/>
        </p:nvSpPr>
        <p:spPr bwMode="auto">
          <a:xfrm>
            <a:off x="6760037" y="3692791"/>
            <a:ext cx="360363" cy="304800"/>
          </a:xfrm>
          <a:prstGeom prst="rect">
            <a:avLst/>
          </a:prstGeom>
          <a:noFill/>
          <a:ln w="9525">
            <a:noFill/>
            <a:miter lim="800000"/>
            <a:headEnd/>
            <a:tailEnd/>
          </a:ln>
        </p:spPr>
        <p:txBody>
          <a:bodyPr>
            <a:prstTxWarp prst="textNoShape">
              <a:avLst/>
            </a:prstTxWarp>
            <a:spAutoFit/>
          </a:bodyPr>
          <a:lstStyle/>
          <a:p>
            <a:pPr>
              <a:spcBef>
                <a:spcPct val="50000"/>
              </a:spcBef>
            </a:pPr>
            <a:r>
              <a:rPr lang="el-GR" sz="1400" b="1" dirty="0"/>
              <a:t>Τ</a:t>
            </a:r>
          </a:p>
        </p:txBody>
      </p:sp>
      <p:sp>
        <p:nvSpPr>
          <p:cNvPr id="34826" name="Text Box 11"/>
          <p:cNvSpPr txBox="1">
            <a:spLocks noChangeArrowheads="1"/>
          </p:cNvSpPr>
          <p:nvPr/>
        </p:nvSpPr>
        <p:spPr bwMode="auto">
          <a:xfrm>
            <a:off x="3481922" y="1973280"/>
            <a:ext cx="360363" cy="304800"/>
          </a:xfrm>
          <a:prstGeom prst="rect">
            <a:avLst/>
          </a:prstGeom>
          <a:noFill/>
          <a:ln w="9525">
            <a:noFill/>
            <a:miter lim="800000"/>
            <a:headEnd/>
            <a:tailEnd/>
          </a:ln>
        </p:spPr>
        <p:txBody>
          <a:bodyPr>
            <a:prstTxWarp prst="textNoShape">
              <a:avLst/>
            </a:prstTxWarp>
            <a:spAutoFit/>
          </a:bodyPr>
          <a:lstStyle/>
          <a:p>
            <a:pPr>
              <a:spcBef>
                <a:spcPct val="50000"/>
              </a:spcBef>
            </a:pPr>
            <a:r>
              <a:rPr lang="el-GR" sz="1400" b="1"/>
              <a:t>ρ</a:t>
            </a:r>
          </a:p>
        </p:txBody>
      </p:sp>
      <p:grpSp>
        <p:nvGrpSpPr>
          <p:cNvPr id="2" name="Group 1"/>
          <p:cNvGrpSpPr/>
          <p:nvPr/>
        </p:nvGrpSpPr>
        <p:grpSpPr>
          <a:xfrm>
            <a:off x="155064" y="1835855"/>
            <a:ext cx="3754636" cy="1276295"/>
            <a:chOff x="155064" y="1835855"/>
            <a:chExt cx="3754636" cy="1276295"/>
          </a:xfrm>
        </p:grpSpPr>
        <p:graphicFrame>
          <p:nvGraphicFramePr>
            <p:cNvPr id="34818" name="Object 12"/>
            <p:cNvGraphicFramePr>
              <a:graphicFrameLocks noChangeAspect="1"/>
            </p:cNvGraphicFramePr>
            <p:nvPr>
              <p:extLst>
                <p:ext uri="{D42A27DB-BD31-4B8C-83A1-F6EECF244321}">
                  <p14:modId xmlns:p14="http://schemas.microsoft.com/office/powerpoint/2010/main" val="329347779"/>
                </p:ext>
              </p:extLst>
            </p:nvPr>
          </p:nvGraphicFramePr>
          <p:xfrm>
            <a:off x="535323" y="2200925"/>
            <a:ext cx="2616200" cy="911225"/>
          </p:xfrm>
          <a:graphic>
            <a:graphicData uri="http://schemas.openxmlformats.org/presentationml/2006/ole">
              <mc:AlternateContent xmlns:mc="http://schemas.openxmlformats.org/markup-compatibility/2006">
                <mc:Choice xmlns:v="urn:schemas-microsoft-com:vml" Requires="v">
                  <p:oleObj spid="_x0000_s35028" name="Equation" r:id="rId4" imgW="1384200" imgH="482400" progId="Equation.3">
                    <p:embed/>
                  </p:oleObj>
                </mc:Choice>
                <mc:Fallback>
                  <p:oleObj name="Equation" r:id="rId4" imgW="1384200" imgH="4824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23" y="2200925"/>
                          <a:ext cx="261620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55064" y="1835855"/>
              <a:ext cx="3754636" cy="400110"/>
            </a:xfrm>
            <a:prstGeom prst="rect">
              <a:avLst/>
            </a:prstGeom>
            <a:noFill/>
          </p:spPr>
          <p:txBody>
            <a:bodyPr wrap="square" rtlCol="0">
              <a:spAutoFit/>
            </a:bodyPr>
            <a:lstStyle/>
            <a:p>
              <a:pPr algn="just"/>
              <a:r>
                <a:rPr lang="el-GR" sz="2000" dirty="0"/>
                <a:t>Παράδειγμα </a:t>
              </a:r>
              <a:r>
                <a:rPr lang="en-US" sz="2000" dirty="0"/>
                <a:t>pdf</a:t>
              </a:r>
              <a:r>
                <a:rPr lang="en-US" sz="2000" b="1" dirty="0"/>
                <a:t>: </a:t>
              </a:r>
              <a:r>
                <a:rPr lang="en-US" sz="2000" b="1" dirty="0">
                  <a:solidFill>
                    <a:srgbClr val="FF0000"/>
                  </a:solidFill>
                </a:rPr>
                <a:t>Gaussian</a:t>
              </a:r>
            </a:p>
          </p:txBody>
        </p:sp>
      </p:grpSp>
      <p:grpSp>
        <p:nvGrpSpPr>
          <p:cNvPr id="6" name="Group 5"/>
          <p:cNvGrpSpPr/>
          <p:nvPr/>
        </p:nvGrpSpPr>
        <p:grpSpPr>
          <a:xfrm>
            <a:off x="38359" y="3905319"/>
            <a:ext cx="8872942" cy="1388107"/>
            <a:chOff x="38359" y="3905319"/>
            <a:chExt cx="8872942" cy="1388107"/>
          </a:xfrm>
        </p:grpSpPr>
        <mc:AlternateContent xmlns:mc="http://schemas.openxmlformats.org/markup-compatibility/2006" xmlns:a14="http://schemas.microsoft.com/office/drawing/2010/main">
          <mc:Choice Requires="a14">
            <p:sp>
              <p:nvSpPr>
                <p:cNvPr id="4" name="TextBox 3"/>
                <p:cNvSpPr txBox="1"/>
                <p:nvPr/>
              </p:nvSpPr>
              <p:spPr>
                <a:xfrm>
                  <a:off x="373790" y="3905319"/>
                  <a:ext cx="6199967" cy="545983"/>
                </a:xfrm>
                <a:prstGeom prst="rect">
                  <a:avLst/>
                </a:prstGeom>
                <a:noFill/>
              </p:spPr>
              <p:txBody>
                <a:bodyPr wrap="none" lIns="0" tIns="0" rIns="0" bIns="0" rtlCol="0">
                  <a:spAutoFit/>
                </a:bodyPr>
                <a:lstStyle/>
                <a:p>
                  <a14:m>
                    <m:oMath xmlns:m="http://schemas.openxmlformats.org/officeDocument/2006/math">
                      <m:d>
                        <m:dPr>
                          <m:begChr m:val="⟨"/>
                          <m:endChr m:val="⟩"/>
                          <m:ctrlPr>
                            <a:rPr lang="el-GR" b="1" i="1" smtClean="0">
                              <a:solidFill>
                                <a:srgbClr val="FF0000"/>
                              </a:solidFill>
                              <a:latin typeface="Cambria Math" charset="0"/>
                            </a:rPr>
                          </m:ctrlPr>
                        </m:dPr>
                        <m:e>
                          <m:r>
                            <a:rPr lang="en-US" b="1" i="1" smtClean="0">
                              <a:solidFill>
                                <a:srgbClr val="FF0000"/>
                              </a:solidFill>
                              <a:latin typeface="Cambria Math" charset="0"/>
                            </a:rPr>
                            <m:t>𝑻</m:t>
                          </m:r>
                        </m:e>
                      </m:d>
                    </m:oMath>
                  </a14:m>
                  <a:r>
                    <a:rPr lang="en-US" dirty="0">
                      <a:latin typeface="+mn-lt"/>
                    </a:rPr>
                    <a:t> </a:t>
                  </a:r>
                  <a:r>
                    <a:rPr lang="el-GR" dirty="0">
                      <a:latin typeface="+mn-lt"/>
                    </a:rPr>
                    <a:t>=</a:t>
                  </a:r>
                  <a:r>
                    <a:rPr lang="en-US" dirty="0">
                      <a:latin typeface="+mn-lt"/>
                    </a:rPr>
                    <a:t> </a:t>
                  </a:r>
                  <a14:m>
                    <m:oMath xmlns:m="http://schemas.openxmlformats.org/officeDocument/2006/math">
                      <m:nary>
                        <m:naryPr>
                          <m:chr m:val="∑"/>
                          <m:ctrlPr>
                            <a:rPr lang="el-GR" i="1" dirty="0" smtClean="0">
                              <a:latin typeface="Cambria Math" charset="0"/>
                            </a:rPr>
                          </m:ctrlPr>
                        </m:naryPr>
                        <m:sub>
                          <m:r>
                            <m:rPr>
                              <m:brk m:alnAt="23"/>
                            </m:rPr>
                            <a:rPr lang="en-US" b="0" i="1" dirty="0" smtClean="0">
                              <a:latin typeface="Cambria Math" charset="0"/>
                            </a:rPr>
                            <m:t>𝑖</m:t>
                          </m:r>
                          <m:r>
                            <a:rPr lang="en-US" b="0" i="1" dirty="0" smtClean="0">
                              <a:latin typeface="Cambria Math" charset="0"/>
                            </a:rPr>
                            <m:t>=1</m:t>
                          </m:r>
                        </m:sub>
                        <m:sup>
                          <m:r>
                            <a:rPr lang="en-US" b="0" i="1" dirty="0" smtClean="0">
                              <a:latin typeface="Cambria Math" charset="0"/>
                            </a:rPr>
                            <m:t>𝑘</m:t>
                          </m:r>
                        </m:sup>
                        <m:e>
                          <m:d>
                            <m:dPr>
                              <m:ctrlPr>
                                <a:rPr lang="el-GR" i="1" dirty="0" smtClean="0">
                                  <a:latin typeface="Cambria Math" charset="0"/>
                                </a:rPr>
                              </m:ctrlPr>
                            </m:dPr>
                            <m:e>
                              <m:sSub>
                                <m:sSubPr>
                                  <m:ctrlPr>
                                    <a:rPr lang="el-GR" i="1" dirty="0">
                                      <a:latin typeface="Cambria Math" charset="0"/>
                                    </a:rPr>
                                  </m:ctrlPr>
                                </m:sSubPr>
                                <m:e>
                                  <m:r>
                                    <a:rPr lang="el-GR" i="1" dirty="0">
                                      <a:latin typeface="Cambria Math" charset="0"/>
                                    </a:rPr>
                                    <m:t>𝜌</m:t>
                                  </m:r>
                                </m:e>
                                <m:sub>
                                  <m:r>
                                    <a:rPr lang="en-US" i="1" dirty="0">
                                      <a:latin typeface="Cambria Math" charset="0"/>
                                    </a:rPr>
                                    <m:t>𝑖</m:t>
                                  </m:r>
                                </m:sub>
                              </m:sSub>
                              <m:r>
                                <m:rPr>
                                  <m:sty m:val="p"/>
                                </m:rPr>
                                <a:rPr lang="el-GR" dirty="0">
                                  <a:latin typeface="Cambria Math" charset="0"/>
                                </a:rPr>
                                <m:t>ΔΤ</m:t>
                              </m:r>
                            </m:e>
                          </m:d>
                          <m:sSub>
                            <m:sSubPr>
                              <m:ctrlPr>
                                <a:rPr lang="el-GR" i="1" dirty="0" smtClean="0">
                                  <a:latin typeface="Cambria Math" charset="0"/>
                                </a:rPr>
                              </m:ctrlPr>
                            </m:sSubPr>
                            <m:e>
                              <m:r>
                                <m:rPr>
                                  <m:sty m:val="p"/>
                                </m:rPr>
                                <a:rPr lang="el-GR" b="0" i="0" dirty="0" smtClean="0">
                                  <a:latin typeface="Cambria Math" charset="0"/>
                                </a:rPr>
                                <m:t>Τ</m:t>
                              </m:r>
                            </m:e>
                            <m:sub>
                              <m:r>
                                <a:rPr lang="en-US" b="0" i="1" dirty="0" smtClean="0">
                                  <a:latin typeface="Cambria Math" charset="0"/>
                                </a:rPr>
                                <m:t>𝑖</m:t>
                              </m:r>
                            </m:sub>
                          </m:sSub>
                        </m:e>
                      </m:nary>
                      <m:r>
                        <a:rPr lang="el-GR" i="1" dirty="0" smtClean="0">
                          <a:latin typeface="Cambria Math" charset="0"/>
                          <a:ea typeface="Cambria Math" charset="0"/>
                          <a:cs typeface="Cambria Math" charset="0"/>
                        </a:rPr>
                        <m:t>→</m:t>
                      </m:r>
                      <m:nary>
                        <m:naryPr>
                          <m:ctrlPr>
                            <a:rPr lang="el-GR" i="1" dirty="0" smtClean="0">
                              <a:latin typeface="Cambria Math" charset="0"/>
                              <a:ea typeface="Cambria Math" charset="0"/>
                              <a:cs typeface="Cambria Math" charset="0"/>
                            </a:rPr>
                          </m:ctrlPr>
                        </m:naryPr>
                        <m:sub>
                          <m:r>
                            <m:rPr>
                              <m:brk m:alnAt="23"/>
                            </m:rPr>
                            <a:rPr lang="en-US" b="0" i="1" dirty="0" smtClean="0">
                              <a:latin typeface="Cambria Math" charset="0"/>
                              <a:ea typeface="Cambria Math" charset="0"/>
                              <a:cs typeface="Cambria Math" charset="0"/>
                            </a:rPr>
                            <m:t>−</m:t>
                          </m:r>
                          <m:r>
                            <a:rPr lang="el-GR" i="1" dirty="0" smtClean="0">
                              <a:latin typeface="Cambria Math" charset="0"/>
                              <a:ea typeface="Cambria Math" charset="0"/>
                              <a:cs typeface="Cambria Math" charset="0"/>
                            </a:rPr>
                            <m:t>∞</m:t>
                          </m:r>
                        </m:sub>
                        <m:sup>
                          <m:r>
                            <a:rPr lang="el-GR" i="1" dirty="0" smtClean="0">
                              <a:latin typeface="Cambria Math" charset="0"/>
                              <a:ea typeface="Cambria Math" charset="0"/>
                              <a:cs typeface="Cambria Math" charset="0"/>
                            </a:rPr>
                            <m:t>∞</m:t>
                          </m:r>
                        </m:sup>
                        <m:e>
                          <m:r>
                            <a:rPr lang="en-US" b="0" i="1" dirty="0" smtClean="0">
                              <a:latin typeface="Cambria Math" charset="0"/>
                              <a:ea typeface="Cambria Math" charset="0"/>
                              <a:cs typeface="Cambria Math" charset="0"/>
                            </a:rPr>
                            <m:t>𝑇</m:t>
                          </m:r>
                          <m:r>
                            <a:rPr lang="el-GR" b="0" i="1" dirty="0" smtClean="0">
                              <a:latin typeface="Cambria Math" charset="0"/>
                              <a:ea typeface="Cambria Math" charset="0"/>
                              <a:cs typeface="Cambria Math" charset="0"/>
                            </a:rPr>
                            <m:t>𝜌</m:t>
                          </m:r>
                          <m:d>
                            <m:dPr>
                              <m:ctrlPr>
                                <a:rPr lang="el-GR" b="0" i="1" dirty="0" smtClean="0">
                                  <a:latin typeface="Cambria Math" charset="0"/>
                                  <a:ea typeface="Cambria Math" charset="0"/>
                                  <a:cs typeface="Cambria Math" charset="0"/>
                                </a:rPr>
                              </m:ctrlPr>
                            </m:dPr>
                            <m:e>
                              <m:r>
                                <m:rPr>
                                  <m:sty m:val="p"/>
                                </m:rPr>
                                <a:rPr lang="el-GR" b="0" i="0" dirty="0" smtClean="0">
                                  <a:latin typeface="Cambria Math" charset="0"/>
                                  <a:ea typeface="Cambria Math" charset="0"/>
                                  <a:cs typeface="Cambria Math" charset="0"/>
                                </a:rPr>
                                <m:t>Τ</m:t>
                              </m:r>
                            </m:e>
                          </m:d>
                          <m:r>
                            <a:rPr lang="en-US" b="0" i="1" dirty="0" smtClean="0">
                              <a:latin typeface="Cambria Math" charset="0"/>
                              <a:ea typeface="Cambria Math" charset="0"/>
                              <a:cs typeface="Cambria Math" charset="0"/>
                            </a:rPr>
                            <m:t>𝑑𝑇</m:t>
                          </m:r>
                          <m:r>
                            <a:rPr lang="en-US" b="0" i="1" dirty="0" smtClean="0">
                              <a:latin typeface="Cambria Math" charset="0"/>
                              <a:ea typeface="Cambria Math" charset="0"/>
                              <a:cs typeface="Cambria Math" charset="0"/>
                            </a:rPr>
                            <m:t>=</m:t>
                          </m:r>
                          <m:sSub>
                            <m:sSubPr>
                              <m:ctrlPr>
                                <a:rPr lang="en-US" b="1" i="1" dirty="0" smtClean="0">
                                  <a:solidFill>
                                    <a:srgbClr val="FF0000"/>
                                  </a:solidFill>
                                  <a:latin typeface="Cambria Math" charset="0"/>
                                  <a:ea typeface="Cambria Math" charset="0"/>
                                  <a:cs typeface="Cambria Math" charset="0"/>
                                </a:rPr>
                              </m:ctrlPr>
                            </m:sSubPr>
                            <m:e>
                              <m:r>
                                <a:rPr lang="en-US" b="1" i="1" dirty="0" smtClean="0">
                                  <a:solidFill>
                                    <a:srgbClr val="FF0000"/>
                                  </a:solidFill>
                                  <a:latin typeface="Cambria Math" charset="0"/>
                                  <a:ea typeface="Cambria Math" charset="0"/>
                                  <a:cs typeface="Cambria Math" charset="0"/>
                                </a:rPr>
                                <m:t>𝑻</m:t>
                              </m:r>
                            </m:e>
                            <m:sub>
                              <m:r>
                                <a:rPr lang="en-US" b="1" i="1" dirty="0" smtClean="0">
                                  <a:solidFill>
                                    <a:srgbClr val="FF0000"/>
                                  </a:solidFill>
                                  <a:latin typeface="Cambria Math" charset="0"/>
                                  <a:ea typeface="Cambria Math" charset="0"/>
                                  <a:cs typeface="Cambria Math" charset="0"/>
                                </a:rPr>
                                <m:t>𝟎</m:t>
                              </m:r>
                            </m:sub>
                          </m:sSub>
                        </m:e>
                      </m:nary>
                    </m:oMath>
                  </a14:m>
                  <a:endParaRPr lang="en-US"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3790" y="3905319"/>
                  <a:ext cx="6199967" cy="545983"/>
                </a:xfrm>
                <a:prstGeom prst="rect">
                  <a:avLst/>
                </a:prstGeom>
                <a:blipFill rotWithShape="0">
                  <a:blip r:embed="rId6"/>
                  <a:stretch>
                    <a:fillRect t="-11236" b="-26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8359" y="4677424"/>
                  <a:ext cx="8872942" cy="616002"/>
                </a:xfrm>
                <a:prstGeom prst="rect">
                  <a:avLst/>
                </a:prstGeom>
                <a:noFill/>
              </p:spPr>
              <p:txBody>
                <a:bodyPr wrap="none" lIns="0" tIns="0" rIns="0" bIns="0" rtlCol="0">
                  <a:spAutoFit/>
                </a:bodyPr>
                <a:lstStyle/>
                <a:p>
                  <a:r>
                    <a:rPr lang="en-US" b="1" dirty="0">
                      <a:solidFill>
                        <a:srgbClr val="FF0000"/>
                      </a:solidFill>
                      <a:latin typeface="+mj-lt"/>
                    </a:rPr>
                    <a:t>V</a:t>
                  </a:r>
                  <a:r>
                    <a:rPr lang="el-GR" dirty="0">
                      <a:latin typeface="+mj-lt"/>
                    </a:rPr>
                    <a:t>=</a:t>
                  </a:r>
                  <a:r>
                    <a:rPr lang="en-US" dirty="0">
                      <a:latin typeface="+mj-lt"/>
                    </a:rPr>
                    <a:t> </a:t>
                  </a:r>
                  <a14:m>
                    <m:oMath xmlns:m="http://schemas.openxmlformats.org/officeDocument/2006/math">
                      <m:nary>
                        <m:naryPr>
                          <m:chr m:val="∑"/>
                          <m:ctrlPr>
                            <a:rPr lang="el-GR" i="1" dirty="0" smtClean="0">
                              <a:latin typeface="Cambria Math" charset="0"/>
                            </a:rPr>
                          </m:ctrlPr>
                        </m:naryPr>
                        <m:sub>
                          <m:r>
                            <m:rPr>
                              <m:brk m:alnAt="23"/>
                            </m:rPr>
                            <a:rPr lang="en-US" b="0" i="1" dirty="0" smtClean="0">
                              <a:latin typeface="Cambria Math" charset="0"/>
                            </a:rPr>
                            <m:t>𝑖</m:t>
                          </m:r>
                          <m:r>
                            <a:rPr lang="en-US" b="0" i="1" dirty="0" smtClean="0">
                              <a:latin typeface="Cambria Math" charset="0"/>
                            </a:rPr>
                            <m:t>=1</m:t>
                          </m:r>
                        </m:sub>
                        <m:sup>
                          <m:r>
                            <a:rPr lang="en-US" b="0" i="1" dirty="0" smtClean="0">
                              <a:latin typeface="Cambria Math" charset="0"/>
                            </a:rPr>
                            <m:t>𝑘</m:t>
                          </m:r>
                        </m:sup>
                        <m:e>
                          <m:d>
                            <m:dPr>
                              <m:ctrlPr>
                                <a:rPr lang="el-GR" i="1" dirty="0" smtClean="0">
                                  <a:latin typeface="Cambria Math" charset="0"/>
                                </a:rPr>
                              </m:ctrlPr>
                            </m:dPr>
                            <m:e>
                              <m:sSub>
                                <m:sSubPr>
                                  <m:ctrlPr>
                                    <a:rPr lang="el-GR" i="1" dirty="0">
                                      <a:latin typeface="Cambria Math" charset="0"/>
                                    </a:rPr>
                                  </m:ctrlPr>
                                </m:sSubPr>
                                <m:e>
                                  <m:r>
                                    <a:rPr lang="el-GR" i="1" dirty="0">
                                      <a:latin typeface="Cambria Math" charset="0"/>
                                    </a:rPr>
                                    <m:t>𝜌</m:t>
                                  </m:r>
                                </m:e>
                                <m:sub>
                                  <m:r>
                                    <a:rPr lang="en-US" i="1" dirty="0">
                                      <a:latin typeface="Cambria Math" charset="0"/>
                                    </a:rPr>
                                    <m:t>𝑖</m:t>
                                  </m:r>
                                </m:sub>
                              </m:sSub>
                              <m:r>
                                <m:rPr>
                                  <m:sty m:val="p"/>
                                </m:rPr>
                                <a:rPr lang="el-GR" dirty="0">
                                  <a:latin typeface="Cambria Math" charset="0"/>
                                </a:rPr>
                                <m:t>ΔΤ</m:t>
                              </m:r>
                            </m:e>
                          </m:d>
                          <m:sSup>
                            <m:sSupPr>
                              <m:ctrlPr>
                                <a:rPr lang="el-GR" i="1" dirty="0" smtClean="0">
                                  <a:latin typeface="Cambria Math" charset="0"/>
                                </a:rPr>
                              </m:ctrlPr>
                            </m:sSupPr>
                            <m:e>
                              <m:d>
                                <m:dPr>
                                  <m:ctrlPr>
                                    <a:rPr lang="el-GR" i="1" dirty="0">
                                      <a:latin typeface="Cambria Math" charset="0"/>
                                    </a:rPr>
                                  </m:ctrlPr>
                                </m:dPr>
                                <m:e>
                                  <m:sSub>
                                    <m:sSubPr>
                                      <m:ctrlPr>
                                        <a:rPr lang="el-GR" i="1" dirty="0">
                                          <a:latin typeface="Cambria Math" charset="0"/>
                                        </a:rPr>
                                      </m:ctrlPr>
                                    </m:sSubPr>
                                    <m:e>
                                      <m:d>
                                        <m:dPr>
                                          <m:begChr m:val="⟨"/>
                                          <m:endChr m:val="⟩"/>
                                          <m:ctrlPr>
                                            <a:rPr lang="el-GR" b="1" i="1" smtClean="0">
                                              <a:solidFill>
                                                <a:schemeClr val="tx1"/>
                                              </a:solidFill>
                                              <a:latin typeface="Cambria Math" charset="0"/>
                                            </a:rPr>
                                          </m:ctrlPr>
                                        </m:dPr>
                                        <m:e>
                                          <m:r>
                                            <a:rPr lang="en-US" b="1" i="1">
                                              <a:solidFill>
                                                <a:schemeClr val="tx1"/>
                                              </a:solidFill>
                                              <a:latin typeface="Cambria Math" charset="0"/>
                                            </a:rPr>
                                            <m:t>𝑻</m:t>
                                          </m:r>
                                        </m:e>
                                      </m:d>
                                      <m:r>
                                        <a:rPr lang="en-US">
                                          <a:solidFill>
                                            <a:schemeClr val="tx1"/>
                                          </a:solidFill>
                                          <a:latin typeface="Cambria Math" charset="0"/>
                                        </a:rPr>
                                        <m:t>−</m:t>
                                      </m:r>
                                      <m:r>
                                        <m:rPr>
                                          <m:sty m:val="p"/>
                                        </m:rPr>
                                        <a:rPr lang="el-GR" dirty="0">
                                          <a:latin typeface="Cambria Math" charset="0"/>
                                        </a:rPr>
                                        <m:t>Τ</m:t>
                                      </m:r>
                                    </m:e>
                                    <m:sub>
                                      <m:r>
                                        <a:rPr lang="en-US" i="1" dirty="0">
                                          <a:latin typeface="Cambria Math" charset="0"/>
                                        </a:rPr>
                                        <m:t>𝑖</m:t>
                                      </m:r>
                                    </m:sub>
                                  </m:sSub>
                                </m:e>
                              </m:d>
                            </m:e>
                            <m:sup>
                              <m:r>
                                <a:rPr lang="en-US" b="0" i="1" dirty="0" smtClean="0">
                                  <a:latin typeface="Cambria Math" charset="0"/>
                                </a:rPr>
                                <m:t>2</m:t>
                              </m:r>
                            </m:sup>
                          </m:sSup>
                        </m:e>
                      </m:nary>
                      <m:r>
                        <a:rPr lang="el-GR" i="1" dirty="0" smtClean="0">
                          <a:latin typeface="Cambria Math" charset="0"/>
                          <a:ea typeface="Cambria Math" charset="0"/>
                          <a:cs typeface="Cambria Math" charset="0"/>
                        </a:rPr>
                        <m:t>→</m:t>
                      </m:r>
                      <m:nary>
                        <m:naryPr>
                          <m:ctrlPr>
                            <a:rPr lang="el-GR" i="1" dirty="0" smtClean="0">
                              <a:latin typeface="Cambria Math" charset="0"/>
                              <a:ea typeface="Cambria Math" charset="0"/>
                              <a:cs typeface="Cambria Math" charset="0"/>
                            </a:rPr>
                          </m:ctrlPr>
                        </m:naryPr>
                        <m:sub>
                          <m:r>
                            <m:rPr>
                              <m:brk m:alnAt="23"/>
                            </m:rPr>
                            <a:rPr lang="en-US" b="0" i="1" dirty="0" smtClean="0">
                              <a:latin typeface="Cambria Math" charset="0"/>
                              <a:ea typeface="Cambria Math" charset="0"/>
                              <a:cs typeface="Cambria Math" charset="0"/>
                            </a:rPr>
                            <m:t>−</m:t>
                          </m:r>
                          <m:r>
                            <a:rPr lang="el-GR" i="1" dirty="0" smtClean="0">
                              <a:latin typeface="Cambria Math" charset="0"/>
                              <a:ea typeface="Cambria Math" charset="0"/>
                              <a:cs typeface="Cambria Math" charset="0"/>
                            </a:rPr>
                            <m:t>∞</m:t>
                          </m:r>
                        </m:sub>
                        <m:sup>
                          <m:r>
                            <a:rPr lang="el-GR" i="1" dirty="0" smtClean="0">
                              <a:latin typeface="Cambria Math" charset="0"/>
                              <a:ea typeface="Cambria Math" charset="0"/>
                              <a:cs typeface="Cambria Math" charset="0"/>
                            </a:rPr>
                            <m:t>∞</m:t>
                          </m:r>
                        </m:sup>
                        <m:e>
                          <m:sSup>
                            <m:sSupPr>
                              <m:ctrlPr>
                                <a:rPr lang="el-GR" i="1" dirty="0">
                                  <a:latin typeface="Cambria Math" charset="0"/>
                                </a:rPr>
                              </m:ctrlPr>
                            </m:sSupPr>
                            <m:e>
                              <m:d>
                                <m:dPr>
                                  <m:ctrlPr>
                                    <a:rPr lang="el-GR" i="1" dirty="0">
                                      <a:latin typeface="Cambria Math" charset="0"/>
                                    </a:rPr>
                                  </m:ctrlPr>
                                </m:dPr>
                                <m:e>
                                  <m:sSub>
                                    <m:sSubPr>
                                      <m:ctrlPr>
                                        <a:rPr lang="el-GR" i="1" dirty="0">
                                          <a:latin typeface="Cambria Math" charset="0"/>
                                        </a:rPr>
                                      </m:ctrlPr>
                                    </m:sSubPr>
                                    <m:e>
                                      <m:d>
                                        <m:dPr>
                                          <m:begChr m:val="⟨"/>
                                          <m:endChr m:val="⟩"/>
                                          <m:ctrlPr>
                                            <a:rPr lang="el-GR" b="1" i="1" smtClean="0">
                                              <a:solidFill>
                                                <a:schemeClr val="tx1"/>
                                              </a:solidFill>
                                              <a:latin typeface="Cambria Math" charset="0"/>
                                            </a:rPr>
                                          </m:ctrlPr>
                                        </m:dPr>
                                        <m:e>
                                          <m:r>
                                            <a:rPr lang="en-US" b="1" i="1">
                                              <a:solidFill>
                                                <a:schemeClr val="tx1"/>
                                              </a:solidFill>
                                              <a:latin typeface="Cambria Math" charset="0"/>
                                            </a:rPr>
                                            <m:t>𝑻</m:t>
                                          </m:r>
                                        </m:e>
                                      </m:d>
                                      <m:r>
                                        <a:rPr lang="en-US">
                                          <a:solidFill>
                                            <a:schemeClr val="tx1"/>
                                          </a:solidFill>
                                          <a:latin typeface="Cambria Math" charset="0"/>
                                        </a:rPr>
                                        <m:t>−</m:t>
                                      </m:r>
                                      <m:r>
                                        <m:rPr>
                                          <m:sty m:val="p"/>
                                        </m:rPr>
                                        <a:rPr lang="en-US" b="0" i="0" smtClean="0">
                                          <a:solidFill>
                                            <a:schemeClr val="tx1"/>
                                          </a:solidFill>
                                          <a:latin typeface="Cambria Math" charset="0"/>
                                        </a:rPr>
                                        <m:t>T</m:t>
                                      </m:r>
                                    </m:e>
                                    <m:sub/>
                                  </m:sSub>
                                </m:e>
                              </m:d>
                            </m:e>
                            <m:sup>
                              <m:r>
                                <a:rPr lang="en-US" i="1" dirty="0">
                                  <a:latin typeface="Cambria Math" charset="0"/>
                                </a:rPr>
                                <m:t>2</m:t>
                              </m:r>
                            </m:sup>
                          </m:sSup>
                          <m:r>
                            <a:rPr lang="el-GR" b="0" i="1" dirty="0" smtClean="0">
                              <a:latin typeface="Cambria Math" charset="0"/>
                              <a:ea typeface="Cambria Math" charset="0"/>
                              <a:cs typeface="Cambria Math" charset="0"/>
                            </a:rPr>
                            <m:t>𝜌</m:t>
                          </m:r>
                          <m:d>
                            <m:dPr>
                              <m:ctrlPr>
                                <a:rPr lang="el-GR" b="0" i="1" dirty="0" smtClean="0">
                                  <a:latin typeface="Cambria Math" charset="0"/>
                                  <a:ea typeface="Cambria Math" charset="0"/>
                                  <a:cs typeface="Cambria Math" charset="0"/>
                                </a:rPr>
                              </m:ctrlPr>
                            </m:dPr>
                            <m:e>
                              <m:r>
                                <m:rPr>
                                  <m:sty m:val="p"/>
                                </m:rPr>
                                <a:rPr lang="el-GR" b="0" i="0" dirty="0" smtClean="0">
                                  <a:latin typeface="Cambria Math" charset="0"/>
                                  <a:ea typeface="Cambria Math" charset="0"/>
                                  <a:cs typeface="Cambria Math" charset="0"/>
                                </a:rPr>
                                <m:t>Τ</m:t>
                              </m:r>
                            </m:e>
                          </m:d>
                          <m:r>
                            <a:rPr lang="en-US" b="0" i="1" dirty="0" smtClean="0">
                              <a:latin typeface="Cambria Math" charset="0"/>
                              <a:ea typeface="Cambria Math" charset="0"/>
                              <a:cs typeface="Cambria Math" charset="0"/>
                            </a:rPr>
                            <m:t>𝑑𝑇</m:t>
                          </m:r>
                          <m:r>
                            <a:rPr lang="en-US" b="0" i="1" dirty="0" smtClean="0">
                              <a:latin typeface="Cambria Math" charset="0"/>
                              <a:ea typeface="Cambria Math" charset="0"/>
                              <a:cs typeface="Cambria Math" charset="0"/>
                            </a:rPr>
                            <m:t>=</m:t>
                          </m:r>
                          <m:sSup>
                            <m:sSupPr>
                              <m:ctrlPr>
                                <a:rPr lang="el-GR" b="1" i="1" dirty="0" smtClean="0">
                                  <a:solidFill>
                                    <a:srgbClr val="FF0000"/>
                                  </a:solidFill>
                                  <a:latin typeface="Cambria Math" charset="0"/>
                                  <a:ea typeface="Cambria Math" charset="0"/>
                                  <a:cs typeface="Cambria Math" charset="0"/>
                                </a:rPr>
                              </m:ctrlPr>
                            </m:sSupPr>
                            <m:e>
                              <m:r>
                                <a:rPr lang="el-GR" b="1" i="1" dirty="0">
                                  <a:solidFill>
                                    <a:srgbClr val="FF0000"/>
                                  </a:solidFill>
                                  <a:latin typeface="Cambria Math" charset="0"/>
                                  <a:ea typeface="Cambria Math" charset="0"/>
                                  <a:cs typeface="Cambria Math" charset="0"/>
                                </a:rPr>
                                <m:t>𝝈</m:t>
                              </m:r>
                            </m:e>
                            <m:sup>
                              <m:r>
                                <a:rPr lang="el-GR" b="1" i="1" dirty="0" smtClean="0">
                                  <a:solidFill>
                                    <a:srgbClr val="FF0000"/>
                                  </a:solidFill>
                                  <a:latin typeface="Cambria Math" charset="0"/>
                                  <a:ea typeface="Cambria Math" charset="0"/>
                                  <a:cs typeface="Cambria Math" charset="0"/>
                                </a:rPr>
                                <m:t>𝟐</m:t>
                              </m:r>
                            </m:sup>
                          </m:sSup>
                        </m:e>
                      </m:nary>
                    </m:oMath>
                  </a14:m>
                  <a:endParaRPr lang="en-US" dirty="0">
                    <a:latin typeface="+mj-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8359" y="4677424"/>
                  <a:ext cx="8872942" cy="616002"/>
                </a:xfrm>
                <a:prstGeom prst="rect">
                  <a:avLst/>
                </a:prstGeom>
                <a:blipFill rotWithShape="0">
                  <a:blip r:embed="rId7"/>
                  <a:stretch>
                    <a:fillRect l="-1786" t="-9901" b="-12871"/>
                  </a:stretch>
                </a:blipFill>
              </p:spPr>
              <p:txBody>
                <a:bodyPr/>
                <a:lstStyle/>
                <a:p>
                  <a:r>
                    <a:rPr lang="en-US">
                      <a:noFill/>
                    </a:rPr>
                    <a:t> </a:t>
                  </a:r>
                </a:p>
              </p:txBody>
            </p:sp>
          </mc:Fallback>
        </mc:AlternateContent>
      </p:grpSp>
      <p:sp>
        <p:nvSpPr>
          <p:cNvPr id="5" name="Rectangle 4"/>
          <p:cNvSpPr/>
          <p:nvPr/>
        </p:nvSpPr>
        <p:spPr>
          <a:xfrm>
            <a:off x="109859" y="5553236"/>
            <a:ext cx="9026666" cy="1200329"/>
          </a:xfrm>
          <a:prstGeom prst="rect">
            <a:avLst/>
          </a:prstGeom>
        </p:spPr>
        <p:txBody>
          <a:bodyPr wrap="square">
            <a:spAutoFit/>
          </a:bodyPr>
          <a:lstStyle/>
          <a:p>
            <a:pPr algn="just"/>
            <a:r>
              <a:rPr lang="el-GR" sz="2400" b="1" dirty="0">
                <a:solidFill>
                  <a:srgbClr val="FF0000"/>
                </a:solidFill>
                <a:latin typeface="Palatino"/>
                <a:cs typeface="Palatino"/>
              </a:rPr>
              <a:t>Στις περισσότερες των περιπτώσεων </a:t>
            </a:r>
            <a:r>
              <a:rPr lang="el-GR" sz="2400" b="1" dirty="0">
                <a:latin typeface="Palatino"/>
                <a:cs typeface="Palatino"/>
              </a:rPr>
              <a:t>(αλλά όχι πάντα) </a:t>
            </a:r>
            <a:r>
              <a:rPr lang="el-GR" sz="2400" b="1" dirty="0">
                <a:solidFill>
                  <a:srgbClr val="FF0000"/>
                </a:solidFill>
                <a:latin typeface="Palatino"/>
                <a:cs typeface="Palatino"/>
              </a:rPr>
              <a:t>η πυκνότητα πιθανότητας μίας μέτρησης ακολουθεί </a:t>
            </a:r>
            <a:r>
              <a:rPr lang="en-US" sz="2400" b="1" dirty="0">
                <a:solidFill>
                  <a:srgbClr val="FF0000"/>
                </a:solidFill>
                <a:latin typeface="Palatino"/>
                <a:cs typeface="Palatino"/>
              </a:rPr>
              <a:t>Gaussian</a:t>
            </a:r>
            <a:r>
              <a:rPr lang="el-GR" sz="2400" b="1" dirty="0">
                <a:solidFill>
                  <a:srgbClr val="FF0000"/>
                </a:solidFill>
                <a:latin typeface="Palatino"/>
                <a:cs typeface="Palatino"/>
              </a:rPr>
              <a:t> κατανομή</a:t>
            </a:r>
            <a:r>
              <a:rPr lang="en-US" sz="2400" b="1" dirty="0">
                <a:solidFill>
                  <a:srgbClr val="FF0000"/>
                </a:solidFill>
                <a:latin typeface="Palatino"/>
                <a:cs typeface="Palatino"/>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14</a:t>
            </a:fld>
            <a:endParaRPr lang="el-GR"/>
          </a:p>
        </p:txBody>
      </p:sp>
      <p:sp>
        <p:nvSpPr>
          <p:cNvPr id="3" name="TextBox 2"/>
          <p:cNvSpPr txBox="1"/>
          <p:nvPr/>
        </p:nvSpPr>
        <p:spPr>
          <a:xfrm>
            <a:off x="395536" y="152636"/>
            <a:ext cx="8604956" cy="2739211"/>
          </a:xfrm>
          <a:prstGeom prst="rect">
            <a:avLst/>
          </a:prstGeom>
          <a:noFill/>
        </p:spPr>
        <p:txBody>
          <a:bodyPr wrap="square" rtlCol="0">
            <a:spAutoFit/>
          </a:bodyPr>
          <a:lstStyle/>
          <a:p>
            <a:r>
              <a:rPr lang="el-GR" dirty="0"/>
              <a:t>Για κάθε πρακτική χρήση...</a:t>
            </a:r>
          </a:p>
          <a:p>
            <a:pPr algn="just"/>
            <a:r>
              <a:rPr lang="el-GR" sz="1800" dirty="0">
                <a:solidFill>
                  <a:srgbClr val="FF0000"/>
                </a:solidFill>
              </a:rPr>
              <a:t>Έστω ότι μετράμε την τιμή της Φυσικής ποσότητας Χ και ότι το αποτέλεσμα της μέτρησης είναι </a:t>
            </a:r>
            <a:r>
              <a:rPr lang="en-US" sz="1800" dirty="0">
                <a:solidFill>
                  <a:srgbClr val="FF0000"/>
                </a:solidFill>
              </a:rPr>
              <a:t>x. </a:t>
            </a:r>
            <a:r>
              <a:rPr lang="el-GR" sz="1800" dirty="0">
                <a:solidFill>
                  <a:srgbClr val="FF0000"/>
                </a:solidFill>
              </a:rPr>
              <a:t>Εάν επαναλάβουμε το πείραμα το αποτέλεσμα της μέτρησης θα είναι διαφορετικό.</a:t>
            </a:r>
          </a:p>
          <a:p>
            <a:pPr algn="just"/>
            <a:r>
              <a:rPr lang="el-GR" sz="1800" dirty="0">
                <a:solidFill>
                  <a:srgbClr val="0000CC"/>
                </a:solidFill>
              </a:rPr>
              <a:t>Το αποτέλεσμα της μέτρησης συμπεριφέρεται ως «τυχαία μεταβλητή» (</a:t>
            </a:r>
            <a:r>
              <a:rPr lang="en-US" sz="1800" dirty="0">
                <a:solidFill>
                  <a:srgbClr val="0000CC"/>
                </a:solidFill>
              </a:rPr>
              <a:t>random variable) </a:t>
            </a:r>
            <a:r>
              <a:rPr lang="el-GR" sz="1800" dirty="0">
                <a:solidFill>
                  <a:srgbClr val="0000CC"/>
                </a:solidFill>
              </a:rPr>
              <a:t>με συνάρτηση πυκνότητας πιθανότητας </a:t>
            </a:r>
            <a:r>
              <a:rPr lang="en-US" sz="1800" dirty="0">
                <a:solidFill>
                  <a:srgbClr val="0000CC"/>
                </a:solidFill>
              </a:rPr>
              <a:t>f(x), </a:t>
            </a:r>
            <a:r>
              <a:rPr lang="el-GR" sz="1800" dirty="0">
                <a:solidFill>
                  <a:srgbClr val="0000CC"/>
                </a:solidFill>
              </a:rPr>
              <a:t>δηλ. η πιθανότητα το αποτέλεσμα της μέτρησης να είναι στο διάστημα </a:t>
            </a:r>
            <a:r>
              <a:rPr lang="en-US" sz="1800" dirty="0">
                <a:solidFill>
                  <a:srgbClr val="0000CC"/>
                </a:solidFill>
              </a:rPr>
              <a:t>[</a:t>
            </a:r>
            <a:r>
              <a:rPr lang="en-US" sz="1800" dirty="0" err="1">
                <a:solidFill>
                  <a:srgbClr val="0000CC"/>
                </a:solidFill>
              </a:rPr>
              <a:t>x,x+dx</a:t>
            </a:r>
            <a:r>
              <a:rPr lang="en-US" sz="1800" dirty="0">
                <a:solidFill>
                  <a:srgbClr val="0000CC"/>
                </a:solidFill>
              </a:rPr>
              <a:t>] </a:t>
            </a:r>
            <a:r>
              <a:rPr lang="el-GR" sz="1800" dirty="0">
                <a:solidFill>
                  <a:srgbClr val="0000CC"/>
                </a:solidFill>
              </a:rPr>
              <a:t>ισούται με </a:t>
            </a:r>
            <a:r>
              <a:rPr lang="en-US" sz="1800" dirty="0">
                <a:solidFill>
                  <a:srgbClr val="0000CC"/>
                </a:solidFill>
              </a:rPr>
              <a:t>f(x)dx</a:t>
            </a:r>
          </a:p>
          <a:p>
            <a:pPr algn="just"/>
            <a:r>
              <a:rPr lang="el-GR" sz="1800" dirty="0">
                <a:solidFill>
                  <a:srgbClr val="006600"/>
                </a:solidFill>
              </a:rPr>
              <a:t>Η μέση (ή αναμενόμενη) τιμή και η τετραγωνική απόκλιση των μετρήσεων ορίζονται ως:</a:t>
            </a:r>
            <a:endParaRPr lang="en-US" sz="1800" dirty="0">
              <a:solidFill>
                <a:srgbClr val="006600"/>
              </a:solidFill>
            </a:endParaRPr>
          </a:p>
        </p:txBody>
      </p:sp>
      <p:grpSp>
        <p:nvGrpSpPr>
          <p:cNvPr id="6" name="Group 5"/>
          <p:cNvGrpSpPr/>
          <p:nvPr/>
        </p:nvGrpSpPr>
        <p:grpSpPr>
          <a:xfrm>
            <a:off x="2438311" y="2588389"/>
            <a:ext cx="3781420" cy="717133"/>
            <a:chOff x="2438311" y="2735843"/>
            <a:chExt cx="3781420" cy="717133"/>
          </a:xfrm>
        </p:grpSpPr>
        <mc:AlternateContent xmlns:mc="http://schemas.openxmlformats.org/markup-compatibility/2006" xmlns:a14="http://schemas.microsoft.com/office/drawing/2010/main">
          <mc:Choice Requires="a14">
            <p:sp>
              <p:nvSpPr>
                <p:cNvPr id="4" name="TextBox 3"/>
                <p:cNvSpPr txBox="1"/>
                <p:nvPr/>
              </p:nvSpPr>
              <p:spPr>
                <a:xfrm>
                  <a:off x="2447764" y="2735843"/>
                  <a:ext cx="1623394" cy="312008"/>
                </a:xfrm>
                <a:prstGeom prst="rect">
                  <a:avLst/>
                </a:prstGeom>
                <a:noFill/>
              </p:spPr>
              <p:txBody>
                <a:bodyPr wrap="none" lIns="0" tIns="0" rIns="0" bIns="0" rtlCol="0">
                  <a:spAutoFit/>
                </a:bodyPr>
                <a:lstStyle/>
                <a:p>
                  <a14:m>
                    <m:oMath xmlns:m="http://schemas.openxmlformats.org/officeDocument/2006/math">
                      <m:d>
                        <m:dPr>
                          <m:begChr m:val="⟨"/>
                          <m:endChr m:val="⟩"/>
                          <m:ctrlPr>
                            <a:rPr lang="el-GR" sz="1600" b="1" i="1" smtClean="0">
                              <a:solidFill>
                                <a:schemeClr val="tx1"/>
                              </a:solidFill>
                              <a:latin typeface="Cambria Math" charset="0"/>
                            </a:rPr>
                          </m:ctrlPr>
                        </m:dPr>
                        <m:e>
                          <m:r>
                            <a:rPr lang="en-US" sz="1600" b="1" i="1" smtClean="0">
                              <a:solidFill>
                                <a:schemeClr val="tx1"/>
                              </a:solidFill>
                              <a:latin typeface="Cambria Math" charset="0"/>
                            </a:rPr>
                            <m:t>𝒙</m:t>
                          </m:r>
                        </m:e>
                      </m:d>
                    </m:oMath>
                  </a14:m>
                  <a:r>
                    <a:rPr lang="en-US" sz="1600" b="1" dirty="0">
                      <a:solidFill>
                        <a:schemeClr val="tx1"/>
                      </a:solidFill>
                      <a:latin typeface="+mn-lt"/>
                    </a:rPr>
                    <a:t> </a:t>
                  </a:r>
                  <a:r>
                    <a:rPr lang="el-GR" sz="1600" b="1" dirty="0">
                      <a:solidFill>
                        <a:schemeClr val="tx1"/>
                      </a:solidFill>
                      <a:latin typeface="+mn-lt"/>
                    </a:rPr>
                    <a:t>=</a:t>
                  </a:r>
                  <a:r>
                    <a:rPr lang="en-US" sz="1600" b="1" dirty="0">
                      <a:solidFill>
                        <a:schemeClr val="tx1"/>
                      </a:solidFill>
                      <a:latin typeface="+mn-lt"/>
                    </a:rPr>
                    <a:t> </a:t>
                  </a:r>
                  <a14:m>
                    <m:oMath xmlns:m="http://schemas.openxmlformats.org/officeDocument/2006/math">
                      <m:nary>
                        <m:naryPr>
                          <m:ctrlPr>
                            <a:rPr lang="el-GR" sz="1600" b="1" i="1" dirty="0" smtClean="0">
                              <a:solidFill>
                                <a:schemeClr val="tx1"/>
                              </a:solidFill>
                              <a:latin typeface="Cambria Math" charset="0"/>
                              <a:ea typeface="Cambria Math" charset="0"/>
                              <a:cs typeface="Cambria Math" charset="0"/>
                            </a:rPr>
                          </m:ctrlPr>
                        </m:naryPr>
                        <m:sub>
                          <m:r>
                            <m:rPr>
                              <m:brk m:alnAt="23"/>
                            </m:rPr>
                            <a:rPr lang="en-US" sz="1600" b="1" i="1" dirty="0" smtClean="0">
                              <a:solidFill>
                                <a:schemeClr val="tx1"/>
                              </a:solidFill>
                              <a:latin typeface="Cambria Math" charset="0"/>
                              <a:ea typeface="Cambria Math" charset="0"/>
                              <a:cs typeface="Cambria Math" charset="0"/>
                            </a:rPr>
                            <m:t>−</m:t>
                          </m:r>
                          <m:r>
                            <a:rPr lang="el-GR" sz="1600" b="1" i="1" dirty="0" smtClean="0">
                              <a:solidFill>
                                <a:schemeClr val="tx1"/>
                              </a:solidFill>
                              <a:latin typeface="Cambria Math" charset="0"/>
                              <a:ea typeface="Cambria Math" charset="0"/>
                              <a:cs typeface="Cambria Math" charset="0"/>
                            </a:rPr>
                            <m:t>∞</m:t>
                          </m:r>
                        </m:sub>
                        <m:sup>
                          <m:r>
                            <a:rPr lang="el-GR" sz="1600" b="1" i="1" dirty="0" smtClean="0">
                              <a:solidFill>
                                <a:schemeClr val="tx1"/>
                              </a:solidFill>
                              <a:latin typeface="Cambria Math" charset="0"/>
                              <a:ea typeface="Cambria Math" charset="0"/>
                              <a:cs typeface="Cambria Math" charset="0"/>
                            </a:rPr>
                            <m:t>∞</m:t>
                          </m:r>
                        </m:sup>
                        <m:e>
                          <m:r>
                            <a:rPr lang="en-US" sz="1600" b="1" i="1" dirty="0" smtClean="0">
                              <a:solidFill>
                                <a:schemeClr val="tx1"/>
                              </a:solidFill>
                              <a:latin typeface="Cambria Math" charset="0"/>
                              <a:ea typeface="Cambria Math" charset="0"/>
                              <a:cs typeface="Cambria Math" charset="0"/>
                            </a:rPr>
                            <m:t>𝒙𝒇</m:t>
                          </m:r>
                          <m:d>
                            <m:dPr>
                              <m:ctrlPr>
                                <a:rPr lang="el-GR" sz="1600" b="1" i="1" dirty="0" smtClean="0">
                                  <a:solidFill>
                                    <a:schemeClr val="tx1"/>
                                  </a:solidFill>
                                  <a:latin typeface="Cambria Math" charset="0"/>
                                  <a:ea typeface="Cambria Math" charset="0"/>
                                  <a:cs typeface="Cambria Math" charset="0"/>
                                </a:rPr>
                              </m:ctrlPr>
                            </m:dPr>
                            <m:e>
                              <m:r>
                                <a:rPr lang="en-US" sz="1600" b="1" i="0" dirty="0" smtClean="0">
                                  <a:solidFill>
                                    <a:schemeClr val="tx1"/>
                                  </a:solidFill>
                                  <a:latin typeface="Cambria Math" charset="0"/>
                                  <a:ea typeface="Cambria Math" charset="0"/>
                                  <a:cs typeface="Cambria Math" charset="0"/>
                                </a:rPr>
                                <m:t>𝐱</m:t>
                              </m:r>
                            </m:e>
                          </m:d>
                          <m:r>
                            <a:rPr lang="en-US" sz="1600" b="1" i="1" dirty="0" smtClean="0">
                              <a:solidFill>
                                <a:schemeClr val="tx1"/>
                              </a:solidFill>
                              <a:latin typeface="Cambria Math" charset="0"/>
                              <a:ea typeface="Cambria Math" charset="0"/>
                              <a:cs typeface="Cambria Math" charset="0"/>
                            </a:rPr>
                            <m:t>𝒅𝒙</m:t>
                          </m:r>
                        </m:e>
                      </m:nary>
                    </m:oMath>
                  </a14:m>
                  <a:endParaRPr lang="en-US" sz="1600" b="1"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47764" y="2735843"/>
                  <a:ext cx="1623394" cy="312008"/>
                </a:xfrm>
                <a:prstGeom prst="rect">
                  <a:avLst/>
                </a:prstGeom>
                <a:blipFill rotWithShape="0">
                  <a:blip r:embed="rId2"/>
                  <a:stretch>
                    <a:fillRect t="-158824" r="-2256" b="-2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438311" y="3140968"/>
                  <a:ext cx="3781420" cy="312008"/>
                </a:xfrm>
                <a:prstGeom prst="rect">
                  <a:avLst/>
                </a:prstGeom>
                <a:noFill/>
              </p:spPr>
              <p:txBody>
                <a:bodyPr wrap="none" lIns="0" tIns="0" rIns="0" bIns="0" rtlCol="0">
                  <a:spAutoFit/>
                </a:bodyPr>
                <a:lstStyle/>
                <a:p>
                  <a:r>
                    <a:rPr lang="en-US" sz="1600" dirty="0">
                      <a:latin typeface="Cambria Math" charset="0"/>
                    </a:rPr>
                    <a:t>V[x]</a:t>
                  </a:r>
                  <a:r>
                    <a:rPr lang="el-GR" sz="1600" b="1" dirty="0">
                      <a:solidFill>
                        <a:schemeClr val="tx1"/>
                      </a:solidFill>
                      <a:latin typeface="+mj-lt"/>
                    </a:rPr>
                    <a:t>=</a:t>
                  </a:r>
                  <a:r>
                    <a:rPr lang="en-US" sz="1600" b="1" dirty="0">
                      <a:solidFill>
                        <a:schemeClr val="tx1"/>
                      </a:solidFill>
                      <a:latin typeface="+mj-lt"/>
                    </a:rPr>
                    <a:t> </a:t>
                  </a:r>
                  <a14:m>
                    <m:oMath xmlns:m="http://schemas.openxmlformats.org/officeDocument/2006/math">
                      <m:nary>
                        <m:naryPr>
                          <m:ctrlPr>
                            <a:rPr lang="el-GR" sz="1600" b="1" i="1" dirty="0" smtClean="0">
                              <a:solidFill>
                                <a:schemeClr val="tx1"/>
                              </a:solidFill>
                              <a:latin typeface="Cambria Math" charset="0"/>
                              <a:ea typeface="Cambria Math" charset="0"/>
                              <a:cs typeface="Cambria Math" charset="0"/>
                            </a:rPr>
                          </m:ctrlPr>
                        </m:naryPr>
                        <m:sub>
                          <m:r>
                            <m:rPr>
                              <m:brk m:alnAt="23"/>
                            </m:rPr>
                            <a:rPr lang="en-US" sz="1600" b="1" i="1" dirty="0" smtClean="0">
                              <a:solidFill>
                                <a:schemeClr val="tx1"/>
                              </a:solidFill>
                              <a:latin typeface="Cambria Math" charset="0"/>
                              <a:ea typeface="Cambria Math" charset="0"/>
                              <a:cs typeface="Cambria Math" charset="0"/>
                            </a:rPr>
                            <m:t>−</m:t>
                          </m:r>
                          <m:r>
                            <a:rPr lang="el-GR" sz="1600" b="1" i="1" dirty="0" smtClean="0">
                              <a:solidFill>
                                <a:schemeClr val="tx1"/>
                              </a:solidFill>
                              <a:latin typeface="Cambria Math" charset="0"/>
                              <a:ea typeface="Cambria Math" charset="0"/>
                              <a:cs typeface="Cambria Math" charset="0"/>
                            </a:rPr>
                            <m:t>∞</m:t>
                          </m:r>
                        </m:sub>
                        <m:sup>
                          <m:r>
                            <a:rPr lang="el-GR" sz="1600" b="1" i="1" dirty="0" smtClean="0">
                              <a:solidFill>
                                <a:schemeClr val="tx1"/>
                              </a:solidFill>
                              <a:latin typeface="Cambria Math" charset="0"/>
                              <a:ea typeface="Cambria Math" charset="0"/>
                              <a:cs typeface="Cambria Math" charset="0"/>
                            </a:rPr>
                            <m:t>∞</m:t>
                          </m:r>
                        </m:sup>
                        <m:e>
                          <m:sSup>
                            <m:sSupPr>
                              <m:ctrlPr>
                                <a:rPr lang="el-GR" sz="1600" b="1" i="1" dirty="0">
                                  <a:solidFill>
                                    <a:schemeClr val="tx1"/>
                                  </a:solidFill>
                                  <a:latin typeface="Cambria Math" charset="0"/>
                                </a:rPr>
                              </m:ctrlPr>
                            </m:sSupPr>
                            <m:e>
                              <m:d>
                                <m:dPr>
                                  <m:ctrlPr>
                                    <a:rPr lang="el-GR" sz="1600" b="1" i="1" dirty="0">
                                      <a:solidFill>
                                        <a:schemeClr val="tx1"/>
                                      </a:solidFill>
                                      <a:latin typeface="Cambria Math" charset="0"/>
                                    </a:rPr>
                                  </m:ctrlPr>
                                </m:dPr>
                                <m:e>
                                  <m:sSub>
                                    <m:sSubPr>
                                      <m:ctrlPr>
                                        <a:rPr lang="el-GR" sz="1600" b="1" i="1" dirty="0">
                                          <a:solidFill>
                                            <a:schemeClr val="tx1"/>
                                          </a:solidFill>
                                          <a:latin typeface="Cambria Math" charset="0"/>
                                        </a:rPr>
                                      </m:ctrlPr>
                                    </m:sSubPr>
                                    <m:e>
                                      <m:d>
                                        <m:dPr>
                                          <m:begChr m:val="⟨"/>
                                          <m:endChr m:val="⟩"/>
                                          <m:ctrlPr>
                                            <a:rPr lang="el-GR" sz="1600" b="1" i="1" smtClean="0">
                                              <a:solidFill>
                                                <a:schemeClr val="tx1"/>
                                              </a:solidFill>
                                              <a:latin typeface="Cambria Math" charset="0"/>
                                            </a:rPr>
                                          </m:ctrlPr>
                                        </m:dPr>
                                        <m:e>
                                          <m:r>
                                            <a:rPr lang="en-US" sz="1600" b="1" i="1" smtClean="0">
                                              <a:solidFill>
                                                <a:schemeClr val="tx1"/>
                                              </a:solidFill>
                                              <a:latin typeface="Cambria Math" charset="0"/>
                                            </a:rPr>
                                            <m:t>𝒙</m:t>
                                          </m:r>
                                        </m:e>
                                      </m:d>
                                      <m:r>
                                        <a:rPr lang="en-US" sz="1600" b="1">
                                          <a:solidFill>
                                            <a:schemeClr val="tx1"/>
                                          </a:solidFill>
                                          <a:latin typeface="Cambria Math" charset="0"/>
                                        </a:rPr>
                                        <m:t>−</m:t>
                                      </m:r>
                                      <m:r>
                                        <a:rPr lang="en-US" sz="1600" b="1" i="0" smtClean="0">
                                          <a:solidFill>
                                            <a:schemeClr val="tx1"/>
                                          </a:solidFill>
                                          <a:latin typeface="Cambria Math" charset="0"/>
                                        </a:rPr>
                                        <m:t>𝐱</m:t>
                                      </m:r>
                                    </m:e>
                                    <m:sub/>
                                  </m:sSub>
                                </m:e>
                              </m:d>
                            </m:e>
                            <m:sup>
                              <m:r>
                                <a:rPr lang="en-US" sz="1600" b="1" i="1" dirty="0">
                                  <a:solidFill>
                                    <a:schemeClr val="tx1"/>
                                  </a:solidFill>
                                  <a:latin typeface="Cambria Math" charset="0"/>
                                </a:rPr>
                                <m:t>𝟐</m:t>
                              </m:r>
                            </m:sup>
                          </m:sSup>
                          <m:r>
                            <a:rPr lang="en-US" sz="1600" b="1" i="1" dirty="0" smtClean="0">
                              <a:solidFill>
                                <a:schemeClr val="tx1"/>
                              </a:solidFill>
                              <a:latin typeface="Cambria Math" charset="0"/>
                            </a:rPr>
                            <m:t>𝒇</m:t>
                          </m:r>
                          <m:d>
                            <m:dPr>
                              <m:ctrlPr>
                                <a:rPr lang="el-GR" sz="1600" b="1" i="1" dirty="0" smtClean="0">
                                  <a:solidFill>
                                    <a:schemeClr val="tx1"/>
                                  </a:solidFill>
                                  <a:latin typeface="Cambria Math" charset="0"/>
                                  <a:ea typeface="Cambria Math" charset="0"/>
                                  <a:cs typeface="Cambria Math" charset="0"/>
                                </a:rPr>
                              </m:ctrlPr>
                            </m:dPr>
                            <m:e>
                              <m:r>
                                <a:rPr lang="en-US" sz="1600" b="1" i="0" dirty="0" smtClean="0">
                                  <a:solidFill>
                                    <a:schemeClr val="tx1"/>
                                  </a:solidFill>
                                  <a:latin typeface="Cambria Math" charset="0"/>
                                  <a:ea typeface="Cambria Math" charset="0"/>
                                  <a:cs typeface="Cambria Math" charset="0"/>
                                </a:rPr>
                                <m:t>𝐱</m:t>
                              </m:r>
                            </m:e>
                          </m:d>
                          <m:r>
                            <a:rPr lang="en-US" sz="1600" b="1" i="1" dirty="0" smtClean="0">
                              <a:solidFill>
                                <a:schemeClr val="tx1"/>
                              </a:solidFill>
                              <a:latin typeface="Cambria Math" charset="0"/>
                              <a:ea typeface="Cambria Math" charset="0"/>
                              <a:cs typeface="Cambria Math" charset="0"/>
                            </a:rPr>
                            <m:t>𝒅𝒙</m:t>
                          </m:r>
                          <m:r>
                            <a:rPr lang="en-US" sz="1600" b="1" i="1" dirty="0" smtClean="0">
                              <a:solidFill>
                                <a:schemeClr val="tx1"/>
                              </a:solidFill>
                              <a:latin typeface="Cambria Math" charset="0"/>
                              <a:ea typeface="Cambria Math" charset="0"/>
                              <a:cs typeface="Cambria Math" charset="0"/>
                            </a:rPr>
                            <m:t>=</m:t>
                          </m:r>
                          <m:d>
                            <m:dPr>
                              <m:begChr m:val="⟨"/>
                              <m:endChr m:val="⟩"/>
                              <m:ctrlPr>
                                <a:rPr lang="en-US" sz="1600" b="1" i="1" dirty="0" smtClean="0">
                                  <a:solidFill>
                                    <a:schemeClr val="tx1"/>
                                  </a:solidFill>
                                  <a:latin typeface="Cambria Math" charset="0"/>
                                  <a:ea typeface="Cambria Math" charset="0"/>
                                  <a:cs typeface="Cambria Math" charset="0"/>
                                </a:rPr>
                              </m:ctrlPr>
                            </m:dPr>
                            <m:e>
                              <m:sSup>
                                <m:sSupPr>
                                  <m:ctrlPr>
                                    <a:rPr lang="en-US" sz="1600" b="1" i="1" dirty="0" smtClean="0">
                                      <a:solidFill>
                                        <a:schemeClr val="tx1"/>
                                      </a:solidFill>
                                      <a:latin typeface="Cambria Math" charset="0"/>
                                      <a:ea typeface="Cambria Math" charset="0"/>
                                      <a:cs typeface="Cambria Math" charset="0"/>
                                    </a:rPr>
                                  </m:ctrlPr>
                                </m:sSupPr>
                                <m:e>
                                  <m:r>
                                    <a:rPr lang="en-US" sz="1600" b="1" i="1" dirty="0">
                                      <a:solidFill>
                                        <a:schemeClr val="tx1"/>
                                      </a:solidFill>
                                      <a:latin typeface="Cambria Math" charset="0"/>
                                      <a:ea typeface="Cambria Math" charset="0"/>
                                      <a:cs typeface="Cambria Math" charset="0"/>
                                    </a:rPr>
                                    <m:t>𝒙</m:t>
                                  </m:r>
                                </m:e>
                                <m:sup>
                                  <m:r>
                                    <a:rPr lang="en-US" sz="1600" b="1" i="1" dirty="0" smtClean="0">
                                      <a:solidFill>
                                        <a:schemeClr val="tx1"/>
                                      </a:solidFill>
                                      <a:latin typeface="Cambria Math" charset="0"/>
                                      <a:ea typeface="Cambria Math" charset="0"/>
                                      <a:cs typeface="Cambria Math" charset="0"/>
                                    </a:rPr>
                                    <m:t>𝟐</m:t>
                                  </m:r>
                                </m:sup>
                              </m:sSup>
                            </m:e>
                          </m:d>
                          <m:r>
                            <a:rPr lang="en-US" sz="1600" b="1" i="1" dirty="0" smtClean="0">
                              <a:solidFill>
                                <a:schemeClr val="tx1"/>
                              </a:solidFill>
                              <a:latin typeface="Cambria Math" charset="0"/>
                              <a:ea typeface="Cambria Math" charset="0"/>
                              <a:cs typeface="Cambria Math" charset="0"/>
                            </a:rPr>
                            <m:t>−</m:t>
                          </m:r>
                          <m:sSup>
                            <m:sSupPr>
                              <m:ctrlPr>
                                <a:rPr lang="en-US" sz="1600" b="1" i="1" dirty="0" smtClean="0">
                                  <a:solidFill>
                                    <a:schemeClr val="tx1"/>
                                  </a:solidFill>
                                  <a:latin typeface="Cambria Math" charset="0"/>
                                  <a:ea typeface="Cambria Math" charset="0"/>
                                  <a:cs typeface="Cambria Math" charset="0"/>
                                </a:rPr>
                              </m:ctrlPr>
                            </m:sSupPr>
                            <m:e>
                              <m:d>
                                <m:dPr>
                                  <m:begChr m:val="⟨"/>
                                  <m:endChr m:val="⟩"/>
                                  <m:ctrlPr>
                                    <a:rPr lang="en-US" sz="1600" b="1" i="1" dirty="0" smtClean="0">
                                      <a:solidFill>
                                        <a:schemeClr val="tx1"/>
                                      </a:solidFill>
                                      <a:latin typeface="Cambria Math" charset="0"/>
                                      <a:ea typeface="Cambria Math" charset="0"/>
                                      <a:cs typeface="Cambria Math" charset="0"/>
                                    </a:rPr>
                                  </m:ctrlPr>
                                </m:dPr>
                                <m:e>
                                  <m:r>
                                    <a:rPr lang="en-US" sz="1600" b="1" i="1" dirty="0" smtClean="0">
                                      <a:solidFill>
                                        <a:schemeClr val="tx1"/>
                                      </a:solidFill>
                                      <a:latin typeface="Cambria Math" charset="0"/>
                                      <a:ea typeface="Cambria Math" charset="0"/>
                                      <a:cs typeface="Cambria Math" charset="0"/>
                                    </a:rPr>
                                    <m:t>𝒙</m:t>
                                  </m:r>
                                </m:e>
                              </m:d>
                            </m:e>
                            <m:sup>
                              <m:r>
                                <a:rPr lang="en-US" sz="1600" b="1" i="1" dirty="0" smtClean="0">
                                  <a:solidFill>
                                    <a:schemeClr val="tx1"/>
                                  </a:solidFill>
                                  <a:latin typeface="Cambria Math" charset="0"/>
                                  <a:ea typeface="Cambria Math" charset="0"/>
                                  <a:cs typeface="Cambria Math" charset="0"/>
                                </a:rPr>
                                <m:t>𝟐</m:t>
                              </m:r>
                            </m:sup>
                          </m:sSup>
                        </m:e>
                      </m:nary>
                    </m:oMath>
                  </a14:m>
                  <a:endParaRPr lang="en-US" sz="1600" b="1" dirty="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38311" y="3140968"/>
                  <a:ext cx="3781420" cy="312008"/>
                </a:xfrm>
                <a:prstGeom prst="rect">
                  <a:avLst/>
                </a:prstGeom>
                <a:blipFill rotWithShape="0">
                  <a:blip r:embed="rId3"/>
                  <a:stretch>
                    <a:fillRect l="-3065" t="-156863" r="-806" b="-239216"/>
                  </a:stretch>
                </a:blipFill>
              </p:spPr>
              <p:txBody>
                <a:bodyPr/>
                <a:lstStyle/>
                <a:p>
                  <a:r>
                    <a:rPr lang="en-US">
                      <a:noFill/>
                    </a:rPr>
                    <a:t> </a:t>
                  </a:r>
                </a:p>
              </p:txBody>
            </p:sp>
          </mc:Fallback>
        </mc:AlternateContent>
      </p:grpSp>
      <p:sp>
        <p:nvSpPr>
          <p:cNvPr id="7" name="TextBox 6"/>
          <p:cNvSpPr txBox="1"/>
          <p:nvPr/>
        </p:nvSpPr>
        <p:spPr>
          <a:xfrm>
            <a:off x="0" y="3334630"/>
            <a:ext cx="9144000" cy="923330"/>
          </a:xfrm>
          <a:prstGeom prst="rect">
            <a:avLst/>
          </a:prstGeom>
          <a:noFill/>
        </p:spPr>
        <p:txBody>
          <a:bodyPr wrap="square" rtlCol="0">
            <a:spAutoFit/>
          </a:bodyPr>
          <a:lstStyle/>
          <a:p>
            <a:pPr algn="just"/>
            <a:r>
              <a:rPr lang="el-GR" sz="1800" dirty="0"/>
              <a:t>Εν γένει, η συνάρτηση</a:t>
            </a:r>
            <a:r>
              <a:rPr lang="en-US" sz="1800" dirty="0"/>
              <a:t> </a:t>
            </a:r>
            <a:r>
              <a:rPr lang="el-GR" sz="1800" dirty="0"/>
              <a:t>πυκνότητας πιθανότητας, </a:t>
            </a:r>
            <a:r>
              <a:rPr lang="en-US" sz="1800" dirty="0"/>
              <a:t>f(x)</a:t>
            </a:r>
            <a:r>
              <a:rPr lang="el-GR" sz="1800" dirty="0"/>
              <a:t>, δεν είναι γνωστή. Αλλά πάντα είναι δυνατό να επαναλάβουμε Ν φορές την μέτρηση και να έχουμε διαθέσιμες Ν μετρήσεις </a:t>
            </a:r>
            <a:r>
              <a:rPr lang="en-US" sz="1800" dirty="0"/>
              <a:t>x</a:t>
            </a:r>
            <a:r>
              <a:rPr lang="en-US" sz="1800" baseline="-25000" dirty="0"/>
              <a:t>i</a:t>
            </a:r>
            <a:r>
              <a:rPr lang="en-US" sz="1800" dirty="0"/>
              <a:t> </a:t>
            </a:r>
            <a:r>
              <a:rPr lang="en-US" sz="1800" dirty="0" err="1"/>
              <a:t>i</a:t>
            </a:r>
            <a:r>
              <a:rPr lang="en-US" sz="1800" dirty="0"/>
              <a:t>=1,2,3,…,N</a:t>
            </a:r>
          </a:p>
        </p:txBody>
      </p:sp>
      <p:graphicFrame>
        <p:nvGraphicFramePr>
          <p:cNvPr id="8" name="Group 1322"/>
          <p:cNvGraphicFramePr>
            <a:graphicFrameLocks noGrp="1"/>
          </p:cNvGraphicFramePr>
          <p:nvPr>
            <p:extLst>
              <p:ext uri="{D42A27DB-BD31-4B8C-83A1-F6EECF244321}">
                <p14:modId xmlns:p14="http://schemas.microsoft.com/office/powerpoint/2010/main" val="1059254318"/>
              </p:ext>
            </p:extLst>
          </p:nvPr>
        </p:nvGraphicFramePr>
        <p:xfrm>
          <a:off x="160731" y="4230404"/>
          <a:ext cx="6059000" cy="1524000"/>
        </p:xfrm>
        <a:graphic>
          <a:graphicData uri="http://schemas.openxmlformats.org/drawingml/2006/table">
            <a:tbl>
              <a:tblPr/>
              <a:tblGrid>
                <a:gridCol w="303413">
                  <a:extLst>
                    <a:ext uri="{9D8B030D-6E8A-4147-A177-3AD203B41FA5}">
                      <a16:colId xmlns:a16="http://schemas.microsoft.com/office/drawing/2014/main" xmlns="" val="20000"/>
                    </a:ext>
                  </a:extLst>
                </a:gridCol>
                <a:gridCol w="303413">
                  <a:extLst>
                    <a:ext uri="{9D8B030D-6E8A-4147-A177-3AD203B41FA5}">
                      <a16:colId xmlns:a16="http://schemas.microsoft.com/office/drawing/2014/main" xmlns="" val="20001"/>
                    </a:ext>
                  </a:extLst>
                </a:gridCol>
                <a:gridCol w="301098">
                  <a:extLst>
                    <a:ext uri="{9D8B030D-6E8A-4147-A177-3AD203B41FA5}">
                      <a16:colId xmlns:a16="http://schemas.microsoft.com/office/drawing/2014/main" xmlns="" val="20002"/>
                    </a:ext>
                  </a:extLst>
                </a:gridCol>
                <a:gridCol w="303413">
                  <a:extLst>
                    <a:ext uri="{9D8B030D-6E8A-4147-A177-3AD203B41FA5}">
                      <a16:colId xmlns:a16="http://schemas.microsoft.com/office/drawing/2014/main" xmlns="" val="20003"/>
                    </a:ext>
                  </a:extLst>
                </a:gridCol>
                <a:gridCol w="303413">
                  <a:extLst>
                    <a:ext uri="{9D8B030D-6E8A-4147-A177-3AD203B41FA5}">
                      <a16:colId xmlns:a16="http://schemas.microsoft.com/office/drawing/2014/main" xmlns="" val="20004"/>
                    </a:ext>
                  </a:extLst>
                </a:gridCol>
                <a:gridCol w="303413">
                  <a:extLst>
                    <a:ext uri="{9D8B030D-6E8A-4147-A177-3AD203B41FA5}">
                      <a16:colId xmlns:a16="http://schemas.microsoft.com/office/drawing/2014/main" xmlns="" val="20005"/>
                    </a:ext>
                  </a:extLst>
                </a:gridCol>
                <a:gridCol w="303413">
                  <a:extLst>
                    <a:ext uri="{9D8B030D-6E8A-4147-A177-3AD203B41FA5}">
                      <a16:colId xmlns:a16="http://schemas.microsoft.com/office/drawing/2014/main" xmlns="" val="20006"/>
                    </a:ext>
                  </a:extLst>
                </a:gridCol>
                <a:gridCol w="301098">
                  <a:extLst>
                    <a:ext uri="{9D8B030D-6E8A-4147-A177-3AD203B41FA5}">
                      <a16:colId xmlns:a16="http://schemas.microsoft.com/office/drawing/2014/main" xmlns="" val="20007"/>
                    </a:ext>
                  </a:extLst>
                </a:gridCol>
                <a:gridCol w="303413">
                  <a:extLst>
                    <a:ext uri="{9D8B030D-6E8A-4147-A177-3AD203B41FA5}">
                      <a16:colId xmlns:a16="http://schemas.microsoft.com/office/drawing/2014/main" xmlns="" val="20008"/>
                    </a:ext>
                  </a:extLst>
                </a:gridCol>
                <a:gridCol w="303413">
                  <a:extLst>
                    <a:ext uri="{9D8B030D-6E8A-4147-A177-3AD203B41FA5}">
                      <a16:colId xmlns:a16="http://schemas.microsoft.com/office/drawing/2014/main" xmlns="" val="20009"/>
                    </a:ext>
                  </a:extLst>
                </a:gridCol>
                <a:gridCol w="303413">
                  <a:extLst>
                    <a:ext uri="{9D8B030D-6E8A-4147-A177-3AD203B41FA5}">
                      <a16:colId xmlns:a16="http://schemas.microsoft.com/office/drawing/2014/main" xmlns="" val="20010"/>
                    </a:ext>
                  </a:extLst>
                </a:gridCol>
                <a:gridCol w="303413">
                  <a:extLst>
                    <a:ext uri="{9D8B030D-6E8A-4147-A177-3AD203B41FA5}">
                      <a16:colId xmlns:a16="http://schemas.microsoft.com/office/drawing/2014/main" xmlns="" val="20011"/>
                    </a:ext>
                  </a:extLst>
                </a:gridCol>
                <a:gridCol w="301098">
                  <a:extLst>
                    <a:ext uri="{9D8B030D-6E8A-4147-A177-3AD203B41FA5}">
                      <a16:colId xmlns:a16="http://schemas.microsoft.com/office/drawing/2014/main" xmlns="" val="20012"/>
                    </a:ext>
                  </a:extLst>
                </a:gridCol>
                <a:gridCol w="303413">
                  <a:extLst>
                    <a:ext uri="{9D8B030D-6E8A-4147-A177-3AD203B41FA5}">
                      <a16:colId xmlns:a16="http://schemas.microsoft.com/office/drawing/2014/main" xmlns="" val="20013"/>
                    </a:ext>
                  </a:extLst>
                </a:gridCol>
                <a:gridCol w="303413">
                  <a:extLst>
                    <a:ext uri="{9D8B030D-6E8A-4147-A177-3AD203B41FA5}">
                      <a16:colId xmlns:a16="http://schemas.microsoft.com/office/drawing/2014/main" xmlns="" val="20014"/>
                    </a:ext>
                  </a:extLst>
                </a:gridCol>
                <a:gridCol w="303413">
                  <a:extLst>
                    <a:ext uri="{9D8B030D-6E8A-4147-A177-3AD203B41FA5}">
                      <a16:colId xmlns:a16="http://schemas.microsoft.com/office/drawing/2014/main" xmlns="" val="20015"/>
                    </a:ext>
                  </a:extLst>
                </a:gridCol>
                <a:gridCol w="303413">
                  <a:extLst>
                    <a:ext uri="{9D8B030D-6E8A-4147-A177-3AD203B41FA5}">
                      <a16:colId xmlns:a16="http://schemas.microsoft.com/office/drawing/2014/main" xmlns="" val="20016"/>
                    </a:ext>
                  </a:extLst>
                </a:gridCol>
                <a:gridCol w="301098">
                  <a:extLst>
                    <a:ext uri="{9D8B030D-6E8A-4147-A177-3AD203B41FA5}">
                      <a16:colId xmlns:a16="http://schemas.microsoft.com/office/drawing/2014/main" xmlns="" val="20017"/>
                    </a:ext>
                  </a:extLst>
                </a:gridCol>
                <a:gridCol w="303413">
                  <a:extLst>
                    <a:ext uri="{9D8B030D-6E8A-4147-A177-3AD203B41FA5}">
                      <a16:colId xmlns:a16="http://schemas.microsoft.com/office/drawing/2014/main" xmlns="" val="20018"/>
                    </a:ext>
                  </a:extLst>
                </a:gridCol>
                <a:gridCol w="303413">
                  <a:extLst>
                    <a:ext uri="{9D8B030D-6E8A-4147-A177-3AD203B41FA5}">
                      <a16:colId xmlns:a16="http://schemas.microsoft.com/office/drawing/2014/main" xmlns="" val="20019"/>
                    </a:ext>
                  </a:extLst>
                </a:gridCol>
              </a:tblGrid>
              <a:tr h="130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2.60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2.55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grpSp>
        <p:nvGrpSpPr>
          <p:cNvPr id="12" name="Group 11"/>
          <p:cNvGrpSpPr/>
          <p:nvPr/>
        </p:nvGrpSpPr>
        <p:grpSpPr>
          <a:xfrm>
            <a:off x="1259632" y="4509120"/>
            <a:ext cx="7668852" cy="2141058"/>
            <a:chOff x="1259632" y="4509120"/>
            <a:chExt cx="7668852" cy="2141058"/>
          </a:xfrm>
        </p:grpSpPr>
        <mc:AlternateContent xmlns:mc="http://schemas.openxmlformats.org/markup-compatibility/2006" xmlns:a14="http://schemas.microsoft.com/office/drawing/2010/main">
          <mc:Choice Requires="a14">
            <p:sp>
              <p:nvSpPr>
                <p:cNvPr id="9" name="TextBox 8"/>
                <p:cNvSpPr txBox="1"/>
                <p:nvPr/>
              </p:nvSpPr>
              <p:spPr>
                <a:xfrm>
                  <a:off x="1667222" y="5845261"/>
                  <a:ext cx="2656946" cy="354456"/>
                </a:xfrm>
                <a:prstGeom prst="rect">
                  <a:avLst/>
                </a:prstGeom>
                <a:noFill/>
              </p:spPr>
              <p:txBody>
                <a:bodyPr wrap="none" lIns="0" tIns="0" rIns="0" bIns="0" rtlCol="0">
                  <a:spAutoFit/>
                </a:bodyPr>
                <a:lstStyle/>
                <a:p>
                  <a14:m>
                    <m:oMath xmlns:m="http://schemas.openxmlformats.org/officeDocument/2006/math">
                      <m:d>
                        <m:dPr>
                          <m:begChr m:val="⟨"/>
                          <m:endChr m:val="⟩"/>
                          <m:ctrlPr>
                            <a:rPr lang="el-GR" sz="1600" b="1" i="1" smtClean="0">
                              <a:solidFill>
                                <a:srgbClr val="C00000"/>
                              </a:solidFill>
                              <a:latin typeface="Cambria Math" charset="0"/>
                            </a:rPr>
                          </m:ctrlPr>
                        </m:dPr>
                        <m:e>
                          <m:r>
                            <a:rPr lang="en-US" sz="1600" b="1" i="1" smtClean="0">
                              <a:solidFill>
                                <a:srgbClr val="C00000"/>
                              </a:solidFill>
                              <a:latin typeface="Cambria Math" charset="0"/>
                            </a:rPr>
                            <m:t>𝒙</m:t>
                          </m:r>
                        </m:e>
                      </m:d>
                    </m:oMath>
                  </a14:m>
                  <a:r>
                    <a:rPr lang="en-US" sz="1600" b="1" dirty="0">
                      <a:solidFill>
                        <a:srgbClr val="C00000"/>
                      </a:solidFill>
                      <a:latin typeface="+mn-lt"/>
                    </a:rPr>
                    <a:t> </a:t>
                  </a:r>
                  <a:r>
                    <a:rPr lang="el-GR" sz="1600" b="1" dirty="0">
                      <a:solidFill>
                        <a:srgbClr val="C00000"/>
                      </a:solidFill>
                      <a:latin typeface="+mn-lt"/>
                    </a:rPr>
                    <a:t>=</a:t>
                  </a:r>
                  <a:r>
                    <a:rPr lang="en-US" sz="1600" b="1" dirty="0">
                      <a:solidFill>
                        <a:srgbClr val="C00000"/>
                      </a:solidFill>
                      <a:latin typeface="+mn-lt"/>
                    </a:rPr>
                    <a:t> </a:t>
                  </a:r>
                  <a14:m>
                    <m:oMath xmlns:m="http://schemas.openxmlformats.org/officeDocument/2006/math">
                      <m:nary>
                        <m:naryPr>
                          <m:ctrlPr>
                            <a:rPr lang="el-GR" sz="1600" b="1" i="1" dirty="0" smtClean="0">
                              <a:solidFill>
                                <a:srgbClr val="C00000"/>
                              </a:solidFill>
                              <a:latin typeface="Cambria Math" charset="0"/>
                              <a:ea typeface="Cambria Math" charset="0"/>
                              <a:cs typeface="Cambria Math" charset="0"/>
                            </a:rPr>
                          </m:ctrlPr>
                        </m:naryPr>
                        <m:sub>
                          <m:r>
                            <m:rPr>
                              <m:brk m:alnAt="23"/>
                            </m:rPr>
                            <a:rPr lang="en-US" sz="1600" b="1" i="1" dirty="0" smtClean="0">
                              <a:solidFill>
                                <a:srgbClr val="C00000"/>
                              </a:solidFill>
                              <a:latin typeface="Cambria Math" charset="0"/>
                              <a:ea typeface="Cambria Math" charset="0"/>
                              <a:cs typeface="Cambria Math" charset="0"/>
                            </a:rPr>
                            <m:t>−</m:t>
                          </m:r>
                          <m:r>
                            <a:rPr lang="el-GR" sz="1600" b="1" i="1" dirty="0" smtClean="0">
                              <a:solidFill>
                                <a:srgbClr val="C00000"/>
                              </a:solidFill>
                              <a:latin typeface="Cambria Math" charset="0"/>
                              <a:ea typeface="Cambria Math" charset="0"/>
                              <a:cs typeface="Cambria Math" charset="0"/>
                            </a:rPr>
                            <m:t>∞</m:t>
                          </m:r>
                        </m:sub>
                        <m:sup>
                          <m:r>
                            <a:rPr lang="el-GR" sz="1600" b="1" i="1" dirty="0" smtClean="0">
                              <a:solidFill>
                                <a:srgbClr val="C00000"/>
                              </a:solidFill>
                              <a:latin typeface="Cambria Math" charset="0"/>
                              <a:ea typeface="Cambria Math" charset="0"/>
                              <a:cs typeface="Cambria Math" charset="0"/>
                            </a:rPr>
                            <m:t>∞</m:t>
                          </m:r>
                        </m:sup>
                        <m:e>
                          <m:r>
                            <a:rPr lang="en-US" sz="1600" b="1" i="1" dirty="0" smtClean="0">
                              <a:solidFill>
                                <a:srgbClr val="C00000"/>
                              </a:solidFill>
                              <a:latin typeface="Cambria Math" charset="0"/>
                              <a:ea typeface="Cambria Math" charset="0"/>
                              <a:cs typeface="Cambria Math" charset="0"/>
                            </a:rPr>
                            <m:t>𝒙𝒇</m:t>
                          </m:r>
                          <m:d>
                            <m:dPr>
                              <m:ctrlPr>
                                <a:rPr lang="el-GR" sz="1600" b="1" i="1" dirty="0" smtClean="0">
                                  <a:solidFill>
                                    <a:srgbClr val="C00000"/>
                                  </a:solidFill>
                                  <a:latin typeface="Cambria Math" charset="0"/>
                                  <a:ea typeface="Cambria Math" charset="0"/>
                                  <a:cs typeface="Cambria Math" charset="0"/>
                                </a:rPr>
                              </m:ctrlPr>
                            </m:dPr>
                            <m:e>
                              <m:r>
                                <a:rPr lang="en-US" sz="1600" b="1" i="0" dirty="0" smtClean="0">
                                  <a:solidFill>
                                    <a:srgbClr val="C00000"/>
                                  </a:solidFill>
                                  <a:latin typeface="Cambria Math" charset="0"/>
                                  <a:ea typeface="Cambria Math" charset="0"/>
                                  <a:cs typeface="Cambria Math" charset="0"/>
                                </a:rPr>
                                <m:t>𝐱</m:t>
                              </m:r>
                            </m:e>
                          </m:d>
                          <m:r>
                            <a:rPr lang="en-US" sz="1600" b="1" i="1" dirty="0" smtClean="0">
                              <a:solidFill>
                                <a:srgbClr val="C00000"/>
                              </a:solidFill>
                              <a:latin typeface="Cambria Math" charset="0"/>
                              <a:ea typeface="Cambria Math" charset="0"/>
                              <a:cs typeface="Cambria Math" charset="0"/>
                            </a:rPr>
                            <m:t>𝒅𝒙</m:t>
                          </m:r>
                          <m:r>
                            <a:rPr lang="en-US" sz="1600" b="1" i="1" dirty="0" smtClean="0">
                              <a:solidFill>
                                <a:srgbClr val="C00000"/>
                              </a:solidFill>
                              <a:latin typeface="Cambria Math" charset="0"/>
                              <a:ea typeface="Cambria Math" charset="0"/>
                              <a:cs typeface="Cambria Math" charset="0"/>
                            </a:rPr>
                            <m:t>=</m:t>
                          </m:r>
                          <m:f>
                            <m:fPr>
                              <m:ctrlPr>
                                <a:rPr lang="en-US" sz="1600" b="1" i="1" dirty="0" smtClean="0">
                                  <a:solidFill>
                                    <a:srgbClr val="C00000"/>
                                  </a:solidFill>
                                  <a:latin typeface="Cambria Math" charset="0"/>
                                  <a:ea typeface="Cambria Math" charset="0"/>
                                  <a:cs typeface="Cambria Math" charset="0"/>
                                </a:rPr>
                              </m:ctrlPr>
                            </m:fPr>
                            <m:num>
                              <m:r>
                                <a:rPr lang="en-US" sz="1600" b="1" i="1" dirty="0" smtClean="0">
                                  <a:solidFill>
                                    <a:srgbClr val="C00000"/>
                                  </a:solidFill>
                                  <a:latin typeface="Cambria Math" charset="0"/>
                                  <a:ea typeface="Cambria Math" charset="0"/>
                                  <a:cs typeface="Cambria Math" charset="0"/>
                                </a:rPr>
                                <m:t>𝟏</m:t>
                              </m:r>
                            </m:num>
                            <m:den>
                              <m:r>
                                <a:rPr lang="en-US" sz="1600" b="1" i="1" dirty="0" smtClean="0">
                                  <a:solidFill>
                                    <a:srgbClr val="C00000"/>
                                  </a:solidFill>
                                  <a:latin typeface="Cambria Math" charset="0"/>
                                  <a:ea typeface="Cambria Math" charset="0"/>
                                  <a:cs typeface="Cambria Math" charset="0"/>
                                </a:rPr>
                                <m:t>𝑵</m:t>
                              </m:r>
                            </m:den>
                          </m:f>
                          <m:nary>
                            <m:naryPr>
                              <m:chr m:val="∑"/>
                              <m:ctrlPr>
                                <a:rPr lang="en-US" sz="1600" b="1" i="1" dirty="0" smtClean="0">
                                  <a:solidFill>
                                    <a:srgbClr val="C00000"/>
                                  </a:solidFill>
                                  <a:latin typeface="Cambria Math" charset="0"/>
                                  <a:ea typeface="Cambria Math" charset="0"/>
                                  <a:cs typeface="Cambria Math" charset="0"/>
                                </a:rPr>
                              </m:ctrlPr>
                            </m:naryPr>
                            <m:sub>
                              <m:r>
                                <m:rPr>
                                  <m:brk m:alnAt="23"/>
                                </m:rPr>
                                <a:rPr lang="en-US" sz="1600" b="1" i="1" dirty="0" smtClean="0">
                                  <a:solidFill>
                                    <a:srgbClr val="C00000"/>
                                  </a:solidFill>
                                  <a:latin typeface="Cambria Math" charset="0"/>
                                  <a:ea typeface="Cambria Math" charset="0"/>
                                  <a:cs typeface="Cambria Math" charset="0"/>
                                </a:rPr>
                                <m:t>𝒊</m:t>
                              </m:r>
                              <m:r>
                                <a:rPr lang="en-US" sz="1600" b="1" i="1" dirty="0" smtClean="0">
                                  <a:solidFill>
                                    <a:srgbClr val="C00000"/>
                                  </a:solidFill>
                                  <a:latin typeface="Cambria Math" charset="0"/>
                                  <a:ea typeface="Cambria Math" charset="0"/>
                                  <a:cs typeface="Cambria Math" charset="0"/>
                                </a:rPr>
                                <m:t>=</m:t>
                              </m:r>
                              <m:r>
                                <a:rPr lang="en-US" sz="1600" b="1" i="1" dirty="0" smtClean="0">
                                  <a:solidFill>
                                    <a:srgbClr val="C00000"/>
                                  </a:solidFill>
                                  <a:latin typeface="Cambria Math" charset="0"/>
                                  <a:ea typeface="Cambria Math" charset="0"/>
                                  <a:cs typeface="Cambria Math" charset="0"/>
                                </a:rPr>
                                <m:t>𝟏</m:t>
                              </m:r>
                            </m:sub>
                            <m:sup>
                              <m:r>
                                <a:rPr lang="en-US" sz="1600" b="1" i="1" dirty="0" smtClean="0">
                                  <a:solidFill>
                                    <a:srgbClr val="C00000"/>
                                  </a:solidFill>
                                  <a:latin typeface="Cambria Math" charset="0"/>
                                  <a:ea typeface="Cambria Math" charset="0"/>
                                  <a:cs typeface="Cambria Math" charset="0"/>
                                </a:rPr>
                                <m:t>𝑵</m:t>
                              </m:r>
                            </m:sup>
                            <m:e>
                              <m:sSub>
                                <m:sSubPr>
                                  <m:ctrlPr>
                                    <a:rPr lang="en-US" sz="1600" b="1" i="1" dirty="0" smtClean="0">
                                      <a:solidFill>
                                        <a:srgbClr val="C00000"/>
                                      </a:solidFill>
                                      <a:latin typeface="Cambria Math" charset="0"/>
                                      <a:ea typeface="Cambria Math" charset="0"/>
                                      <a:cs typeface="Cambria Math" charset="0"/>
                                    </a:rPr>
                                  </m:ctrlPr>
                                </m:sSubPr>
                                <m:e>
                                  <m:r>
                                    <a:rPr lang="en-US" sz="1600" b="1" i="1" dirty="0" smtClean="0">
                                      <a:solidFill>
                                        <a:srgbClr val="C00000"/>
                                      </a:solidFill>
                                      <a:latin typeface="Cambria Math" charset="0"/>
                                      <a:ea typeface="Cambria Math" charset="0"/>
                                      <a:cs typeface="Cambria Math" charset="0"/>
                                    </a:rPr>
                                    <m:t>𝒙</m:t>
                                  </m:r>
                                </m:e>
                                <m:sub>
                                  <m:r>
                                    <a:rPr lang="en-US" sz="1600" b="1" i="1" dirty="0" smtClean="0">
                                      <a:solidFill>
                                        <a:srgbClr val="C00000"/>
                                      </a:solidFill>
                                      <a:latin typeface="Cambria Math" charset="0"/>
                                      <a:ea typeface="Cambria Math" charset="0"/>
                                      <a:cs typeface="Cambria Math" charset="0"/>
                                    </a:rPr>
                                    <m:t>𝒊</m:t>
                                  </m:r>
                                </m:sub>
                              </m:sSub>
                            </m:e>
                          </m:nary>
                        </m:e>
                      </m:nary>
                    </m:oMath>
                  </a14:m>
                  <a:endParaRPr lang="en-US" sz="1600" b="1" dirty="0">
                    <a:latin typeface="+mn-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67222" y="5845261"/>
                  <a:ext cx="2656946" cy="354456"/>
                </a:xfrm>
                <a:prstGeom prst="rect">
                  <a:avLst/>
                </a:prstGeom>
                <a:blipFill rotWithShape="0">
                  <a:blip r:embed="rId4"/>
                  <a:stretch>
                    <a:fillRect t="-132759" r="-9404" b="-20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59632" y="6211275"/>
                  <a:ext cx="5487416" cy="438903"/>
                </a:xfrm>
                <a:prstGeom prst="rect">
                  <a:avLst/>
                </a:prstGeom>
                <a:noFill/>
              </p:spPr>
              <p:txBody>
                <a:bodyPr wrap="square" lIns="0" tIns="0" rIns="0" bIns="0" rtlCol="0">
                  <a:spAutoFit/>
                </a:bodyPr>
                <a:lstStyle/>
                <a:p>
                  <a:r>
                    <a:rPr lang="en-US" sz="1600" dirty="0">
                      <a:solidFill>
                        <a:srgbClr val="C00000"/>
                      </a:solidFill>
                      <a:latin typeface="Cambria Math" charset="0"/>
                    </a:rPr>
                    <a:t>V[x]</a:t>
                  </a:r>
                  <a:r>
                    <a:rPr lang="el-GR" sz="1600" b="1" dirty="0">
                      <a:solidFill>
                        <a:srgbClr val="C00000"/>
                      </a:solidFill>
                      <a:latin typeface="+mj-lt"/>
                    </a:rPr>
                    <a:t>=</a:t>
                  </a:r>
                  <a:r>
                    <a:rPr lang="en-US" sz="1600" b="1" dirty="0">
                      <a:solidFill>
                        <a:srgbClr val="C00000"/>
                      </a:solidFill>
                      <a:latin typeface="+mj-lt"/>
                    </a:rPr>
                    <a:t> </a:t>
                  </a:r>
                  <a14:m>
                    <m:oMath xmlns:m="http://schemas.openxmlformats.org/officeDocument/2006/math">
                      <m:nary>
                        <m:naryPr>
                          <m:ctrlPr>
                            <a:rPr lang="el-GR" sz="1600" b="1" i="1" dirty="0" smtClean="0">
                              <a:solidFill>
                                <a:srgbClr val="C00000"/>
                              </a:solidFill>
                              <a:latin typeface="Cambria Math" charset="0"/>
                              <a:ea typeface="Cambria Math" charset="0"/>
                              <a:cs typeface="Cambria Math" charset="0"/>
                            </a:rPr>
                          </m:ctrlPr>
                        </m:naryPr>
                        <m:sub>
                          <m:r>
                            <m:rPr>
                              <m:brk m:alnAt="23"/>
                            </m:rPr>
                            <a:rPr lang="en-US" sz="1600" b="1" i="1" dirty="0" smtClean="0">
                              <a:solidFill>
                                <a:srgbClr val="C00000"/>
                              </a:solidFill>
                              <a:latin typeface="Cambria Math" charset="0"/>
                              <a:ea typeface="Cambria Math" charset="0"/>
                              <a:cs typeface="Cambria Math" charset="0"/>
                            </a:rPr>
                            <m:t>−</m:t>
                          </m:r>
                          <m:r>
                            <a:rPr lang="el-GR" sz="1600" b="1" i="1" dirty="0" smtClean="0">
                              <a:solidFill>
                                <a:srgbClr val="C00000"/>
                              </a:solidFill>
                              <a:latin typeface="Cambria Math" charset="0"/>
                              <a:ea typeface="Cambria Math" charset="0"/>
                              <a:cs typeface="Cambria Math" charset="0"/>
                            </a:rPr>
                            <m:t>∞</m:t>
                          </m:r>
                        </m:sub>
                        <m:sup>
                          <m:r>
                            <a:rPr lang="el-GR" sz="1600" b="1" i="1" dirty="0" smtClean="0">
                              <a:solidFill>
                                <a:srgbClr val="C00000"/>
                              </a:solidFill>
                              <a:latin typeface="Cambria Math" charset="0"/>
                              <a:ea typeface="Cambria Math" charset="0"/>
                              <a:cs typeface="Cambria Math" charset="0"/>
                            </a:rPr>
                            <m:t>∞</m:t>
                          </m:r>
                        </m:sup>
                        <m:e>
                          <m:sSup>
                            <m:sSupPr>
                              <m:ctrlPr>
                                <a:rPr lang="el-GR" sz="1600" b="1" i="1" dirty="0">
                                  <a:solidFill>
                                    <a:srgbClr val="C00000"/>
                                  </a:solidFill>
                                  <a:latin typeface="Cambria Math" charset="0"/>
                                </a:rPr>
                              </m:ctrlPr>
                            </m:sSupPr>
                            <m:e>
                              <m:d>
                                <m:dPr>
                                  <m:ctrlPr>
                                    <a:rPr lang="el-GR" sz="1600" b="1" i="1" dirty="0">
                                      <a:solidFill>
                                        <a:srgbClr val="C00000"/>
                                      </a:solidFill>
                                      <a:latin typeface="Cambria Math" charset="0"/>
                                    </a:rPr>
                                  </m:ctrlPr>
                                </m:dPr>
                                <m:e>
                                  <m:sSub>
                                    <m:sSubPr>
                                      <m:ctrlPr>
                                        <a:rPr lang="el-GR" sz="1600" b="1" i="1" dirty="0">
                                          <a:solidFill>
                                            <a:srgbClr val="C00000"/>
                                          </a:solidFill>
                                          <a:latin typeface="Cambria Math" charset="0"/>
                                        </a:rPr>
                                      </m:ctrlPr>
                                    </m:sSubPr>
                                    <m:e>
                                      <m:d>
                                        <m:dPr>
                                          <m:begChr m:val="⟨"/>
                                          <m:endChr m:val="⟩"/>
                                          <m:ctrlPr>
                                            <a:rPr lang="el-GR" sz="1600" b="1" i="1" smtClean="0">
                                              <a:solidFill>
                                                <a:srgbClr val="C00000"/>
                                              </a:solidFill>
                                              <a:latin typeface="Cambria Math" charset="0"/>
                                            </a:rPr>
                                          </m:ctrlPr>
                                        </m:dPr>
                                        <m:e>
                                          <m:r>
                                            <a:rPr lang="en-US" sz="1600" b="1" i="1" smtClean="0">
                                              <a:solidFill>
                                                <a:srgbClr val="C00000"/>
                                              </a:solidFill>
                                              <a:latin typeface="Cambria Math" charset="0"/>
                                            </a:rPr>
                                            <m:t>𝒙</m:t>
                                          </m:r>
                                        </m:e>
                                      </m:d>
                                      <m:r>
                                        <a:rPr lang="en-US" sz="1600" b="1">
                                          <a:solidFill>
                                            <a:srgbClr val="C00000"/>
                                          </a:solidFill>
                                          <a:latin typeface="Cambria Math" charset="0"/>
                                        </a:rPr>
                                        <m:t>−</m:t>
                                      </m:r>
                                      <m:r>
                                        <a:rPr lang="en-US" sz="1600" b="1" i="0" smtClean="0">
                                          <a:solidFill>
                                            <a:srgbClr val="C00000"/>
                                          </a:solidFill>
                                          <a:latin typeface="Cambria Math" charset="0"/>
                                        </a:rPr>
                                        <m:t>𝐱</m:t>
                                      </m:r>
                                    </m:e>
                                    <m:sub/>
                                  </m:sSub>
                                </m:e>
                              </m:d>
                            </m:e>
                            <m:sup>
                              <m:r>
                                <a:rPr lang="en-US" sz="1600" b="1" i="1" dirty="0">
                                  <a:solidFill>
                                    <a:srgbClr val="C00000"/>
                                  </a:solidFill>
                                  <a:latin typeface="Cambria Math" charset="0"/>
                                </a:rPr>
                                <m:t>𝟐</m:t>
                              </m:r>
                            </m:sup>
                          </m:sSup>
                          <m:r>
                            <a:rPr lang="en-US" sz="1600" b="1" i="1" dirty="0" smtClean="0">
                              <a:solidFill>
                                <a:srgbClr val="C00000"/>
                              </a:solidFill>
                              <a:latin typeface="Cambria Math" charset="0"/>
                            </a:rPr>
                            <m:t>𝒇</m:t>
                          </m:r>
                          <m:d>
                            <m:dPr>
                              <m:ctrlPr>
                                <a:rPr lang="el-GR" sz="1600" b="1" i="1" dirty="0" smtClean="0">
                                  <a:solidFill>
                                    <a:srgbClr val="C00000"/>
                                  </a:solidFill>
                                  <a:latin typeface="Cambria Math" charset="0"/>
                                  <a:ea typeface="Cambria Math" charset="0"/>
                                  <a:cs typeface="Cambria Math" charset="0"/>
                                </a:rPr>
                              </m:ctrlPr>
                            </m:dPr>
                            <m:e>
                              <m:r>
                                <a:rPr lang="en-US" sz="1600" b="1" i="0" dirty="0" smtClean="0">
                                  <a:solidFill>
                                    <a:srgbClr val="C00000"/>
                                  </a:solidFill>
                                  <a:latin typeface="Cambria Math" charset="0"/>
                                  <a:ea typeface="Cambria Math" charset="0"/>
                                  <a:cs typeface="Cambria Math" charset="0"/>
                                </a:rPr>
                                <m:t>𝐱</m:t>
                              </m:r>
                            </m:e>
                          </m:d>
                          <m:r>
                            <a:rPr lang="en-US" sz="1600" b="1" i="1" dirty="0" smtClean="0">
                              <a:solidFill>
                                <a:srgbClr val="C00000"/>
                              </a:solidFill>
                              <a:latin typeface="Cambria Math" charset="0"/>
                              <a:ea typeface="Cambria Math" charset="0"/>
                              <a:cs typeface="Cambria Math" charset="0"/>
                            </a:rPr>
                            <m:t>𝒅𝒙</m:t>
                          </m:r>
                          <m:r>
                            <a:rPr lang="en-US" sz="1600" b="1" i="1" dirty="0" smtClean="0">
                              <a:solidFill>
                                <a:srgbClr val="C00000"/>
                              </a:solidFill>
                              <a:latin typeface="Cambria Math" charset="0"/>
                              <a:ea typeface="Cambria Math" charset="0"/>
                              <a:cs typeface="Cambria Math" charset="0"/>
                            </a:rPr>
                            <m:t>=</m:t>
                          </m:r>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smtClean="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sSubSup>
                                <m:sSubSupPr>
                                  <m:ctrlPr>
                                    <a:rPr lang="en-US" sz="1600" b="1" i="1" dirty="0">
                                      <a:solidFill>
                                        <a:srgbClr val="C00000"/>
                                      </a:solidFill>
                                      <a:latin typeface="Cambria Math" charset="0"/>
                                      <a:ea typeface="Cambria Math" charset="0"/>
                                      <a:cs typeface="Cambria Math" charset="0"/>
                                    </a:rPr>
                                  </m:ctrlPr>
                                </m:sSubSupPr>
                                <m:e>
                                  <m:r>
                                    <a:rPr lang="en-US" sz="1600" b="1" i="1" dirty="0" smtClean="0">
                                      <a:solidFill>
                                        <a:srgbClr val="C00000"/>
                                      </a:solidFill>
                                      <a:latin typeface="Cambria Math" charset="0"/>
                                      <a:ea typeface="Cambria Math" charset="0"/>
                                      <a:cs typeface="Cambria Math" charset="0"/>
                                    </a:rPr>
                                    <m:t>𝒙</m:t>
                                  </m:r>
                                </m:e>
                                <m:sub>
                                  <m:r>
                                    <a:rPr lang="en-US" sz="1600" b="1" i="1" dirty="0" smtClean="0">
                                      <a:solidFill>
                                        <a:srgbClr val="C00000"/>
                                      </a:solidFill>
                                      <a:latin typeface="Cambria Math" charset="0"/>
                                      <a:ea typeface="Cambria Math" charset="0"/>
                                      <a:cs typeface="Cambria Math" charset="0"/>
                                    </a:rPr>
                                    <m:t>𝒊</m:t>
                                  </m:r>
                                </m:sub>
                                <m:sup>
                                  <m:r>
                                    <a:rPr lang="en-US" sz="1600" b="1" i="1" dirty="0" smtClean="0">
                                      <a:solidFill>
                                        <a:srgbClr val="C00000"/>
                                      </a:solidFill>
                                      <a:latin typeface="Cambria Math" charset="0"/>
                                      <a:ea typeface="Cambria Math" charset="0"/>
                                      <a:cs typeface="Cambria Math" charset="0"/>
                                    </a:rPr>
                                    <m:t>𝟐</m:t>
                                  </m:r>
                                </m:sup>
                              </m:sSubSup>
                            </m:e>
                          </m:nary>
                        </m:e>
                      </m:nary>
                      <m:r>
                        <a:rPr lang="en-US" sz="1600" b="1" i="1" dirty="0" smtClean="0">
                          <a:solidFill>
                            <a:srgbClr val="C00000"/>
                          </a:solidFill>
                          <a:latin typeface="Cambria Math" charset="0"/>
                          <a:ea typeface="Cambria Math" charset="0"/>
                          <a:cs typeface="Cambria Math" charset="0"/>
                        </a:rPr>
                        <m:t>−</m:t>
                      </m:r>
                      <m:sSup>
                        <m:sSupPr>
                          <m:ctrlPr>
                            <a:rPr lang="en-US" sz="1600" b="1" i="1" dirty="0" smtClean="0">
                              <a:solidFill>
                                <a:srgbClr val="C00000"/>
                              </a:solidFill>
                              <a:latin typeface="Cambria Math" charset="0"/>
                              <a:ea typeface="Cambria Math" charset="0"/>
                              <a:cs typeface="Cambria Math" charset="0"/>
                            </a:rPr>
                          </m:ctrlPr>
                        </m:sSupPr>
                        <m:e>
                          <m:d>
                            <m:dPr>
                              <m:ctrlPr>
                                <a:rPr lang="en-US" sz="1600" b="1" i="1" dirty="0">
                                  <a:solidFill>
                                    <a:srgbClr val="C00000"/>
                                  </a:solidFill>
                                  <a:latin typeface="Cambria Math" charset="0"/>
                                  <a:ea typeface="Cambria Math" charset="0"/>
                                  <a:cs typeface="Cambria Math" charset="0"/>
                                </a:rPr>
                              </m:ctrlPr>
                            </m:dPr>
                            <m:e>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sSub>
                                    <m:sSubPr>
                                      <m:ctrlPr>
                                        <a:rPr lang="en-US" sz="1600" b="1" i="1" dirty="0">
                                          <a:solidFill>
                                            <a:srgbClr val="C00000"/>
                                          </a:solidFill>
                                          <a:latin typeface="Cambria Math" charset="0"/>
                                          <a:ea typeface="Cambria Math" charset="0"/>
                                          <a:cs typeface="Cambria Math" charset="0"/>
                                        </a:rPr>
                                      </m:ctrlPr>
                                    </m:sSubPr>
                                    <m:e>
                                      <m:r>
                                        <a:rPr lang="en-US" sz="1600" b="1" i="1" dirty="0">
                                          <a:solidFill>
                                            <a:srgbClr val="C00000"/>
                                          </a:solidFill>
                                          <a:latin typeface="Cambria Math" charset="0"/>
                                          <a:ea typeface="Cambria Math" charset="0"/>
                                          <a:cs typeface="Cambria Math" charset="0"/>
                                        </a:rPr>
                                        <m:t>𝒙</m:t>
                                      </m:r>
                                    </m:e>
                                    <m:sub>
                                      <m:r>
                                        <a:rPr lang="en-US" sz="1600" b="1" i="1" dirty="0">
                                          <a:solidFill>
                                            <a:srgbClr val="C00000"/>
                                          </a:solidFill>
                                          <a:latin typeface="Cambria Math" charset="0"/>
                                          <a:ea typeface="Cambria Math" charset="0"/>
                                          <a:cs typeface="Cambria Math" charset="0"/>
                                        </a:rPr>
                                        <m:t>𝒊</m:t>
                                      </m:r>
                                    </m:sub>
                                  </m:sSub>
                                </m:e>
                              </m:nary>
                            </m:e>
                          </m:d>
                        </m:e>
                        <m:sup>
                          <m:r>
                            <a:rPr lang="en-US" sz="1600" b="1" i="1" dirty="0" smtClean="0">
                              <a:solidFill>
                                <a:srgbClr val="C00000"/>
                              </a:solidFill>
                              <a:latin typeface="Cambria Math" charset="0"/>
                              <a:ea typeface="Cambria Math" charset="0"/>
                              <a:cs typeface="Cambria Math" charset="0"/>
                            </a:rPr>
                            <m:t>𝟐</m:t>
                          </m:r>
                        </m:sup>
                      </m:sSup>
                    </m:oMath>
                  </a14:m>
                  <a:endParaRPr lang="en-US" sz="1600" b="1" dirty="0">
                    <a:latin typeface="+mj-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259632" y="6211275"/>
                  <a:ext cx="5487416" cy="438903"/>
                </a:xfrm>
                <a:prstGeom prst="rect">
                  <a:avLst/>
                </a:prstGeom>
                <a:blipFill rotWithShape="0">
                  <a:blip r:embed="rId5"/>
                  <a:stretch>
                    <a:fillRect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444208" y="4509120"/>
                  <a:ext cx="2484276" cy="923330"/>
                </a:xfrm>
                <a:prstGeom prst="rect">
                  <a:avLst/>
                </a:prstGeom>
                <a:noFill/>
              </p:spPr>
              <p:txBody>
                <a:bodyPr wrap="square" rtlCol="0">
                  <a:spAutoFit/>
                </a:bodyPr>
                <a:lstStyle/>
                <a:p>
                  <a:r>
                    <a:rPr lang="el-GR" sz="1800" b="1" dirty="0">
                      <a:solidFill>
                        <a:srgbClr val="C00000"/>
                      </a:solidFill>
                    </a:rPr>
                    <a:t>Ο Νόμος των Μεγάλων Αριθμών</a:t>
                  </a:r>
                </a:p>
                <a:p>
                  <a:r>
                    <a:rPr lang="el-GR" sz="1800" dirty="0"/>
                    <a:t>Ν</a:t>
                  </a:r>
                  <a14:m>
                    <m:oMath xmlns:m="http://schemas.openxmlformats.org/officeDocument/2006/math">
                      <m:r>
                        <a:rPr lang="el-GR" sz="1800" i="1" smtClean="0">
                          <a:latin typeface="Cambria Math" charset="0"/>
                          <a:ea typeface="Cambria Math" charset="0"/>
                          <a:cs typeface="Cambria Math" charset="0"/>
                        </a:rPr>
                        <m:t>→∞</m:t>
                      </m:r>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444208" y="4509120"/>
                  <a:ext cx="2484276" cy="923330"/>
                </a:xfrm>
                <a:prstGeom prst="rect">
                  <a:avLst/>
                </a:prstGeom>
                <a:blipFill rotWithShape="0">
                  <a:blip r:embed="rId6"/>
                  <a:stretch>
                    <a:fillRect t="-3974" b="-10596"/>
                  </a:stretch>
                </a:blipFill>
              </p:spPr>
              <p:txBody>
                <a:bodyPr/>
                <a:lstStyle/>
                <a:p>
                  <a:r>
                    <a:rPr lang="en-US">
                      <a:noFill/>
                    </a:rPr>
                    <a:t> </a:t>
                  </a:r>
                </a:p>
              </p:txBody>
            </p:sp>
          </mc:Fallback>
        </mc:AlternateContent>
      </p:grpSp>
    </p:spTree>
    <p:extLst>
      <p:ext uri="{BB962C8B-B14F-4D97-AF65-F5344CB8AC3E}">
        <p14:creationId xmlns:p14="http://schemas.microsoft.com/office/powerpoint/2010/main" val="19919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5 - Θέση αριθμού διαφάνειας"/>
          <p:cNvSpPr>
            <a:spLocks noGrp="1"/>
          </p:cNvSpPr>
          <p:nvPr>
            <p:ph type="sldNum" sz="quarter" idx="12"/>
          </p:nvPr>
        </p:nvSpPr>
        <p:spPr>
          <a:noFill/>
        </p:spPr>
        <p:txBody>
          <a:bodyPr/>
          <a:lstStyle/>
          <a:p>
            <a:fld id="{30C6F465-3B17-2A41-BB02-8821164DF7AC}" type="slidenum">
              <a:rPr lang="el-GR"/>
              <a:pPr/>
              <a:t>15</a:t>
            </a:fld>
            <a:endParaRPr lang="el-GR"/>
          </a:p>
        </p:txBody>
      </p:sp>
      <p:sp>
        <p:nvSpPr>
          <p:cNvPr id="74756" name="Rectangle 5"/>
          <p:cNvSpPr>
            <a:spLocks noGrp="1" noChangeArrowheads="1"/>
          </p:cNvSpPr>
          <p:nvPr>
            <p:ph type="body" idx="1"/>
          </p:nvPr>
        </p:nvSpPr>
        <p:spPr>
          <a:xfrm>
            <a:off x="287524" y="3524473"/>
            <a:ext cx="8686800" cy="2717056"/>
          </a:xfrm>
        </p:spPr>
        <p:txBody>
          <a:bodyPr/>
          <a:lstStyle/>
          <a:p>
            <a:pPr eaLnBrk="1" hangingPunct="1"/>
            <a:r>
              <a:rPr lang="el-GR" sz="2000" dirty="0">
                <a:latin typeface="Palatino"/>
                <a:cs typeface="Palatino"/>
              </a:rPr>
              <a:t>Έστω η τυχαία μεταβλητή </a:t>
            </a:r>
            <a:r>
              <a:rPr lang="en-US" sz="2000" dirty="0" err="1">
                <a:latin typeface="Palatino"/>
                <a:cs typeface="Palatino"/>
              </a:rPr>
              <a:t>y</a:t>
            </a:r>
            <a:r>
              <a:rPr lang="el-GR" sz="2000" dirty="0">
                <a:latin typeface="Palatino"/>
                <a:cs typeface="Palatino"/>
              </a:rPr>
              <a:t> </a:t>
            </a:r>
            <a:r>
              <a:rPr lang="el-GR" sz="2000" dirty="0">
                <a:solidFill>
                  <a:srgbClr val="0000CC"/>
                </a:solidFill>
                <a:latin typeface="Palatino"/>
                <a:cs typeface="Palatino"/>
              </a:rPr>
              <a:t>(π.χ. μία μέτρηση χρονικής διάρκειας)</a:t>
            </a:r>
            <a:r>
              <a:rPr lang="el-GR" sz="2000" dirty="0">
                <a:latin typeface="Palatino"/>
                <a:cs typeface="Palatino"/>
              </a:rPr>
              <a:t> η οποία είναι άθροισμα Ν </a:t>
            </a:r>
            <a:r>
              <a:rPr lang="el-GR" sz="2000" b="1" dirty="0">
                <a:solidFill>
                  <a:srgbClr val="C00000"/>
                </a:solidFill>
                <a:latin typeface="Palatino"/>
                <a:cs typeface="Palatino"/>
              </a:rPr>
              <a:t>ανεξαρτήτων</a:t>
            </a:r>
            <a:r>
              <a:rPr lang="el-GR" sz="2000" dirty="0">
                <a:latin typeface="Palatino"/>
                <a:cs typeface="Palatino"/>
              </a:rPr>
              <a:t> τυχαίων μεταβλητών :                          </a:t>
            </a:r>
            <a:r>
              <a:rPr lang="en-US" sz="2000" dirty="0" err="1">
                <a:latin typeface="Palatino"/>
                <a:cs typeface="Palatino"/>
              </a:rPr>
              <a:t>y</a:t>
            </a:r>
            <a:r>
              <a:rPr lang="en-US" sz="2000" dirty="0">
                <a:latin typeface="Palatino"/>
                <a:cs typeface="Palatino"/>
              </a:rPr>
              <a:t>= x</a:t>
            </a:r>
            <a:r>
              <a:rPr lang="en-US" sz="2000" baseline="-25000" dirty="0">
                <a:latin typeface="Palatino"/>
                <a:cs typeface="Palatino"/>
              </a:rPr>
              <a:t>1</a:t>
            </a:r>
            <a:r>
              <a:rPr lang="en-US" sz="2000" dirty="0">
                <a:latin typeface="Palatino"/>
                <a:cs typeface="Palatino"/>
              </a:rPr>
              <a:t>+ x</a:t>
            </a:r>
            <a:r>
              <a:rPr lang="en-US" sz="2000" baseline="-25000" dirty="0">
                <a:latin typeface="Palatino"/>
                <a:cs typeface="Palatino"/>
              </a:rPr>
              <a:t>2</a:t>
            </a:r>
            <a:r>
              <a:rPr lang="en-US" sz="2000" dirty="0">
                <a:latin typeface="Palatino"/>
                <a:cs typeface="Palatino"/>
              </a:rPr>
              <a:t>+ x</a:t>
            </a:r>
            <a:r>
              <a:rPr lang="en-US" sz="2000" baseline="-25000" dirty="0">
                <a:latin typeface="Palatino"/>
                <a:cs typeface="Palatino"/>
              </a:rPr>
              <a:t>3</a:t>
            </a:r>
            <a:r>
              <a:rPr lang="en-US" sz="2000" dirty="0">
                <a:latin typeface="Palatino"/>
                <a:cs typeface="Palatino"/>
              </a:rPr>
              <a:t>+ . . .+ </a:t>
            </a:r>
            <a:r>
              <a:rPr lang="en-US" sz="2000" dirty="0" err="1">
                <a:latin typeface="Palatino"/>
                <a:cs typeface="Palatino"/>
              </a:rPr>
              <a:t>x</a:t>
            </a:r>
            <a:r>
              <a:rPr lang="en-US" sz="2000" baseline="-25000" dirty="0" err="1">
                <a:latin typeface="Palatino"/>
                <a:cs typeface="Palatino"/>
              </a:rPr>
              <a:t>N</a:t>
            </a:r>
            <a:endParaRPr lang="en-US" sz="2000" dirty="0">
              <a:latin typeface="Palatino"/>
              <a:cs typeface="Palatino"/>
            </a:endParaRPr>
          </a:p>
          <a:p>
            <a:pPr eaLnBrk="1" hangingPunct="1"/>
            <a:r>
              <a:rPr lang="el-GR" sz="2000" dirty="0">
                <a:latin typeface="Palatino"/>
                <a:cs typeface="Palatino"/>
              </a:rPr>
              <a:t>Κάθε τυχαία μεταβλητή </a:t>
            </a:r>
            <a:r>
              <a:rPr lang="en-US" sz="2000" dirty="0">
                <a:latin typeface="Palatino"/>
                <a:cs typeface="Palatino"/>
              </a:rPr>
              <a:t>x</a:t>
            </a:r>
            <a:r>
              <a:rPr lang="en-US" sz="2000" baseline="-25000" dirty="0">
                <a:latin typeface="Palatino"/>
                <a:cs typeface="Palatino"/>
              </a:rPr>
              <a:t>i</a:t>
            </a:r>
            <a:r>
              <a:rPr lang="el-GR" sz="2000" dirty="0">
                <a:latin typeface="Palatino"/>
                <a:cs typeface="Palatino"/>
              </a:rPr>
              <a:t> </a:t>
            </a:r>
            <a:r>
              <a:rPr lang="el-GR" sz="2000" dirty="0">
                <a:solidFill>
                  <a:srgbClr val="0000CC"/>
                </a:solidFill>
                <a:latin typeface="Palatino"/>
                <a:cs typeface="Palatino"/>
              </a:rPr>
              <a:t>(π.χ. το αποτέλεσμα μίας φυσικής διαδικασίας που συμμετέχει στη μέτρηση)</a:t>
            </a:r>
            <a:r>
              <a:rPr lang="el-GR" sz="2000" dirty="0">
                <a:latin typeface="Palatino"/>
                <a:cs typeface="Palatino"/>
              </a:rPr>
              <a:t> κατανέμεται με διαφορετική πυκνότητα πιθανότητας</a:t>
            </a:r>
          </a:p>
          <a:p>
            <a:pPr eaLnBrk="1" hangingPunct="1"/>
            <a:r>
              <a:rPr lang="el-GR" sz="2000" dirty="0">
                <a:solidFill>
                  <a:srgbClr val="FF0000"/>
                </a:solidFill>
                <a:latin typeface="Palatino"/>
                <a:cs typeface="Palatino"/>
              </a:rPr>
              <a:t>Όταν το Ν τείνει στο άπειρο, η τυχαία μεταβλητή </a:t>
            </a:r>
            <a:r>
              <a:rPr lang="en-US" sz="2000" dirty="0" err="1">
                <a:solidFill>
                  <a:srgbClr val="FF0000"/>
                </a:solidFill>
                <a:latin typeface="Palatino"/>
                <a:cs typeface="Palatino"/>
              </a:rPr>
              <a:t>y</a:t>
            </a:r>
            <a:r>
              <a:rPr lang="el-GR" sz="2000" dirty="0">
                <a:solidFill>
                  <a:srgbClr val="FF0000"/>
                </a:solidFill>
                <a:latin typeface="Palatino"/>
                <a:cs typeface="Palatino"/>
              </a:rPr>
              <a:t> ακολουθεί </a:t>
            </a:r>
            <a:r>
              <a:rPr lang="en-US" sz="2000" dirty="0">
                <a:solidFill>
                  <a:srgbClr val="FF0000"/>
                </a:solidFill>
                <a:latin typeface="Palatino"/>
                <a:cs typeface="Palatino"/>
              </a:rPr>
              <a:t>Gaussian </a:t>
            </a:r>
            <a:r>
              <a:rPr lang="el-GR" sz="2000" dirty="0">
                <a:solidFill>
                  <a:srgbClr val="FF0000"/>
                </a:solidFill>
                <a:latin typeface="Palatino"/>
                <a:cs typeface="Palatino"/>
              </a:rPr>
              <a:t>κατανομή</a:t>
            </a:r>
            <a:r>
              <a:rPr lang="el-GR" sz="2000" dirty="0">
                <a:latin typeface="Palatino"/>
                <a:cs typeface="Palatino"/>
              </a:rPr>
              <a:t> </a:t>
            </a:r>
          </a:p>
        </p:txBody>
      </p:sp>
      <p:sp>
        <p:nvSpPr>
          <p:cNvPr id="2" name="Rectangle 1"/>
          <p:cNvSpPr/>
          <p:nvPr/>
        </p:nvSpPr>
        <p:spPr>
          <a:xfrm>
            <a:off x="143508" y="134114"/>
            <a:ext cx="8352928" cy="954107"/>
          </a:xfrm>
          <a:prstGeom prst="rect">
            <a:avLst/>
          </a:prstGeom>
        </p:spPr>
        <p:txBody>
          <a:bodyPr wrap="square">
            <a:spAutoFit/>
          </a:bodyPr>
          <a:lstStyle/>
          <a:p>
            <a:r>
              <a:rPr lang="el-GR" b="1" dirty="0">
                <a:solidFill>
                  <a:srgbClr val="006600"/>
                </a:solidFill>
                <a:latin typeface="Palatino"/>
                <a:cs typeface="Palatino"/>
              </a:rPr>
              <a:t>Γιατί η πυκνότητα πιθανότητας μίας μέτρησης ακολουθεί </a:t>
            </a:r>
            <a:r>
              <a:rPr lang="en-US" b="1" dirty="0">
                <a:solidFill>
                  <a:srgbClr val="006600"/>
                </a:solidFill>
                <a:latin typeface="Palatino"/>
                <a:cs typeface="Palatino"/>
              </a:rPr>
              <a:t>Gaussian</a:t>
            </a:r>
            <a:r>
              <a:rPr lang="el-GR" b="1" dirty="0">
                <a:solidFill>
                  <a:srgbClr val="006600"/>
                </a:solidFill>
                <a:latin typeface="Palatino"/>
                <a:cs typeface="Palatino"/>
              </a:rPr>
              <a:t> κατανομή</a:t>
            </a:r>
            <a:r>
              <a:rPr lang="en-US" b="1" dirty="0">
                <a:solidFill>
                  <a:srgbClr val="006600"/>
                </a:solidFill>
                <a:latin typeface="Palatino"/>
                <a:cs typeface="Palatino"/>
              </a:rPr>
              <a:t> </a:t>
            </a:r>
            <a:r>
              <a:rPr lang="el-GR" b="1" dirty="0">
                <a:solidFill>
                  <a:srgbClr val="006600"/>
                </a:solidFill>
                <a:latin typeface="Palatino"/>
                <a:cs typeface="Palatino"/>
              </a:rPr>
              <a:t>;</a:t>
            </a:r>
            <a:endParaRPr lang="en-US" dirty="0">
              <a:solidFill>
                <a:srgbClr val="006600"/>
              </a:solidFill>
            </a:endParaRPr>
          </a:p>
        </p:txBody>
      </p:sp>
      <p:sp>
        <p:nvSpPr>
          <p:cNvPr id="3" name="TextBox 2"/>
          <p:cNvSpPr txBox="1"/>
          <p:nvPr/>
        </p:nvSpPr>
        <p:spPr>
          <a:xfrm>
            <a:off x="-72516" y="1224120"/>
            <a:ext cx="8928992" cy="1384995"/>
          </a:xfrm>
          <a:prstGeom prst="rect">
            <a:avLst/>
          </a:prstGeom>
          <a:noFill/>
        </p:spPr>
        <p:txBody>
          <a:bodyPr wrap="square" rtlCol="0">
            <a:spAutoFit/>
          </a:bodyPr>
          <a:lstStyle/>
          <a:p>
            <a:r>
              <a:rPr lang="el-GR" b="1" dirty="0">
                <a:solidFill>
                  <a:srgbClr val="0000CC"/>
                </a:solidFill>
              </a:rPr>
              <a:t>Συνέπεια του χαρακτήρα της μέτρησης </a:t>
            </a:r>
          </a:p>
          <a:p>
            <a:r>
              <a:rPr lang="el-GR" b="1" dirty="0">
                <a:solidFill>
                  <a:srgbClr val="0000CC"/>
                </a:solidFill>
              </a:rPr>
              <a:t>(πληθώρα, ανεξαρτήτων παραγόντων σφάλματος) </a:t>
            </a:r>
            <a:r>
              <a:rPr lang="el-GR" b="1" dirty="0">
                <a:solidFill>
                  <a:srgbClr val="C00000"/>
                </a:solidFill>
              </a:rPr>
              <a:t>και ενός θεμελιώδους θεωρήματος της Στατιστικής</a:t>
            </a:r>
            <a:endParaRPr lang="en-US" b="1" dirty="0">
              <a:solidFill>
                <a:srgbClr val="C00000"/>
              </a:solidFill>
            </a:endParaRPr>
          </a:p>
        </p:txBody>
      </p:sp>
      <p:sp>
        <p:nvSpPr>
          <p:cNvPr id="5" name="Rectangle 4"/>
          <p:cNvSpPr/>
          <p:nvPr/>
        </p:nvSpPr>
        <p:spPr>
          <a:xfrm>
            <a:off x="503548" y="2951947"/>
            <a:ext cx="7884876" cy="523220"/>
          </a:xfrm>
          <a:prstGeom prst="rect">
            <a:avLst/>
          </a:prstGeom>
        </p:spPr>
        <p:txBody>
          <a:bodyPr wrap="square">
            <a:spAutoFit/>
          </a:bodyPr>
          <a:lstStyle/>
          <a:p>
            <a:r>
              <a:rPr lang="el-GR" b="1" dirty="0">
                <a:solidFill>
                  <a:srgbClr val="CC0000"/>
                </a:solidFill>
                <a:latin typeface="Palatino"/>
                <a:cs typeface="Palatino"/>
              </a:rPr>
              <a:t>Θεώρημα του Κεντρικού Ορίου</a:t>
            </a:r>
            <a:endParaRPr lang="en-US" dirty="0"/>
          </a:p>
        </p:txBody>
      </p:sp>
    </p:spTree>
    <p:extLst>
      <p:ext uri="{BB962C8B-B14F-4D97-AF65-F5344CB8AC3E}">
        <p14:creationId xmlns:p14="http://schemas.microsoft.com/office/powerpoint/2010/main" val="148351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5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7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uild="p"/>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3 - Θέση αριθμού διαφάνειας"/>
          <p:cNvSpPr>
            <a:spLocks noGrp="1"/>
          </p:cNvSpPr>
          <p:nvPr>
            <p:ph type="sldNum" sz="quarter" idx="12"/>
          </p:nvPr>
        </p:nvSpPr>
        <p:spPr>
          <a:noFill/>
        </p:spPr>
        <p:txBody>
          <a:bodyPr/>
          <a:lstStyle/>
          <a:p>
            <a:fld id="{0AB0623C-FC52-EF43-9FE7-ECDA4394CDE6}" type="slidenum">
              <a:rPr lang="el-GR"/>
              <a:pPr/>
              <a:t>16</a:t>
            </a:fld>
            <a:endParaRPr lang="el-GR"/>
          </a:p>
        </p:txBody>
      </p:sp>
      <p:pic>
        <p:nvPicPr>
          <p:cNvPr id="77827" name="Picture 7"/>
          <p:cNvPicPr>
            <a:picLocks noChangeAspect="1" noChangeArrowheads="1"/>
          </p:cNvPicPr>
          <p:nvPr/>
        </p:nvPicPr>
        <p:blipFill>
          <a:blip r:embed="rId2"/>
          <a:srcRect b="20435"/>
          <a:stretch>
            <a:fillRect/>
          </a:stretch>
        </p:blipFill>
        <p:spPr bwMode="auto">
          <a:xfrm>
            <a:off x="611188" y="512763"/>
            <a:ext cx="7813675" cy="2546350"/>
          </a:xfrm>
          <a:prstGeom prst="rect">
            <a:avLst/>
          </a:prstGeom>
          <a:noFill/>
          <a:ln w="9525">
            <a:noFill/>
            <a:miter lim="800000"/>
            <a:headEnd/>
            <a:tailEnd/>
          </a:ln>
        </p:spPr>
      </p:pic>
      <p:graphicFrame>
        <p:nvGraphicFramePr>
          <p:cNvPr id="61558" name="Group 118"/>
          <p:cNvGraphicFramePr>
            <a:graphicFrameLocks noGrp="1"/>
          </p:cNvGraphicFramePr>
          <p:nvPr/>
        </p:nvGraphicFramePr>
        <p:xfrm>
          <a:off x="990600" y="2971800"/>
          <a:ext cx="6705600" cy="3429001"/>
        </p:xfrm>
        <a:graphic>
          <a:graphicData uri="http://schemas.openxmlformats.org/drawingml/2006/table">
            <a:tbl>
              <a:tblPr/>
              <a:tblGrid>
                <a:gridCol w="547688">
                  <a:extLst>
                    <a:ext uri="{9D8B030D-6E8A-4147-A177-3AD203B41FA5}">
                      <a16:colId xmlns:a16="http://schemas.microsoft.com/office/drawing/2014/main" xmlns="" val="20000"/>
                    </a:ext>
                  </a:extLst>
                </a:gridCol>
                <a:gridCol w="769937">
                  <a:extLst>
                    <a:ext uri="{9D8B030D-6E8A-4147-A177-3AD203B41FA5}">
                      <a16:colId xmlns:a16="http://schemas.microsoft.com/office/drawing/2014/main" xmlns="" val="20001"/>
                    </a:ext>
                  </a:extLst>
                </a:gridCol>
                <a:gridCol w="768350">
                  <a:extLst>
                    <a:ext uri="{9D8B030D-6E8A-4147-A177-3AD203B41FA5}">
                      <a16:colId xmlns:a16="http://schemas.microsoft.com/office/drawing/2014/main" xmlns="" val="20002"/>
                    </a:ext>
                  </a:extLst>
                </a:gridCol>
                <a:gridCol w="769938">
                  <a:extLst>
                    <a:ext uri="{9D8B030D-6E8A-4147-A177-3AD203B41FA5}">
                      <a16:colId xmlns:a16="http://schemas.microsoft.com/office/drawing/2014/main" xmlns="" val="20003"/>
                    </a:ext>
                  </a:extLst>
                </a:gridCol>
                <a:gridCol w="769937">
                  <a:extLst>
                    <a:ext uri="{9D8B030D-6E8A-4147-A177-3AD203B41FA5}">
                      <a16:colId xmlns:a16="http://schemas.microsoft.com/office/drawing/2014/main" xmlns="" val="20004"/>
                    </a:ext>
                  </a:extLst>
                </a:gridCol>
                <a:gridCol w="769938">
                  <a:extLst>
                    <a:ext uri="{9D8B030D-6E8A-4147-A177-3AD203B41FA5}">
                      <a16:colId xmlns:a16="http://schemas.microsoft.com/office/drawing/2014/main" xmlns="" val="20005"/>
                    </a:ext>
                  </a:extLst>
                </a:gridCol>
                <a:gridCol w="769937">
                  <a:extLst>
                    <a:ext uri="{9D8B030D-6E8A-4147-A177-3AD203B41FA5}">
                      <a16:colId xmlns:a16="http://schemas.microsoft.com/office/drawing/2014/main" xmlns="" val="20006"/>
                    </a:ext>
                  </a:extLst>
                </a:gridCol>
                <a:gridCol w="769938">
                  <a:extLst>
                    <a:ext uri="{9D8B030D-6E8A-4147-A177-3AD203B41FA5}">
                      <a16:colId xmlns:a16="http://schemas.microsoft.com/office/drawing/2014/main" xmlns="" val="20007"/>
                    </a:ext>
                  </a:extLst>
                </a:gridCol>
                <a:gridCol w="769937">
                  <a:extLst>
                    <a:ext uri="{9D8B030D-6E8A-4147-A177-3AD203B41FA5}">
                      <a16:colId xmlns:a16="http://schemas.microsoft.com/office/drawing/2014/main" xmlns="" val="20008"/>
                    </a:ext>
                  </a:extLst>
                </a:gridCol>
              </a:tblGrid>
              <a:tr h="401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α/α</a:t>
                      </a:r>
                      <a:endParaRPr kumimoji="0" lang="el-GR" sz="1800" b="0" i="0" u="none" strike="noStrike" cap="none" normalizeH="0" baseline="0">
                        <a:ln>
                          <a:noFill/>
                        </a:ln>
                        <a:solidFill>
                          <a:schemeClr val="tx1"/>
                        </a:solidFill>
                        <a:effectLst/>
                        <a:latin typeface="Arial"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0</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2</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3</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4</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5</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6</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7</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2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2</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3</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4</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5</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6.</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800" b="0" i="0" u="none" strike="noStrike" cap="none" normalizeH="0" baseline="0">
                        <a:ln>
                          <a:noFill/>
                        </a:ln>
                        <a:solidFill>
                          <a:schemeClr val="tx1"/>
                        </a:solidFill>
                        <a:effectLst/>
                        <a:latin typeface="Arial"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0.5089104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0.7535478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-.2690547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-.5486606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-.2589597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-.3524164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-.3571880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0.3600516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-.1056328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-.3917832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0.6742030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0.3095728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0.9137015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1.037262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-.6648500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-.1742041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1.250761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0.3366221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0.3898519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-.4325227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-1.012602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-.2755467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0.6152253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-.6145408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-.8597910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0.7273226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0.5950775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0.4217384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-.03206861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-.3495550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-.5908434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0.6447705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0.5184697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0.7235518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-.2471015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0.6935881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0.8025460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-.6362791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-.7253602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0.6624972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0.2182258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-.5057112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-.07292640</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-.6013907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0.08698356</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0.3641990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1.078127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-.3432094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0.1682643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0.3313292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1.030046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0.1270295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-.4018521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-.1701411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-.3320913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1.286793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-.6403781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-.3725430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-.5440173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-.03087473</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-.1096658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0.2332575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-.3493110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0.7873379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-.5983318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-.7317709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-.7914307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-.5888151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-.3588647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-.3907117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0.07462311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0.8548069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0.8992270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-.6552849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-.3311071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-.5636537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-.3404261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-.4443729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0.7576617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-.4503657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-.7919698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0.9867630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-.3762970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0.9382774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-.9683150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0.9575515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-.8893720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0.9750065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0.5049111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-.6639831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0.8708016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0.8002952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-.8417325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0.6047230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-.8662446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0.9355375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0.8289630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-.8528786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-.6429563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-.8505324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-.2191769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0.6608377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0.6178970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0.5321177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0.2662778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-.6974518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-.1058610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-.5691115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0.5884873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0.6154253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-.3920485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0.7584423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0.05132362</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-.6568286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0.3192317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0.8379005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-.9201580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-.5940144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-.2524261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-.2697872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0.8401992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-.4864736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-.3448265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-.4309968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-.8117150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0.9900396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0.3125360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-.2876548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0.6926265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0.7765939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-.3649487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-.4166576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0.4711970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0.5508540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0.4539642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0.8007530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0.6889148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0.01068401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-.1767772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-.4799122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-.1770520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0.02147019</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-.2135825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-.5627477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0.1977679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0.4426645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-.6917145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-.1265596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0.4457014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0.06680536</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-.2585576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-.4100336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-.3946019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0.3241508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-.4983336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-.8498850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-.4657341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0.7948705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-.4291601    </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rPr>
                        <a:t> 0.06974471</a:t>
                      </a:r>
                      <a:endParaRPr kumimoji="0" lang="el-GR" sz="1000" b="0" i="0" u="none" strike="noStrike" cap="none" normalizeH="0" baseline="0" dirty="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050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3 - Θέση αριθμού διαφάνειας"/>
          <p:cNvSpPr>
            <a:spLocks noGrp="1"/>
          </p:cNvSpPr>
          <p:nvPr>
            <p:ph type="sldNum" sz="quarter" idx="12"/>
          </p:nvPr>
        </p:nvSpPr>
        <p:spPr>
          <a:noFill/>
        </p:spPr>
        <p:txBody>
          <a:bodyPr/>
          <a:lstStyle/>
          <a:p>
            <a:fld id="{193B7933-526B-7B4C-BC84-F3F5E6C632AE}" type="slidenum">
              <a:rPr lang="el-GR"/>
              <a:pPr/>
              <a:t>17</a:t>
            </a:fld>
            <a:endParaRPr lang="el-GR"/>
          </a:p>
        </p:txBody>
      </p:sp>
      <p:pic>
        <p:nvPicPr>
          <p:cNvPr id="78851" name="Picture 4"/>
          <p:cNvPicPr>
            <a:picLocks noChangeAspect="1" noChangeArrowheads="1"/>
          </p:cNvPicPr>
          <p:nvPr/>
        </p:nvPicPr>
        <p:blipFill>
          <a:blip r:embed="rId2"/>
          <a:srcRect b="20435"/>
          <a:stretch>
            <a:fillRect/>
          </a:stretch>
        </p:blipFill>
        <p:spPr bwMode="auto">
          <a:xfrm>
            <a:off x="611188" y="512763"/>
            <a:ext cx="7813675" cy="2546350"/>
          </a:xfrm>
          <a:prstGeom prst="rect">
            <a:avLst/>
          </a:prstGeom>
          <a:noFill/>
          <a:ln w="9525">
            <a:noFill/>
            <a:miter lim="800000"/>
            <a:headEnd/>
            <a:tailEnd/>
          </a:ln>
        </p:spPr>
      </p:pic>
      <p:grpSp>
        <p:nvGrpSpPr>
          <p:cNvPr id="2" name="Group 1"/>
          <p:cNvGrpSpPr/>
          <p:nvPr/>
        </p:nvGrpSpPr>
        <p:grpSpPr>
          <a:xfrm>
            <a:off x="1150938" y="3176588"/>
            <a:ext cx="6205537" cy="2836862"/>
            <a:chOff x="1150938" y="3176588"/>
            <a:chExt cx="6205537" cy="2836862"/>
          </a:xfrm>
        </p:grpSpPr>
        <p:pic>
          <p:nvPicPr>
            <p:cNvPr id="78852" name="Picture 16"/>
            <p:cNvPicPr>
              <a:picLocks noChangeAspect="1" noChangeArrowheads="1"/>
            </p:cNvPicPr>
            <p:nvPr/>
          </p:nvPicPr>
          <p:blipFill>
            <a:blip r:embed="rId3"/>
            <a:srcRect/>
            <a:stretch>
              <a:fillRect/>
            </a:stretch>
          </p:blipFill>
          <p:spPr bwMode="auto">
            <a:xfrm>
              <a:off x="1150938" y="3176588"/>
              <a:ext cx="2865437" cy="2827337"/>
            </a:xfrm>
            <a:prstGeom prst="rect">
              <a:avLst/>
            </a:prstGeom>
            <a:noFill/>
            <a:ln w="9525">
              <a:noFill/>
              <a:miter lim="800000"/>
              <a:headEnd/>
              <a:tailEnd/>
            </a:ln>
          </p:spPr>
        </p:pic>
        <p:pic>
          <p:nvPicPr>
            <p:cNvPr id="78853" name="Picture 17"/>
            <p:cNvPicPr>
              <a:picLocks noChangeAspect="1" noChangeArrowheads="1"/>
            </p:cNvPicPr>
            <p:nvPr/>
          </p:nvPicPr>
          <p:blipFill>
            <a:blip r:embed="rId4"/>
            <a:srcRect/>
            <a:stretch>
              <a:fillRect/>
            </a:stretch>
          </p:blipFill>
          <p:spPr bwMode="auto">
            <a:xfrm>
              <a:off x="4500563" y="3176588"/>
              <a:ext cx="2855912" cy="2836862"/>
            </a:xfrm>
            <a:prstGeom prst="rect">
              <a:avLst/>
            </a:prstGeom>
            <a:noFill/>
            <a:ln w="9525">
              <a:noFill/>
              <a:miter lim="800000"/>
              <a:headEnd/>
              <a:tailEnd/>
            </a:ln>
          </p:spPr>
        </p:pic>
        <p:sp>
          <p:nvSpPr>
            <p:cNvPr id="78854" name="Text Box 18"/>
            <p:cNvSpPr txBox="1">
              <a:spLocks noChangeArrowheads="1"/>
            </p:cNvSpPr>
            <p:nvPr/>
          </p:nvSpPr>
          <p:spPr bwMode="auto">
            <a:xfrm>
              <a:off x="1906381" y="3393018"/>
              <a:ext cx="486246"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δ</a:t>
              </a:r>
              <a:r>
                <a:rPr lang="el-GR" sz="1200" b="1" baseline="-25000" dirty="0"/>
                <a:t>0</a:t>
              </a:r>
              <a:endParaRPr lang="el-GR" baseline="-25000" dirty="0"/>
            </a:p>
          </p:txBody>
        </p:sp>
        <p:sp>
          <p:nvSpPr>
            <p:cNvPr id="78857" name="Text Box 21"/>
            <p:cNvSpPr txBox="1">
              <a:spLocks noChangeArrowheads="1"/>
            </p:cNvSpPr>
            <p:nvPr/>
          </p:nvSpPr>
          <p:spPr bwMode="auto">
            <a:xfrm>
              <a:off x="2051050" y="4797425"/>
              <a:ext cx="342900"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γ</a:t>
              </a:r>
              <a:endParaRPr lang="el-GR" dirty="0"/>
            </a:p>
          </p:txBody>
        </p:sp>
        <p:sp>
          <p:nvSpPr>
            <p:cNvPr id="14" name="Text Box 18"/>
            <p:cNvSpPr txBox="1">
              <a:spLocks noChangeArrowheads="1"/>
            </p:cNvSpPr>
            <p:nvPr/>
          </p:nvSpPr>
          <p:spPr bwMode="auto">
            <a:xfrm>
              <a:off x="2876815" y="3329781"/>
              <a:ext cx="486246"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δ</a:t>
              </a:r>
              <a:r>
                <a:rPr lang="el-GR" sz="1200" b="1" baseline="-25000" dirty="0"/>
                <a:t>1</a:t>
              </a:r>
              <a:endParaRPr lang="el-GR" baseline="-25000" dirty="0"/>
            </a:p>
          </p:txBody>
        </p:sp>
        <p:sp>
          <p:nvSpPr>
            <p:cNvPr id="15" name="Text Box 18"/>
            <p:cNvSpPr txBox="1">
              <a:spLocks noChangeArrowheads="1"/>
            </p:cNvSpPr>
            <p:nvPr/>
          </p:nvSpPr>
          <p:spPr bwMode="auto">
            <a:xfrm>
              <a:off x="2051050" y="4833938"/>
              <a:ext cx="486246"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δ</a:t>
              </a:r>
              <a:r>
                <a:rPr lang="el-GR" sz="1200" b="1" baseline="-25000" dirty="0"/>
                <a:t>2</a:t>
              </a:r>
              <a:endParaRPr lang="el-GR" baseline="-25000" dirty="0"/>
            </a:p>
          </p:txBody>
        </p:sp>
        <p:sp>
          <p:nvSpPr>
            <p:cNvPr id="16" name="Text Box 18"/>
            <p:cNvSpPr txBox="1">
              <a:spLocks noChangeArrowheads="1"/>
            </p:cNvSpPr>
            <p:nvPr/>
          </p:nvSpPr>
          <p:spPr bwMode="auto">
            <a:xfrm>
              <a:off x="3060729" y="4797425"/>
              <a:ext cx="486246"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δ</a:t>
              </a:r>
              <a:r>
                <a:rPr lang="el-GR" sz="1200" b="1" baseline="-25000" dirty="0"/>
                <a:t>3</a:t>
              </a:r>
              <a:endParaRPr lang="el-GR" baseline="-25000" dirty="0"/>
            </a:p>
          </p:txBody>
        </p:sp>
        <p:sp>
          <p:nvSpPr>
            <p:cNvPr id="17" name="Text Box 18"/>
            <p:cNvSpPr txBox="1">
              <a:spLocks noChangeArrowheads="1"/>
            </p:cNvSpPr>
            <p:nvPr/>
          </p:nvSpPr>
          <p:spPr bwMode="auto">
            <a:xfrm>
              <a:off x="5020126" y="3465512"/>
              <a:ext cx="486246"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δ</a:t>
              </a:r>
              <a:r>
                <a:rPr lang="el-GR" sz="1200" b="1" baseline="-25000" dirty="0"/>
                <a:t>4</a:t>
              </a:r>
              <a:endParaRPr lang="el-GR" baseline="-25000" dirty="0"/>
            </a:p>
          </p:txBody>
        </p:sp>
        <p:sp>
          <p:nvSpPr>
            <p:cNvPr id="18" name="Text Box 18"/>
            <p:cNvSpPr txBox="1">
              <a:spLocks noChangeArrowheads="1"/>
            </p:cNvSpPr>
            <p:nvPr/>
          </p:nvSpPr>
          <p:spPr bwMode="auto">
            <a:xfrm>
              <a:off x="6201892" y="3393017"/>
              <a:ext cx="486246"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δ</a:t>
              </a:r>
              <a:r>
                <a:rPr lang="el-GR" sz="1200" b="1" baseline="-25000" dirty="0"/>
                <a:t>5</a:t>
              </a:r>
              <a:endParaRPr lang="el-GR" baseline="-25000" dirty="0"/>
            </a:p>
          </p:txBody>
        </p:sp>
        <p:sp>
          <p:nvSpPr>
            <p:cNvPr id="19" name="Text Box 18"/>
            <p:cNvSpPr txBox="1">
              <a:spLocks noChangeArrowheads="1"/>
            </p:cNvSpPr>
            <p:nvPr/>
          </p:nvSpPr>
          <p:spPr bwMode="auto">
            <a:xfrm>
              <a:off x="5057887" y="5408613"/>
              <a:ext cx="486246"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δ</a:t>
              </a:r>
              <a:r>
                <a:rPr lang="el-GR" sz="1200" b="1" baseline="-25000" dirty="0"/>
                <a:t>6</a:t>
              </a:r>
              <a:endParaRPr lang="el-GR" baseline="-25000" dirty="0"/>
            </a:p>
          </p:txBody>
        </p:sp>
        <p:sp>
          <p:nvSpPr>
            <p:cNvPr id="20" name="Text Box 18"/>
            <p:cNvSpPr txBox="1">
              <a:spLocks noChangeArrowheads="1"/>
            </p:cNvSpPr>
            <p:nvPr/>
          </p:nvSpPr>
          <p:spPr bwMode="auto">
            <a:xfrm>
              <a:off x="6456859" y="5437188"/>
              <a:ext cx="486246"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δ</a:t>
              </a:r>
              <a:r>
                <a:rPr lang="el-GR" sz="1200" b="1" baseline="-25000" dirty="0"/>
                <a:t>7</a:t>
              </a:r>
              <a:endParaRPr lang="el-GR" baseline="-25000" dirty="0"/>
            </a:p>
          </p:txBody>
        </p:sp>
        <p:sp>
          <p:nvSpPr>
            <p:cNvPr id="21" name="Text Box 18"/>
            <p:cNvSpPr txBox="1">
              <a:spLocks noChangeArrowheads="1"/>
            </p:cNvSpPr>
            <p:nvPr/>
          </p:nvSpPr>
          <p:spPr bwMode="auto">
            <a:xfrm>
              <a:off x="6445015" y="4044483"/>
              <a:ext cx="486246" cy="314325"/>
            </a:xfrm>
            <a:prstGeom prst="rect">
              <a:avLst/>
            </a:prstGeom>
            <a:solidFill>
              <a:srgbClr val="FFFFFF"/>
            </a:solidFill>
            <a:ln w="9525">
              <a:noFill/>
              <a:miter lim="800000"/>
              <a:headEnd/>
              <a:tailEnd/>
            </a:ln>
          </p:spPr>
          <p:txBody>
            <a:bodyPr>
              <a:prstTxWarp prst="textNoShape">
                <a:avLst/>
              </a:prstTxWarp>
            </a:bodyPr>
            <a:lstStyle/>
            <a:p>
              <a:pPr algn="l"/>
              <a:r>
                <a:rPr lang="el-GR" sz="1200" b="1" dirty="0"/>
                <a:t>δ</a:t>
              </a:r>
              <a:r>
                <a:rPr lang="el-GR" sz="1200" b="1" baseline="-25000" dirty="0"/>
                <a:t>8</a:t>
              </a:r>
              <a:endParaRPr lang="el-GR" baseline="-25000" dirty="0"/>
            </a:p>
          </p:txBody>
        </p:sp>
      </p:grpSp>
    </p:spTree>
    <p:extLst>
      <p:ext uri="{BB962C8B-B14F-4D97-AF65-F5344CB8AC3E}">
        <p14:creationId xmlns:p14="http://schemas.microsoft.com/office/powerpoint/2010/main" val="1856396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3 - Θέση αριθμού διαφάνειας"/>
          <p:cNvSpPr>
            <a:spLocks noGrp="1"/>
          </p:cNvSpPr>
          <p:nvPr>
            <p:ph type="sldNum" sz="quarter" idx="12"/>
          </p:nvPr>
        </p:nvSpPr>
        <p:spPr>
          <a:noFill/>
        </p:spPr>
        <p:txBody>
          <a:bodyPr/>
          <a:lstStyle/>
          <a:p>
            <a:fld id="{35A8A95D-681C-8B4C-B746-93D455D78F22}" type="slidenum">
              <a:rPr lang="el-GR"/>
              <a:pPr/>
              <a:t>18</a:t>
            </a:fld>
            <a:endParaRPr lang="el-GR"/>
          </a:p>
        </p:txBody>
      </p:sp>
      <p:pic>
        <p:nvPicPr>
          <p:cNvPr id="79875" name="Picture 2"/>
          <p:cNvPicPr>
            <a:picLocks noChangeAspect="1" noChangeArrowheads="1"/>
          </p:cNvPicPr>
          <p:nvPr/>
        </p:nvPicPr>
        <p:blipFill>
          <a:blip r:embed="rId2"/>
          <a:srcRect b="20435"/>
          <a:stretch>
            <a:fillRect/>
          </a:stretch>
        </p:blipFill>
        <p:spPr bwMode="auto">
          <a:xfrm>
            <a:off x="611188" y="512763"/>
            <a:ext cx="7813675" cy="2546350"/>
          </a:xfrm>
          <a:prstGeom prst="rect">
            <a:avLst/>
          </a:prstGeom>
          <a:noFill/>
          <a:ln w="9525">
            <a:noFill/>
            <a:miter lim="800000"/>
            <a:headEnd/>
            <a:tailEnd/>
          </a:ln>
        </p:spPr>
      </p:pic>
      <p:graphicFrame>
        <p:nvGraphicFramePr>
          <p:cNvPr id="64515" name="Group 3"/>
          <p:cNvGraphicFramePr>
            <a:graphicFrameLocks noGrp="1"/>
          </p:cNvGraphicFramePr>
          <p:nvPr/>
        </p:nvGraphicFramePr>
        <p:xfrm>
          <a:off x="179388" y="2895600"/>
          <a:ext cx="5459412" cy="2743200"/>
        </p:xfrm>
        <a:graphic>
          <a:graphicData uri="http://schemas.openxmlformats.org/drawingml/2006/table">
            <a:tbl>
              <a:tblPr/>
              <a:tblGrid>
                <a:gridCol w="446087">
                  <a:extLst>
                    <a:ext uri="{9D8B030D-6E8A-4147-A177-3AD203B41FA5}">
                      <a16:colId xmlns:a16="http://schemas.microsoft.com/office/drawing/2014/main" xmlns="" val="20000"/>
                    </a:ext>
                  </a:extLst>
                </a:gridCol>
                <a:gridCol w="625475">
                  <a:extLst>
                    <a:ext uri="{9D8B030D-6E8A-4147-A177-3AD203B41FA5}">
                      <a16:colId xmlns:a16="http://schemas.microsoft.com/office/drawing/2014/main" xmlns="" val="20001"/>
                    </a:ext>
                  </a:extLst>
                </a:gridCol>
                <a:gridCol w="627063">
                  <a:extLst>
                    <a:ext uri="{9D8B030D-6E8A-4147-A177-3AD203B41FA5}">
                      <a16:colId xmlns:a16="http://schemas.microsoft.com/office/drawing/2014/main" xmlns="" val="20002"/>
                    </a:ext>
                  </a:extLst>
                </a:gridCol>
                <a:gridCol w="627062">
                  <a:extLst>
                    <a:ext uri="{9D8B030D-6E8A-4147-A177-3AD203B41FA5}">
                      <a16:colId xmlns:a16="http://schemas.microsoft.com/office/drawing/2014/main" xmlns="" val="20003"/>
                    </a:ext>
                  </a:extLst>
                </a:gridCol>
                <a:gridCol w="627063">
                  <a:extLst>
                    <a:ext uri="{9D8B030D-6E8A-4147-A177-3AD203B41FA5}">
                      <a16:colId xmlns:a16="http://schemas.microsoft.com/office/drawing/2014/main" xmlns="" val="20004"/>
                    </a:ext>
                  </a:extLst>
                </a:gridCol>
                <a:gridCol w="627062">
                  <a:extLst>
                    <a:ext uri="{9D8B030D-6E8A-4147-A177-3AD203B41FA5}">
                      <a16:colId xmlns:a16="http://schemas.microsoft.com/office/drawing/2014/main" xmlns="" val="20005"/>
                    </a:ext>
                  </a:extLst>
                </a:gridCol>
                <a:gridCol w="625475">
                  <a:extLst>
                    <a:ext uri="{9D8B030D-6E8A-4147-A177-3AD203B41FA5}">
                      <a16:colId xmlns:a16="http://schemas.microsoft.com/office/drawing/2014/main" xmlns="" val="20006"/>
                    </a:ext>
                  </a:extLst>
                </a:gridCol>
                <a:gridCol w="627063">
                  <a:extLst>
                    <a:ext uri="{9D8B030D-6E8A-4147-A177-3AD203B41FA5}">
                      <a16:colId xmlns:a16="http://schemas.microsoft.com/office/drawing/2014/main" xmlns="" val="20007"/>
                    </a:ext>
                  </a:extLst>
                </a:gridCol>
                <a:gridCol w="627062">
                  <a:extLst>
                    <a:ext uri="{9D8B030D-6E8A-4147-A177-3AD203B41FA5}">
                      <a16:colId xmlns:a16="http://schemas.microsoft.com/office/drawing/2014/main" xmlns="" val="20008"/>
                    </a:ext>
                  </a:extLst>
                </a:gridCol>
              </a:tblGrid>
              <a:tr h="3206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α/α</a:t>
                      </a:r>
                      <a:endParaRPr kumimoji="0" lang="el-GR" sz="1800" b="0" i="0" u="none" strike="noStrike" cap="none" normalizeH="0" baseline="0">
                        <a:ln>
                          <a:noFill/>
                        </a:ln>
                        <a:solidFill>
                          <a:schemeClr val="tx1"/>
                        </a:solidFill>
                        <a:effectLst/>
                        <a:latin typeface="Arial"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0</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2</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3</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4</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5</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6</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δ</a:t>
                      </a:r>
                      <a:r>
                        <a:rPr kumimoji="0" lang="el-GR" sz="1200" b="1" i="0" u="none" strike="noStrike" cap="none" normalizeH="0" baseline="-30000">
                          <a:ln>
                            <a:noFill/>
                          </a:ln>
                          <a:solidFill>
                            <a:schemeClr val="tx1"/>
                          </a:solidFill>
                          <a:effectLst/>
                          <a:latin typeface="Times New Roman" pitchFamily="-105" charset="0"/>
                          <a:ea typeface="Times New Roman" pitchFamily="-105" charset="0"/>
                          <a:cs typeface="Times New Roman" pitchFamily="-105" charset="0"/>
                        </a:rPr>
                        <a:t>7</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22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2</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3</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4</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5</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6.</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800" b="0" i="0" u="none" strike="noStrike" cap="none" normalizeH="0" baseline="0">
                        <a:ln>
                          <a:noFill/>
                        </a:ln>
                        <a:solidFill>
                          <a:schemeClr val="tx1"/>
                        </a:solidFill>
                        <a:effectLst/>
                        <a:latin typeface="Arial"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0.5089104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0.7535478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-.2690547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-.5486606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-.2589597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-.3524164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-.3571880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0.3600516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-.1056328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-.3917832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0.6742030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0.3095728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0.9137015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1.037262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-.6648500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-.1742041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1.250761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0.3366221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0.3898519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-.4325227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-1.012602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-.2755467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0.6152253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-.6145408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-.8597910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0.7273226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0.5950775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0.4217384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-.03206861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-.3495550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-.5908434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0.6447705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0.5184697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0.7235518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-.2471015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0.6935881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0.8025460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-.6362791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-.7253602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0.6624972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0.2182258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-.5057112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-.07292640</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-.6013907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0.08698356</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0.3641990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1.078127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-.3432094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0.1682643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0.3313292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1.030046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0.1270295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-.4018521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-.1701411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-.3320913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1.286793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-.6403781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-.3725430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-.5440173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-.03087473</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-.1096658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0.2332575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-.3493110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0.7873379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-.5983318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-.7317709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-.7914307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-.5888151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-.3588647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-.3907117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0.07462311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0.8548069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0.8992270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-.6552849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-.3311071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-.5636537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-.3404261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-.4443729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0.7576617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-.4503657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-.7919698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0.9867630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-.3762970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0.9382774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-.9683150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0.9575515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-.8893720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0.9750065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0.5049111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-.6639831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0.8708016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0.8002952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-.8417325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0.6047230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-.8662446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0.9355375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0.8289630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-.8528786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-.6429563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-.8505324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-.2191769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0.6608377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0.6178970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0.5321177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0.2662778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-.6974518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-.1058610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-.5691115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0.5884873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0.6154253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-.3920485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0.7584423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0.05132362</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-.6568286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0.3192317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0.8379005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-.9201580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-.5940144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-.2524261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-.2697872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0.8401992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-.4864736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-.3448265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-.4309968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-.8117150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0.9900396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0.3125360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-.2876548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0.6926265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0.7765939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-.3649487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-.4166576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0.4711970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0.5508540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0.4539642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0.8007530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0.6889148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0.01068401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-.1767772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-.4799122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-.1770520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0.02147019</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-.2135825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-.5627477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0.1977679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0.4426645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-.6917145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-.1265596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0.4457014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0.06680536</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-.2585576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-.4100336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-.3946019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0.3241508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-.4983336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-.8498850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-.4657341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0.7948705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-.4291601    </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 0.06974471</a:t>
                      </a:r>
                      <a:endParaRPr kumimoji="0" lang="el-GR"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79908" name="Text Box 35"/>
          <p:cNvSpPr txBox="1">
            <a:spLocks noChangeArrowheads="1"/>
          </p:cNvSpPr>
          <p:nvPr/>
        </p:nvSpPr>
        <p:spPr bwMode="auto">
          <a:xfrm>
            <a:off x="5624513" y="3657600"/>
            <a:ext cx="3519487" cy="1803400"/>
          </a:xfrm>
          <a:prstGeom prst="rect">
            <a:avLst/>
          </a:prstGeom>
          <a:noFill/>
          <a:ln w="9525">
            <a:noFill/>
            <a:miter lim="800000"/>
            <a:headEnd/>
            <a:tailEnd/>
          </a:ln>
        </p:spPr>
        <p:txBody>
          <a:bodyPr>
            <a:prstTxWarp prst="textNoShape">
              <a:avLst/>
            </a:prstTxWarp>
            <a:spAutoFit/>
          </a:bodyPr>
          <a:lstStyle/>
          <a:p>
            <a:pPr algn="l"/>
            <a:r>
              <a:rPr lang="el-GR" sz="1600" b="1"/>
              <a:t>Χ1=δ0+δ1</a:t>
            </a:r>
          </a:p>
          <a:p>
            <a:pPr algn="l"/>
            <a:r>
              <a:rPr lang="el-GR" sz="1600" b="1"/>
              <a:t>Χ2=δ0+δ1+δ2</a:t>
            </a:r>
          </a:p>
          <a:p>
            <a:pPr algn="l"/>
            <a:r>
              <a:rPr lang="el-GR" sz="1600" b="1"/>
              <a:t>Χ3=δ0+δ1+δ2+δ3+δ4</a:t>
            </a:r>
          </a:p>
          <a:p>
            <a:pPr algn="l"/>
            <a:r>
              <a:rPr lang="el-GR" sz="1600" b="1"/>
              <a:t>Χ4=δ0+δ1+δ2+δ3+δ4+δ5</a:t>
            </a:r>
          </a:p>
          <a:p>
            <a:pPr algn="l"/>
            <a:r>
              <a:rPr lang="el-GR" sz="1600" b="1"/>
              <a:t>Χ5=δ0+δ1+δ2+δ3+δ4+δ5+δ6</a:t>
            </a:r>
          </a:p>
          <a:p>
            <a:pPr algn="l"/>
            <a:r>
              <a:rPr lang="el-GR" sz="1600" b="1"/>
              <a:t>Χ6=δ0+δ1+δ2+δ3+δ4+δ5+δ6+δ7</a:t>
            </a:r>
          </a:p>
          <a:p>
            <a:pPr algn="l"/>
            <a:r>
              <a:rPr lang="el-GR" sz="1600" b="1"/>
              <a:t>Χ7=δ0+δ1+δ2+δ3+δ4+δ5+δ6+δ7+δ8</a:t>
            </a:r>
          </a:p>
        </p:txBody>
      </p:sp>
    </p:spTree>
    <p:extLst>
      <p:ext uri="{BB962C8B-B14F-4D97-AF65-F5344CB8AC3E}">
        <p14:creationId xmlns:p14="http://schemas.microsoft.com/office/powerpoint/2010/main" val="1806207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3 - Θέση αριθμού διαφάνειας"/>
          <p:cNvSpPr>
            <a:spLocks noGrp="1"/>
          </p:cNvSpPr>
          <p:nvPr>
            <p:ph type="sldNum" sz="quarter" idx="12"/>
          </p:nvPr>
        </p:nvSpPr>
        <p:spPr>
          <a:noFill/>
        </p:spPr>
        <p:txBody>
          <a:bodyPr/>
          <a:lstStyle/>
          <a:p>
            <a:fld id="{E1AB89AC-891E-5545-80FA-D0B164BADCB4}" type="slidenum">
              <a:rPr lang="el-GR"/>
              <a:pPr/>
              <a:t>19</a:t>
            </a:fld>
            <a:endParaRPr lang="el-GR"/>
          </a:p>
        </p:txBody>
      </p:sp>
      <p:pic>
        <p:nvPicPr>
          <p:cNvPr id="80899" name="Picture 4"/>
          <p:cNvPicPr>
            <a:picLocks noChangeAspect="1" noChangeArrowheads="1"/>
          </p:cNvPicPr>
          <p:nvPr/>
        </p:nvPicPr>
        <p:blipFill>
          <a:blip r:embed="rId2"/>
          <a:srcRect b="20435"/>
          <a:stretch>
            <a:fillRect/>
          </a:stretch>
        </p:blipFill>
        <p:spPr bwMode="auto">
          <a:xfrm>
            <a:off x="395288" y="333375"/>
            <a:ext cx="5797550" cy="1889125"/>
          </a:xfrm>
          <a:prstGeom prst="rect">
            <a:avLst/>
          </a:prstGeom>
          <a:noFill/>
          <a:ln w="9525">
            <a:noFill/>
            <a:miter lim="800000"/>
            <a:headEnd/>
            <a:tailEnd/>
          </a:ln>
        </p:spPr>
      </p:pic>
      <p:sp>
        <p:nvSpPr>
          <p:cNvPr id="80900" name="Text Box 5"/>
          <p:cNvSpPr txBox="1">
            <a:spLocks noChangeArrowheads="1"/>
          </p:cNvSpPr>
          <p:nvPr/>
        </p:nvSpPr>
        <p:spPr bwMode="auto">
          <a:xfrm>
            <a:off x="5475408" y="1320800"/>
            <a:ext cx="3671887" cy="1803400"/>
          </a:xfrm>
          <a:prstGeom prst="rect">
            <a:avLst/>
          </a:prstGeom>
          <a:noFill/>
          <a:ln w="9525">
            <a:noFill/>
            <a:miter lim="800000"/>
            <a:headEnd/>
            <a:tailEnd/>
          </a:ln>
        </p:spPr>
        <p:txBody>
          <a:bodyPr>
            <a:prstTxWarp prst="textNoShape">
              <a:avLst/>
            </a:prstTxWarp>
            <a:spAutoFit/>
          </a:bodyPr>
          <a:lstStyle/>
          <a:p>
            <a:pPr algn="l"/>
            <a:r>
              <a:rPr lang="el-GR" sz="1600" b="1" dirty="0"/>
              <a:t>Χ1=δ0+δ1</a:t>
            </a:r>
          </a:p>
          <a:p>
            <a:pPr algn="l"/>
            <a:r>
              <a:rPr lang="el-GR" sz="1600" b="1" dirty="0"/>
              <a:t>Χ2=δ0+δ1+δ2</a:t>
            </a:r>
          </a:p>
          <a:p>
            <a:pPr algn="l"/>
            <a:r>
              <a:rPr lang="el-GR" sz="1600" b="1" dirty="0"/>
              <a:t>Χ3=δ0+δ1+δ2+δ3+δ4</a:t>
            </a:r>
          </a:p>
          <a:p>
            <a:pPr algn="l"/>
            <a:r>
              <a:rPr lang="el-GR" sz="1600" b="1" dirty="0"/>
              <a:t>Χ4=δ0+δ1+δ2+δ3+δ4+δ5</a:t>
            </a:r>
          </a:p>
          <a:p>
            <a:pPr algn="l"/>
            <a:r>
              <a:rPr lang="el-GR" sz="1600" b="1" dirty="0"/>
              <a:t>Χ5=δ0+δ1+δ2+δ3+δ4+δ5+δ6</a:t>
            </a:r>
          </a:p>
          <a:p>
            <a:pPr algn="l"/>
            <a:r>
              <a:rPr lang="el-GR" sz="1600" b="1" dirty="0"/>
              <a:t>Χ6=δ0+δ1+δ2+δ3+δ4+δ5+δ6+δ7</a:t>
            </a:r>
          </a:p>
          <a:p>
            <a:pPr algn="l"/>
            <a:r>
              <a:rPr lang="el-GR" sz="1600" b="1" dirty="0"/>
              <a:t>Χ7=δ0+δ1+δ2+δ3+δ4+δ5+δ6+δ7+δ8</a:t>
            </a:r>
          </a:p>
        </p:txBody>
      </p:sp>
      <p:pic>
        <p:nvPicPr>
          <p:cNvPr id="80901" name="Picture 20"/>
          <p:cNvPicPr>
            <a:picLocks noChangeAspect="1" noChangeArrowheads="1"/>
          </p:cNvPicPr>
          <p:nvPr/>
        </p:nvPicPr>
        <p:blipFill>
          <a:blip r:embed="rId3"/>
          <a:srcRect/>
          <a:stretch>
            <a:fillRect/>
          </a:stretch>
        </p:blipFill>
        <p:spPr bwMode="auto">
          <a:xfrm>
            <a:off x="358775" y="3060700"/>
            <a:ext cx="3603625" cy="3554413"/>
          </a:xfrm>
          <a:prstGeom prst="rect">
            <a:avLst/>
          </a:prstGeom>
          <a:noFill/>
          <a:ln w="9525">
            <a:noFill/>
            <a:miter lim="800000"/>
            <a:headEnd/>
            <a:tailEnd/>
          </a:ln>
        </p:spPr>
      </p:pic>
      <p:sp>
        <p:nvSpPr>
          <p:cNvPr id="80902" name="Text Box 22"/>
          <p:cNvSpPr txBox="1">
            <a:spLocks noChangeArrowheads="1"/>
          </p:cNvSpPr>
          <p:nvPr/>
        </p:nvSpPr>
        <p:spPr bwMode="auto">
          <a:xfrm>
            <a:off x="1187450" y="3644900"/>
            <a:ext cx="93662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dirty="0"/>
              <a:t>X</a:t>
            </a:r>
            <a:r>
              <a:rPr lang="en-US" sz="1800" b="1" baseline="-25000" dirty="0"/>
              <a:t>1</a:t>
            </a:r>
            <a:endParaRPr lang="el-GR" sz="1800" b="1" dirty="0"/>
          </a:p>
        </p:txBody>
      </p:sp>
      <p:sp>
        <p:nvSpPr>
          <p:cNvPr id="80903" name="Text Box 23"/>
          <p:cNvSpPr txBox="1">
            <a:spLocks noChangeArrowheads="1"/>
          </p:cNvSpPr>
          <p:nvPr/>
        </p:nvSpPr>
        <p:spPr bwMode="auto">
          <a:xfrm>
            <a:off x="3067561" y="3644899"/>
            <a:ext cx="93662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t>X</a:t>
            </a:r>
            <a:r>
              <a:rPr lang="en-US" sz="1800" b="1" baseline="-25000"/>
              <a:t>2</a:t>
            </a:r>
            <a:endParaRPr lang="el-GR" sz="1800" b="1"/>
          </a:p>
        </p:txBody>
      </p:sp>
      <p:sp>
        <p:nvSpPr>
          <p:cNvPr id="80904" name="Text Box 24"/>
          <p:cNvSpPr txBox="1">
            <a:spLocks noChangeArrowheads="1"/>
          </p:cNvSpPr>
          <p:nvPr/>
        </p:nvSpPr>
        <p:spPr bwMode="auto">
          <a:xfrm>
            <a:off x="1136890" y="5153819"/>
            <a:ext cx="93662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t>X</a:t>
            </a:r>
            <a:r>
              <a:rPr lang="en-US" sz="1800" b="1" baseline="-25000"/>
              <a:t>3</a:t>
            </a:r>
            <a:endParaRPr lang="el-GR" sz="1800" b="1" dirty="0"/>
          </a:p>
        </p:txBody>
      </p:sp>
      <p:sp>
        <p:nvSpPr>
          <p:cNvPr id="80905" name="Text Box 25"/>
          <p:cNvSpPr txBox="1">
            <a:spLocks noChangeArrowheads="1"/>
          </p:cNvSpPr>
          <p:nvPr/>
        </p:nvSpPr>
        <p:spPr bwMode="auto">
          <a:xfrm>
            <a:off x="3067561" y="5357283"/>
            <a:ext cx="93662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t>X</a:t>
            </a:r>
            <a:r>
              <a:rPr lang="en-US" sz="1800" b="1" baseline="-25000"/>
              <a:t>4</a:t>
            </a:r>
            <a:endParaRPr lang="el-GR" sz="1800" b="1" dirty="0"/>
          </a:p>
        </p:txBody>
      </p:sp>
      <p:grpSp>
        <p:nvGrpSpPr>
          <p:cNvPr id="80906" name="Group 29"/>
          <p:cNvGrpSpPr>
            <a:grpSpLocks/>
          </p:cNvGrpSpPr>
          <p:nvPr/>
        </p:nvGrpSpPr>
        <p:grpSpPr bwMode="auto">
          <a:xfrm>
            <a:off x="4284663" y="3200400"/>
            <a:ext cx="3514184" cy="3268663"/>
            <a:chOff x="2699" y="2160"/>
            <a:chExt cx="2126" cy="1915"/>
          </a:xfrm>
        </p:grpSpPr>
        <p:pic>
          <p:nvPicPr>
            <p:cNvPr id="80907" name="Picture 6"/>
            <p:cNvPicPr>
              <a:picLocks noChangeAspect="1" noChangeArrowheads="1"/>
            </p:cNvPicPr>
            <p:nvPr/>
          </p:nvPicPr>
          <p:blipFill>
            <a:blip r:embed="rId4"/>
            <a:srcRect/>
            <a:stretch>
              <a:fillRect/>
            </a:stretch>
          </p:blipFill>
          <p:spPr bwMode="auto">
            <a:xfrm>
              <a:off x="2699" y="2160"/>
              <a:ext cx="2110" cy="1915"/>
            </a:xfrm>
            <a:prstGeom prst="rect">
              <a:avLst/>
            </a:prstGeom>
            <a:noFill/>
            <a:ln w="9525">
              <a:noFill/>
              <a:miter lim="800000"/>
              <a:headEnd/>
              <a:tailEnd/>
            </a:ln>
          </p:spPr>
        </p:pic>
        <p:sp>
          <p:nvSpPr>
            <p:cNvPr id="80908" name="Text Box 26"/>
            <p:cNvSpPr txBox="1">
              <a:spLocks noChangeArrowheads="1"/>
            </p:cNvSpPr>
            <p:nvPr/>
          </p:nvSpPr>
          <p:spPr bwMode="auto">
            <a:xfrm>
              <a:off x="3221" y="2420"/>
              <a:ext cx="590" cy="214"/>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t>X</a:t>
              </a:r>
              <a:r>
                <a:rPr lang="en-US" sz="1800" b="1" baseline="-25000"/>
                <a:t>5</a:t>
              </a:r>
              <a:endParaRPr lang="el-GR" sz="1800" b="1" dirty="0"/>
            </a:p>
          </p:txBody>
        </p:sp>
        <p:sp>
          <p:nvSpPr>
            <p:cNvPr id="80909" name="Text Box 27"/>
            <p:cNvSpPr txBox="1">
              <a:spLocks noChangeArrowheads="1"/>
            </p:cNvSpPr>
            <p:nvPr/>
          </p:nvSpPr>
          <p:spPr bwMode="auto">
            <a:xfrm>
              <a:off x="4235" y="2419"/>
              <a:ext cx="590" cy="214"/>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t>X</a:t>
              </a:r>
              <a:r>
                <a:rPr lang="en-US" sz="1800" b="1" baseline="-25000"/>
                <a:t>6</a:t>
              </a:r>
              <a:endParaRPr lang="el-GR" sz="1800" b="1"/>
            </a:p>
          </p:txBody>
        </p:sp>
        <p:sp>
          <p:nvSpPr>
            <p:cNvPr id="80910" name="Text Box 28"/>
            <p:cNvSpPr txBox="1">
              <a:spLocks noChangeArrowheads="1"/>
            </p:cNvSpPr>
            <p:nvPr/>
          </p:nvSpPr>
          <p:spPr bwMode="auto">
            <a:xfrm>
              <a:off x="4037" y="3271"/>
              <a:ext cx="590" cy="215"/>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t>X</a:t>
              </a:r>
              <a:r>
                <a:rPr lang="en-US" sz="1800" b="1" baseline="-25000"/>
                <a:t>7</a:t>
              </a:r>
              <a:endParaRPr lang="el-GR" sz="1800" b="1"/>
            </a:p>
          </p:txBody>
        </p:sp>
      </p:grpSp>
    </p:spTree>
    <p:extLst>
      <p:ext uri="{BB962C8B-B14F-4D97-AF65-F5344CB8AC3E}">
        <p14:creationId xmlns:p14="http://schemas.microsoft.com/office/powerpoint/2010/main" val="95996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3 - Θέση αριθμού διαφάνειας"/>
          <p:cNvSpPr>
            <a:spLocks noGrp="1"/>
          </p:cNvSpPr>
          <p:nvPr>
            <p:ph type="sldNum" sz="quarter" idx="12"/>
          </p:nvPr>
        </p:nvSpPr>
        <p:spPr>
          <a:noFill/>
        </p:spPr>
        <p:txBody>
          <a:bodyPr/>
          <a:lstStyle/>
          <a:p>
            <a:fld id="{BBDECFF4-8B42-E044-BD7E-AC3806FAC01A}" type="slidenum">
              <a:rPr lang="el-GR"/>
              <a:pPr/>
              <a:t>2</a:t>
            </a:fld>
            <a:endParaRPr lang="el-GR"/>
          </a:p>
        </p:txBody>
      </p:sp>
      <p:sp>
        <p:nvSpPr>
          <p:cNvPr id="21508" name="Text Box 2"/>
          <p:cNvSpPr txBox="1">
            <a:spLocks noChangeArrowheads="1"/>
          </p:cNvSpPr>
          <p:nvPr/>
        </p:nvSpPr>
        <p:spPr bwMode="auto">
          <a:xfrm>
            <a:off x="323850" y="260350"/>
            <a:ext cx="6443663" cy="5191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21509" name="Text Box 3"/>
          <p:cNvSpPr txBox="1">
            <a:spLocks noChangeArrowheads="1"/>
          </p:cNvSpPr>
          <p:nvPr/>
        </p:nvSpPr>
        <p:spPr bwMode="auto">
          <a:xfrm>
            <a:off x="0" y="188913"/>
            <a:ext cx="9067800" cy="523875"/>
          </a:xfrm>
          <a:prstGeom prst="rect">
            <a:avLst/>
          </a:prstGeom>
          <a:noFill/>
          <a:ln w="9525">
            <a:noFill/>
            <a:miter lim="800000"/>
            <a:headEnd/>
            <a:tailEnd/>
          </a:ln>
        </p:spPr>
        <p:txBody>
          <a:bodyPr>
            <a:prstTxWarp prst="textNoShape">
              <a:avLst/>
            </a:prstTxWarp>
            <a:spAutoFit/>
          </a:bodyPr>
          <a:lstStyle/>
          <a:p>
            <a:pPr>
              <a:spcBef>
                <a:spcPct val="50000"/>
              </a:spcBef>
            </a:pPr>
            <a:r>
              <a:rPr lang="el-GR" b="1">
                <a:solidFill>
                  <a:srgbClr val="006600"/>
                </a:solidFill>
                <a:latin typeface="Palatino" pitchFamily="-105" charset="0"/>
                <a:ea typeface="Palatino" pitchFamily="-105" charset="0"/>
                <a:cs typeface="Palatino" pitchFamily="-105" charset="0"/>
              </a:rPr>
              <a:t>Παράδειγμα Εργασίας:</a:t>
            </a:r>
            <a:r>
              <a:rPr lang="el-GR">
                <a:latin typeface="Palatino" pitchFamily="-105" charset="0"/>
                <a:ea typeface="Palatino" pitchFamily="-105" charset="0"/>
                <a:cs typeface="Palatino" pitchFamily="-105" charset="0"/>
              </a:rPr>
              <a:t>    </a:t>
            </a:r>
            <a:r>
              <a:rPr lang="el-GR">
                <a:solidFill>
                  <a:srgbClr val="CC0000"/>
                </a:solidFill>
                <a:latin typeface="Palatino" pitchFamily="-105" charset="0"/>
                <a:ea typeface="Palatino" pitchFamily="-105" charset="0"/>
                <a:cs typeface="Palatino" pitchFamily="-105" charset="0"/>
              </a:rPr>
              <a:t>Το μαθηματικό εκκρεμές</a:t>
            </a:r>
          </a:p>
        </p:txBody>
      </p:sp>
      <p:sp>
        <p:nvSpPr>
          <p:cNvPr id="21512" name="Oval 6"/>
          <p:cNvSpPr>
            <a:spLocks noChangeArrowheads="1"/>
          </p:cNvSpPr>
          <p:nvPr/>
        </p:nvSpPr>
        <p:spPr bwMode="auto">
          <a:xfrm>
            <a:off x="6264275" y="5041900"/>
            <a:ext cx="215900" cy="217488"/>
          </a:xfrm>
          <a:prstGeom prst="ellipse">
            <a:avLst/>
          </a:prstGeom>
          <a:solidFill>
            <a:srgbClr val="CCFFCC"/>
          </a:solidFill>
          <a:ln w="9525">
            <a:noFill/>
            <a:round/>
            <a:headEnd/>
            <a:tailEnd/>
          </a:ln>
        </p:spPr>
        <p:txBody>
          <a:bodyPr wrap="none" anchor="ctr">
            <a:prstTxWarp prst="textNoShape">
              <a:avLst/>
            </a:prstTxWarp>
          </a:bodyPr>
          <a:lstStyle/>
          <a:p>
            <a:endParaRPr lang="en-US"/>
          </a:p>
        </p:txBody>
      </p:sp>
      <p:grpSp>
        <p:nvGrpSpPr>
          <p:cNvPr id="21513" name="Group 7"/>
          <p:cNvGrpSpPr>
            <a:grpSpLocks/>
          </p:cNvGrpSpPr>
          <p:nvPr/>
        </p:nvGrpSpPr>
        <p:grpSpPr bwMode="auto">
          <a:xfrm>
            <a:off x="5508625" y="1981200"/>
            <a:ext cx="3635375" cy="3673475"/>
            <a:chOff x="3470" y="1248"/>
            <a:chExt cx="2290" cy="2314"/>
          </a:xfrm>
        </p:grpSpPr>
        <p:sp>
          <p:nvSpPr>
            <p:cNvPr id="21532" name="Text Box 8"/>
            <p:cNvSpPr txBox="1">
              <a:spLocks noChangeArrowheads="1"/>
            </p:cNvSpPr>
            <p:nvPr/>
          </p:nvSpPr>
          <p:spPr bwMode="auto">
            <a:xfrm>
              <a:off x="5079" y="3312"/>
              <a:ext cx="612" cy="25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mg</a:t>
              </a:r>
              <a:endParaRPr lang="el-GR" sz="2000" b="1"/>
            </a:p>
          </p:txBody>
        </p:sp>
        <p:sp>
          <p:nvSpPr>
            <p:cNvPr id="21533" name="Text Box 9"/>
            <p:cNvSpPr txBox="1">
              <a:spLocks noChangeArrowheads="1"/>
            </p:cNvSpPr>
            <p:nvPr/>
          </p:nvSpPr>
          <p:spPr bwMode="auto">
            <a:xfrm>
              <a:off x="5329" y="2654"/>
              <a:ext cx="431" cy="288"/>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solidFill>
                    <a:schemeClr val="accent2"/>
                  </a:solidFill>
                </a:rPr>
                <a:t>e</a:t>
              </a:r>
              <a:r>
                <a:rPr lang="en-US" sz="2400" b="1" baseline="-25000">
                  <a:solidFill>
                    <a:schemeClr val="accent2"/>
                  </a:solidFill>
                </a:rPr>
                <a:t>t</a:t>
              </a:r>
              <a:endParaRPr lang="el-GR" sz="2400" b="1" baseline="-25000">
                <a:solidFill>
                  <a:schemeClr val="accent2"/>
                </a:solidFill>
              </a:endParaRPr>
            </a:p>
          </p:txBody>
        </p:sp>
        <p:sp>
          <p:nvSpPr>
            <p:cNvPr id="21534" name="Line 10"/>
            <p:cNvSpPr>
              <a:spLocks noChangeShapeType="1"/>
            </p:cNvSpPr>
            <p:nvPr/>
          </p:nvSpPr>
          <p:spPr bwMode="auto">
            <a:xfrm flipH="1">
              <a:off x="4626" y="2904"/>
              <a:ext cx="975" cy="544"/>
            </a:xfrm>
            <a:prstGeom prst="line">
              <a:avLst/>
            </a:prstGeom>
            <a:noFill/>
            <a:ln w="19050">
              <a:solidFill>
                <a:schemeClr val="accent2"/>
              </a:solidFill>
              <a:round/>
              <a:headEnd type="triangle" w="med" len="med"/>
              <a:tailEnd/>
            </a:ln>
          </p:spPr>
          <p:txBody>
            <a:bodyPr>
              <a:prstTxWarp prst="textNoShape">
                <a:avLst/>
              </a:prstTxWarp>
            </a:bodyPr>
            <a:lstStyle/>
            <a:p>
              <a:endParaRPr lang="en-US"/>
            </a:p>
          </p:txBody>
        </p:sp>
        <p:sp>
          <p:nvSpPr>
            <p:cNvPr id="21535" name="Line 11"/>
            <p:cNvSpPr>
              <a:spLocks noChangeShapeType="1"/>
            </p:cNvSpPr>
            <p:nvPr/>
          </p:nvSpPr>
          <p:spPr bwMode="auto">
            <a:xfrm flipH="1" flipV="1">
              <a:off x="4989" y="2632"/>
              <a:ext cx="363" cy="725"/>
            </a:xfrm>
            <a:prstGeom prst="line">
              <a:avLst/>
            </a:prstGeom>
            <a:noFill/>
            <a:ln w="12700">
              <a:solidFill>
                <a:schemeClr val="accent2"/>
              </a:solidFill>
              <a:round/>
              <a:headEnd/>
              <a:tailEnd type="triangle" w="med" len="med"/>
            </a:ln>
          </p:spPr>
          <p:txBody>
            <a:bodyPr>
              <a:prstTxWarp prst="textNoShape">
                <a:avLst/>
              </a:prstTxWarp>
            </a:bodyPr>
            <a:lstStyle/>
            <a:p>
              <a:endParaRPr lang="en-US"/>
            </a:p>
          </p:txBody>
        </p:sp>
        <p:sp>
          <p:nvSpPr>
            <p:cNvPr id="21536" name="Freeform 12"/>
            <p:cNvSpPr>
              <a:spLocks/>
            </p:cNvSpPr>
            <p:nvPr/>
          </p:nvSpPr>
          <p:spPr bwMode="auto">
            <a:xfrm>
              <a:off x="3470" y="3108"/>
              <a:ext cx="1746" cy="181"/>
            </a:xfrm>
            <a:custGeom>
              <a:avLst/>
              <a:gdLst>
                <a:gd name="T0" fmla="*/ 0 w 1746"/>
                <a:gd name="T1" fmla="*/ 0 h 136"/>
                <a:gd name="T2" fmla="*/ 907 w 1746"/>
                <a:gd name="T3" fmla="*/ 241 h 136"/>
                <a:gd name="T4" fmla="*/ 1746 w 1746"/>
                <a:gd name="T5" fmla="*/ 0 h 136"/>
                <a:gd name="T6" fmla="*/ 0 60000 65536"/>
                <a:gd name="T7" fmla="*/ 0 60000 65536"/>
                <a:gd name="T8" fmla="*/ 0 60000 65536"/>
                <a:gd name="T9" fmla="*/ 0 w 1746"/>
                <a:gd name="T10" fmla="*/ 0 h 136"/>
                <a:gd name="T11" fmla="*/ 1746 w 1746"/>
                <a:gd name="T12" fmla="*/ 136 h 136"/>
              </a:gdLst>
              <a:ahLst/>
              <a:cxnLst>
                <a:cxn ang="T6">
                  <a:pos x="T0" y="T1"/>
                </a:cxn>
                <a:cxn ang="T7">
                  <a:pos x="T2" y="T3"/>
                </a:cxn>
                <a:cxn ang="T8">
                  <a:pos x="T4" y="T5"/>
                </a:cxn>
              </a:cxnLst>
              <a:rect l="T9" t="T10" r="T11" b="T12"/>
              <a:pathLst>
                <a:path w="1746" h="136">
                  <a:moveTo>
                    <a:pt x="0" y="0"/>
                  </a:moveTo>
                  <a:cubicBezTo>
                    <a:pt x="308" y="68"/>
                    <a:pt x="616" y="136"/>
                    <a:pt x="907" y="136"/>
                  </a:cubicBezTo>
                  <a:cubicBezTo>
                    <a:pt x="1198" y="136"/>
                    <a:pt x="1472" y="68"/>
                    <a:pt x="1746" y="0"/>
                  </a:cubicBezTo>
                </a:path>
              </a:pathLst>
            </a:custGeom>
            <a:noFill/>
            <a:ln w="9525">
              <a:solidFill>
                <a:schemeClr val="tx1"/>
              </a:solidFill>
              <a:prstDash val="sysDot"/>
              <a:round/>
              <a:headEnd/>
              <a:tailEnd/>
            </a:ln>
          </p:spPr>
          <p:txBody>
            <a:bodyPr>
              <a:prstTxWarp prst="textNoShape">
                <a:avLst/>
              </a:prstTxWarp>
            </a:bodyPr>
            <a:lstStyle/>
            <a:p>
              <a:endParaRPr lang="en-US"/>
            </a:p>
          </p:txBody>
        </p:sp>
        <p:sp>
          <p:nvSpPr>
            <p:cNvPr id="21537" name="Line 13"/>
            <p:cNvSpPr>
              <a:spLocks noChangeShapeType="1"/>
            </p:cNvSpPr>
            <p:nvPr/>
          </p:nvSpPr>
          <p:spPr bwMode="auto">
            <a:xfrm>
              <a:off x="4354" y="1271"/>
              <a:ext cx="0" cy="2018"/>
            </a:xfrm>
            <a:prstGeom prst="line">
              <a:avLst/>
            </a:prstGeom>
            <a:noFill/>
            <a:ln w="19050">
              <a:solidFill>
                <a:schemeClr val="tx2"/>
              </a:solidFill>
              <a:prstDash val="sysDot"/>
              <a:round/>
              <a:headEnd/>
              <a:tailEnd/>
            </a:ln>
          </p:spPr>
          <p:txBody>
            <a:bodyPr>
              <a:prstTxWarp prst="textNoShape">
                <a:avLst/>
              </a:prstTxWarp>
            </a:bodyPr>
            <a:lstStyle/>
            <a:p>
              <a:endParaRPr lang="en-US"/>
            </a:p>
          </p:txBody>
        </p:sp>
        <p:sp>
          <p:nvSpPr>
            <p:cNvPr id="21538" name="Line 14"/>
            <p:cNvSpPr>
              <a:spLocks noChangeShapeType="1"/>
            </p:cNvSpPr>
            <p:nvPr/>
          </p:nvSpPr>
          <p:spPr bwMode="auto">
            <a:xfrm>
              <a:off x="4354" y="1248"/>
              <a:ext cx="861" cy="186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39" name="Oval 15"/>
            <p:cNvSpPr>
              <a:spLocks noChangeArrowheads="1"/>
            </p:cNvSpPr>
            <p:nvPr/>
          </p:nvSpPr>
          <p:spPr bwMode="auto">
            <a:xfrm>
              <a:off x="5148" y="3040"/>
              <a:ext cx="136" cy="137"/>
            </a:xfrm>
            <a:prstGeom prst="ellipse">
              <a:avLst/>
            </a:prstGeom>
            <a:gradFill rotWithShape="1">
              <a:gsLst>
                <a:gs pos="0">
                  <a:srgbClr val="5E7647"/>
                </a:gs>
                <a:gs pos="100000">
                  <a:srgbClr val="CCFF99"/>
                </a:gs>
              </a:gsLst>
              <a:lin ang="0" scaled="1"/>
            </a:gradFill>
            <a:ln w="9525">
              <a:noFill/>
              <a:round/>
              <a:headEnd/>
              <a:tailEnd/>
            </a:ln>
          </p:spPr>
          <p:txBody>
            <a:bodyPr wrap="none" anchor="ctr">
              <a:prstTxWarp prst="textNoShape">
                <a:avLst/>
              </a:prstTxWarp>
            </a:bodyPr>
            <a:lstStyle/>
            <a:p>
              <a:endParaRPr lang="en-US"/>
            </a:p>
          </p:txBody>
        </p:sp>
        <p:sp>
          <p:nvSpPr>
            <p:cNvPr id="21540" name="Freeform 16"/>
            <p:cNvSpPr>
              <a:spLocks/>
            </p:cNvSpPr>
            <p:nvPr/>
          </p:nvSpPr>
          <p:spPr bwMode="auto">
            <a:xfrm>
              <a:off x="4354" y="1929"/>
              <a:ext cx="295" cy="140"/>
            </a:xfrm>
            <a:custGeom>
              <a:avLst/>
              <a:gdLst>
                <a:gd name="T0" fmla="*/ 0 w 272"/>
                <a:gd name="T1" fmla="*/ 50 h 95"/>
                <a:gd name="T2" fmla="*/ 161 w 272"/>
                <a:gd name="T3" fmla="*/ 197 h 95"/>
                <a:gd name="T4" fmla="*/ 320 w 272"/>
                <a:gd name="T5" fmla="*/ 0 h 95"/>
                <a:gd name="T6" fmla="*/ 0 60000 65536"/>
                <a:gd name="T7" fmla="*/ 0 60000 65536"/>
                <a:gd name="T8" fmla="*/ 0 60000 65536"/>
                <a:gd name="T9" fmla="*/ 0 w 272"/>
                <a:gd name="T10" fmla="*/ 0 h 95"/>
                <a:gd name="T11" fmla="*/ 272 w 272"/>
                <a:gd name="T12" fmla="*/ 95 h 95"/>
              </a:gdLst>
              <a:ahLst/>
              <a:cxnLst>
                <a:cxn ang="T6">
                  <a:pos x="T0" y="T1"/>
                </a:cxn>
                <a:cxn ang="T7">
                  <a:pos x="T2" y="T3"/>
                </a:cxn>
                <a:cxn ang="T8">
                  <a:pos x="T4" y="T5"/>
                </a:cxn>
              </a:cxnLst>
              <a:rect l="T9" t="T10" r="T11" b="T12"/>
              <a:pathLst>
                <a:path w="272" h="95">
                  <a:moveTo>
                    <a:pt x="0" y="23"/>
                  </a:moveTo>
                  <a:cubicBezTo>
                    <a:pt x="45" y="59"/>
                    <a:pt x="91" y="95"/>
                    <a:pt x="136" y="91"/>
                  </a:cubicBezTo>
                  <a:cubicBezTo>
                    <a:pt x="181" y="87"/>
                    <a:pt x="226" y="43"/>
                    <a:pt x="272" y="0"/>
                  </a:cubicBezTo>
                </a:path>
              </a:pathLst>
            </a:custGeom>
            <a:noFill/>
            <a:ln w="3175">
              <a:solidFill>
                <a:schemeClr val="tx1"/>
              </a:solidFill>
              <a:round/>
              <a:headEnd/>
              <a:tailEnd type="triangle" w="med" len="med"/>
            </a:ln>
          </p:spPr>
          <p:txBody>
            <a:bodyPr>
              <a:prstTxWarp prst="textNoShape">
                <a:avLst/>
              </a:prstTxWarp>
            </a:bodyPr>
            <a:lstStyle/>
            <a:p>
              <a:endParaRPr lang="en-US"/>
            </a:p>
          </p:txBody>
        </p:sp>
        <p:sp>
          <p:nvSpPr>
            <p:cNvPr id="21541" name="Text Box 17"/>
            <p:cNvSpPr txBox="1">
              <a:spLocks noChangeArrowheads="1"/>
            </p:cNvSpPr>
            <p:nvPr/>
          </p:nvSpPr>
          <p:spPr bwMode="auto">
            <a:xfrm>
              <a:off x="4331" y="1770"/>
              <a:ext cx="340" cy="231"/>
            </a:xfrm>
            <a:prstGeom prst="rect">
              <a:avLst/>
            </a:prstGeom>
            <a:noFill/>
            <a:ln w="9525">
              <a:noFill/>
              <a:miter lim="800000"/>
              <a:headEnd/>
              <a:tailEnd/>
            </a:ln>
          </p:spPr>
          <p:txBody>
            <a:bodyPr>
              <a:prstTxWarp prst="textNoShape">
                <a:avLst/>
              </a:prstTxWarp>
              <a:spAutoFit/>
            </a:bodyPr>
            <a:lstStyle/>
            <a:p>
              <a:pPr>
                <a:spcBef>
                  <a:spcPct val="50000"/>
                </a:spcBef>
              </a:pPr>
              <a:r>
                <a:rPr lang="el-GR" sz="1800" b="1"/>
                <a:t>θ</a:t>
              </a:r>
            </a:p>
          </p:txBody>
        </p:sp>
        <p:sp>
          <p:nvSpPr>
            <p:cNvPr id="21542" name="Line 18"/>
            <p:cNvSpPr>
              <a:spLocks noChangeShapeType="1"/>
            </p:cNvSpPr>
            <p:nvPr/>
          </p:nvSpPr>
          <p:spPr bwMode="auto">
            <a:xfrm>
              <a:off x="5216" y="3108"/>
              <a:ext cx="0" cy="295"/>
            </a:xfrm>
            <a:prstGeom prst="line">
              <a:avLst/>
            </a:prstGeom>
            <a:noFill/>
            <a:ln w="28575">
              <a:solidFill>
                <a:srgbClr val="CC0000"/>
              </a:solidFill>
              <a:round/>
              <a:headEnd/>
              <a:tailEnd type="triangle" w="med" len="med"/>
            </a:ln>
          </p:spPr>
          <p:txBody>
            <a:bodyPr>
              <a:prstTxWarp prst="textNoShape">
                <a:avLst/>
              </a:prstTxWarp>
            </a:bodyPr>
            <a:lstStyle/>
            <a:p>
              <a:endParaRPr lang="en-US"/>
            </a:p>
          </p:txBody>
        </p:sp>
        <p:sp>
          <p:nvSpPr>
            <p:cNvPr id="21543" name="Line 19"/>
            <p:cNvSpPr>
              <a:spLocks noChangeShapeType="1"/>
            </p:cNvSpPr>
            <p:nvPr/>
          </p:nvSpPr>
          <p:spPr bwMode="auto">
            <a:xfrm flipH="1" flipV="1">
              <a:off x="5080" y="2836"/>
              <a:ext cx="136" cy="272"/>
            </a:xfrm>
            <a:prstGeom prst="line">
              <a:avLst/>
            </a:prstGeom>
            <a:noFill/>
            <a:ln w="28575">
              <a:solidFill>
                <a:srgbClr val="CC0000"/>
              </a:solidFill>
              <a:round/>
              <a:headEnd/>
              <a:tailEnd type="triangle" w="med" len="med"/>
            </a:ln>
          </p:spPr>
          <p:txBody>
            <a:bodyPr>
              <a:prstTxWarp prst="textNoShape">
                <a:avLst/>
              </a:prstTxWarp>
            </a:bodyPr>
            <a:lstStyle/>
            <a:p>
              <a:endParaRPr lang="en-US"/>
            </a:p>
          </p:txBody>
        </p:sp>
        <p:sp>
          <p:nvSpPr>
            <p:cNvPr id="21544" name="Text Box 20"/>
            <p:cNvSpPr txBox="1">
              <a:spLocks noChangeArrowheads="1"/>
            </p:cNvSpPr>
            <p:nvPr/>
          </p:nvSpPr>
          <p:spPr bwMode="auto">
            <a:xfrm>
              <a:off x="4921" y="2677"/>
              <a:ext cx="612" cy="25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T</a:t>
              </a:r>
              <a:endParaRPr lang="el-GR" sz="2000" b="1"/>
            </a:p>
          </p:txBody>
        </p:sp>
        <p:sp>
          <p:nvSpPr>
            <p:cNvPr id="21545" name="Text Box 21"/>
            <p:cNvSpPr txBox="1">
              <a:spLocks noChangeArrowheads="1"/>
            </p:cNvSpPr>
            <p:nvPr/>
          </p:nvSpPr>
          <p:spPr bwMode="auto">
            <a:xfrm>
              <a:off x="4876" y="2405"/>
              <a:ext cx="431" cy="288"/>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solidFill>
                    <a:schemeClr val="accent2"/>
                  </a:solidFill>
                </a:rPr>
                <a:t>e</a:t>
              </a:r>
              <a:r>
                <a:rPr lang="en-US" sz="2400" b="1" baseline="-25000">
                  <a:solidFill>
                    <a:schemeClr val="accent2"/>
                  </a:solidFill>
                </a:rPr>
                <a:t>r</a:t>
              </a:r>
              <a:endParaRPr lang="el-GR" sz="2400" b="1">
                <a:solidFill>
                  <a:schemeClr val="accent2"/>
                </a:solidFill>
              </a:endParaRPr>
            </a:p>
          </p:txBody>
        </p:sp>
        <p:sp>
          <p:nvSpPr>
            <p:cNvPr id="21546" name="Line 22"/>
            <p:cNvSpPr>
              <a:spLocks noChangeShapeType="1"/>
            </p:cNvSpPr>
            <p:nvPr/>
          </p:nvSpPr>
          <p:spPr bwMode="auto">
            <a:xfrm>
              <a:off x="4354" y="1271"/>
              <a:ext cx="794" cy="1814"/>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47" name="Freeform 23"/>
            <p:cNvSpPr>
              <a:spLocks/>
            </p:cNvSpPr>
            <p:nvPr/>
          </p:nvSpPr>
          <p:spPr bwMode="auto">
            <a:xfrm>
              <a:off x="4808" y="2110"/>
              <a:ext cx="340" cy="189"/>
            </a:xfrm>
            <a:custGeom>
              <a:avLst/>
              <a:gdLst>
                <a:gd name="T0" fmla="*/ 0 w 340"/>
                <a:gd name="T1" fmla="*/ 181 h 189"/>
                <a:gd name="T2" fmla="*/ 181 w 340"/>
                <a:gd name="T3" fmla="*/ 159 h 189"/>
                <a:gd name="T4" fmla="*/ 340 w 340"/>
                <a:gd name="T5" fmla="*/ 0 h 189"/>
                <a:gd name="T6" fmla="*/ 0 60000 65536"/>
                <a:gd name="T7" fmla="*/ 0 60000 65536"/>
                <a:gd name="T8" fmla="*/ 0 60000 65536"/>
                <a:gd name="T9" fmla="*/ 0 w 340"/>
                <a:gd name="T10" fmla="*/ 0 h 189"/>
                <a:gd name="T11" fmla="*/ 340 w 340"/>
                <a:gd name="T12" fmla="*/ 189 h 189"/>
              </a:gdLst>
              <a:ahLst/>
              <a:cxnLst>
                <a:cxn ang="T6">
                  <a:pos x="T0" y="T1"/>
                </a:cxn>
                <a:cxn ang="T7">
                  <a:pos x="T2" y="T3"/>
                </a:cxn>
                <a:cxn ang="T8">
                  <a:pos x="T4" y="T5"/>
                </a:cxn>
              </a:cxnLst>
              <a:rect l="T9" t="T10" r="T11" b="T12"/>
              <a:pathLst>
                <a:path w="340" h="189">
                  <a:moveTo>
                    <a:pt x="0" y="181"/>
                  </a:moveTo>
                  <a:cubicBezTo>
                    <a:pt x="62" y="185"/>
                    <a:pt x="124" y="189"/>
                    <a:pt x="181" y="159"/>
                  </a:cubicBezTo>
                  <a:cubicBezTo>
                    <a:pt x="238" y="129"/>
                    <a:pt x="289" y="64"/>
                    <a:pt x="340" y="0"/>
                  </a:cubicBezTo>
                </a:path>
              </a:pathLst>
            </a:custGeom>
            <a:noFill/>
            <a:ln w="28575">
              <a:solidFill>
                <a:srgbClr val="CC0000"/>
              </a:solidFill>
              <a:round/>
              <a:headEnd type="triangle" w="med" len="med"/>
              <a:tailEnd/>
            </a:ln>
          </p:spPr>
          <p:txBody>
            <a:bodyPr>
              <a:prstTxWarp prst="textNoShape">
                <a:avLst/>
              </a:prstTxWarp>
            </a:bodyPr>
            <a:lstStyle/>
            <a:p>
              <a:endParaRPr lang="en-US"/>
            </a:p>
          </p:txBody>
        </p:sp>
        <p:sp>
          <p:nvSpPr>
            <p:cNvPr id="21548" name="Text Box 24"/>
            <p:cNvSpPr txBox="1">
              <a:spLocks noChangeArrowheads="1"/>
            </p:cNvSpPr>
            <p:nvPr/>
          </p:nvSpPr>
          <p:spPr bwMode="auto">
            <a:xfrm>
              <a:off x="5012" y="1951"/>
              <a:ext cx="658" cy="231"/>
            </a:xfrm>
            <a:prstGeom prst="rect">
              <a:avLst/>
            </a:prstGeom>
            <a:noFill/>
            <a:ln w="9525">
              <a:noFill/>
              <a:miter lim="800000"/>
              <a:headEnd/>
              <a:tailEnd/>
            </a:ln>
          </p:spPr>
          <p:txBody>
            <a:bodyPr>
              <a:prstTxWarp prst="textNoShape">
                <a:avLst/>
              </a:prstTxWarp>
              <a:spAutoFit/>
            </a:bodyPr>
            <a:lstStyle/>
            <a:p>
              <a:pPr>
                <a:spcBef>
                  <a:spcPct val="50000"/>
                </a:spcBef>
              </a:pPr>
              <a:r>
                <a:rPr lang="el-GR" sz="1800" b="1">
                  <a:solidFill>
                    <a:srgbClr val="CC0000"/>
                  </a:solidFill>
                  <a:latin typeface="Palatino" pitchFamily="-105" charset="0"/>
                  <a:ea typeface="Palatino" pitchFamily="-105" charset="0"/>
                  <a:cs typeface="Palatino" pitchFamily="-105" charset="0"/>
                </a:rPr>
                <a:t>δθ</a:t>
              </a:r>
              <a:r>
                <a:rPr lang="el-GR" sz="1800" b="1">
                  <a:solidFill>
                    <a:srgbClr val="CC0000"/>
                  </a:solidFill>
                </a:rPr>
                <a:t>→0</a:t>
              </a:r>
            </a:p>
          </p:txBody>
        </p:sp>
      </p:grpSp>
      <p:graphicFrame>
        <p:nvGraphicFramePr>
          <p:cNvPr id="45" name="Object 8"/>
          <p:cNvGraphicFramePr>
            <a:graphicFrameLocks noChangeAspect="1"/>
          </p:cNvGraphicFramePr>
          <p:nvPr>
            <p:extLst>
              <p:ext uri="{D42A27DB-BD31-4B8C-83A1-F6EECF244321}">
                <p14:modId xmlns:p14="http://schemas.microsoft.com/office/powerpoint/2010/main" val="772152894"/>
              </p:ext>
            </p:extLst>
          </p:nvPr>
        </p:nvGraphicFramePr>
        <p:xfrm>
          <a:off x="628652" y="1465262"/>
          <a:ext cx="5418137" cy="3055937"/>
        </p:xfrm>
        <a:graphic>
          <a:graphicData uri="http://schemas.openxmlformats.org/presentationml/2006/ole">
            <mc:AlternateContent xmlns:mc="http://schemas.openxmlformats.org/markup-compatibility/2006">
              <mc:Choice xmlns:v="urn:schemas-microsoft-com:vml" Requires="v">
                <p:oleObj spid="_x0000_s21682" name="Equation" r:id="rId3" imgW="1981080" imgH="1117440" progId="Equation.DSMT4">
                  <p:embed/>
                </p:oleObj>
              </mc:Choice>
              <mc:Fallback>
                <p:oleObj name="Equation" r:id="rId3" imgW="1981080" imgH="1117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2" y="1465262"/>
                        <a:ext cx="5418137" cy="305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20</a:t>
            </a:fld>
            <a:endParaRPr lang="el-GR"/>
          </a:p>
        </p:txBody>
      </p:sp>
      <p:sp>
        <p:nvSpPr>
          <p:cNvPr id="3" name="Text Box 4"/>
          <p:cNvSpPr txBox="1">
            <a:spLocks noChangeArrowheads="1"/>
          </p:cNvSpPr>
          <p:nvPr/>
        </p:nvSpPr>
        <p:spPr bwMode="auto">
          <a:xfrm>
            <a:off x="7885" y="115486"/>
            <a:ext cx="8964613" cy="1169551"/>
          </a:xfrm>
          <a:prstGeom prst="rect">
            <a:avLst/>
          </a:prstGeom>
          <a:noFill/>
          <a:ln w="9525">
            <a:noFill/>
            <a:miter lim="800000"/>
            <a:headEnd/>
            <a:tailEnd/>
          </a:ln>
        </p:spPr>
        <p:txBody>
          <a:bodyPr>
            <a:prstTxWarp prst="textNoShape">
              <a:avLst/>
            </a:prstTxWarp>
            <a:spAutoFit/>
          </a:bodyPr>
          <a:lstStyle/>
          <a:p>
            <a:pPr>
              <a:spcBef>
                <a:spcPct val="50000"/>
              </a:spcBef>
            </a:pPr>
            <a:r>
              <a:rPr lang="el-GR" sz="2000" b="1" dirty="0">
                <a:solidFill>
                  <a:srgbClr val="FF0000"/>
                </a:solidFill>
                <a:latin typeface="Palatino" pitchFamily="-105" charset="0"/>
                <a:ea typeface="Palatino" pitchFamily="-105" charset="0"/>
                <a:cs typeface="Palatino" pitchFamily="-105" charset="0"/>
              </a:rPr>
              <a:t>Συναρτήσεις Πυκνότητας Πιθανότητας </a:t>
            </a:r>
            <a:r>
              <a:rPr lang="en-US" sz="2000" b="1" dirty="0">
                <a:solidFill>
                  <a:srgbClr val="FF0000"/>
                </a:solidFill>
                <a:latin typeface="Palatino" pitchFamily="-105" charset="0"/>
                <a:ea typeface="Palatino" pitchFamily="-105" charset="0"/>
                <a:cs typeface="Palatino" pitchFamily="-105" charset="0"/>
              </a:rPr>
              <a:t>                                                  </a:t>
            </a:r>
            <a:r>
              <a:rPr lang="el-GR" sz="2000" b="1" dirty="0">
                <a:solidFill>
                  <a:srgbClr val="FF0000"/>
                </a:solidFill>
                <a:latin typeface="Palatino" pitchFamily="-105" charset="0"/>
                <a:ea typeface="Palatino" pitchFamily="-105" charset="0"/>
                <a:cs typeface="Palatino" pitchFamily="-105" charset="0"/>
              </a:rPr>
              <a:t>Συνεχών Τυχαίων Μεταβλητών</a:t>
            </a:r>
          </a:p>
          <a:p>
            <a:pPr>
              <a:spcBef>
                <a:spcPct val="50000"/>
              </a:spcBef>
            </a:pPr>
            <a:r>
              <a:rPr lang="el-GR" sz="2000" b="1" dirty="0">
                <a:solidFill>
                  <a:srgbClr val="006600"/>
                </a:solidFill>
                <a:latin typeface="Palatino" pitchFamily="-105" charset="0"/>
                <a:ea typeface="Palatino" pitchFamily="-105" charset="0"/>
                <a:cs typeface="Palatino" pitchFamily="-105" charset="0"/>
              </a:rPr>
              <a:t>Ισοπίθανη  (Ομοιόμορφη) </a:t>
            </a:r>
            <a:r>
              <a:rPr lang="en-US" sz="2000" b="1" dirty="0">
                <a:solidFill>
                  <a:srgbClr val="006600"/>
                </a:solidFill>
                <a:latin typeface="Palatino" pitchFamily="-105" charset="0"/>
                <a:ea typeface="Palatino" pitchFamily="-105" charset="0"/>
                <a:cs typeface="Palatino" pitchFamily="-105" charset="0"/>
              </a:rPr>
              <a:t>PDF</a:t>
            </a:r>
          </a:p>
        </p:txBody>
      </p:sp>
      <mc:AlternateContent xmlns:mc="http://schemas.openxmlformats.org/markup-compatibility/2006" xmlns:a14="http://schemas.microsoft.com/office/drawing/2010/main">
        <mc:Choice Requires="a14">
          <p:sp>
            <p:nvSpPr>
              <p:cNvPr id="4" name="TextBox 3"/>
              <p:cNvSpPr txBox="1"/>
              <p:nvPr/>
            </p:nvSpPr>
            <p:spPr>
              <a:xfrm>
                <a:off x="732540" y="1217547"/>
                <a:ext cx="2943305" cy="444609"/>
              </a:xfrm>
              <a:prstGeom prst="rect">
                <a:avLst/>
              </a:prstGeom>
              <a:noFill/>
            </p:spPr>
            <p:txBody>
              <a:bodyPr wrap="none" lIns="0" tIns="0" rIns="0" bIns="0" rtlCol="0">
                <a:spAutoFit/>
              </a:bodyPr>
              <a:lstStyle/>
              <a:p>
                <a:r>
                  <a:rPr lang="el-GR" sz="2000" b="1" dirty="0"/>
                  <a:t>ρ</a:t>
                </a:r>
                <a14:m>
                  <m:oMath xmlns:m="http://schemas.openxmlformats.org/officeDocument/2006/math">
                    <m:d>
                      <m:dPr>
                        <m:ctrlPr>
                          <a:rPr lang="en-US" sz="2000" b="1" i="1" smtClean="0">
                            <a:latin typeface="Cambria Math" charset="0"/>
                          </a:rPr>
                        </m:ctrlPr>
                      </m:dPr>
                      <m:e>
                        <m:r>
                          <a:rPr lang="en-US" sz="2000" b="1" i="1" smtClean="0">
                            <a:latin typeface="Cambria Math" charset="0"/>
                          </a:rPr>
                          <m:t>𝒙</m:t>
                        </m:r>
                      </m:e>
                    </m:d>
                    <m:r>
                      <a:rPr lang="en-US" sz="2000" b="1" i="1" smtClean="0">
                        <a:latin typeface="Cambria Math" charset="0"/>
                      </a:rPr>
                      <m:t>=</m:t>
                    </m:r>
                    <m:f>
                      <m:fPr>
                        <m:ctrlPr>
                          <a:rPr lang="en-US" sz="2000" b="1" i="1" smtClean="0">
                            <a:latin typeface="Cambria Math" charset="0"/>
                          </a:rPr>
                        </m:ctrlPr>
                      </m:fPr>
                      <m:num>
                        <m:r>
                          <a:rPr lang="en-US" sz="2000" b="1" i="1" smtClean="0">
                            <a:latin typeface="Cambria Math" charset="0"/>
                          </a:rPr>
                          <m:t>𝟏</m:t>
                        </m:r>
                      </m:num>
                      <m:den>
                        <m:r>
                          <a:rPr lang="en-US" sz="2000" b="1" i="1" smtClean="0">
                            <a:latin typeface="Cambria Math" charset="0"/>
                          </a:rPr>
                          <m:t>𝒃</m:t>
                        </m:r>
                        <m:r>
                          <a:rPr lang="en-US" sz="2000" b="1" i="1" smtClean="0">
                            <a:latin typeface="Cambria Math" charset="0"/>
                          </a:rPr>
                          <m:t>−</m:t>
                        </m:r>
                        <m:r>
                          <a:rPr lang="en-US" sz="2000" b="1" i="1" smtClean="0">
                            <a:latin typeface="Cambria Math" charset="0"/>
                          </a:rPr>
                          <m:t>𝒂</m:t>
                        </m:r>
                      </m:den>
                    </m:f>
                    <m:r>
                      <a:rPr lang="el-GR" sz="2000" b="1" i="1" smtClean="0">
                        <a:latin typeface="Cambria Math" charset="0"/>
                      </a:rPr>
                      <m:t>          </m:t>
                    </m:r>
                    <m:r>
                      <a:rPr lang="en-US" sz="2000" b="1" i="1" smtClean="0">
                        <a:latin typeface="Cambria Math" charset="0"/>
                      </a:rPr>
                      <m:t>𝒂</m:t>
                    </m:r>
                    <m:r>
                      <a:rPr lang="el-GR" sz="2000" b="1" i="1" smtClean="0">
                        <a:latin typeface="Cambria Math" charset="0"/>
                        <a:ea typeface="Cambria Math" charset="0"/>
                        <a:cs typeface="Cambria Math" charset="0"/>
                      </a:rPr>
                      <m:t>≤</m:t>
                    </m:r>
                    <m:r>
                      <a:rPr lang="en-US" sz="2000" b="1" i="1" smtClean="0">
                        <a:latin typeface="Cambria Math" charset="0"/>
                        <a:ea typeface="Cambria Math" charset="0"/>
                        <a:cs typeface="Cambria Math" charset="0"/>
                      </a:rPr>
                      <m:t>𝒙</m:t>
                    </m:r>
                    <m:r>
                      <a:rPr lang="el-GR" sz="2000" b="1" i="1" smtClean="0">
                        <a:latin typeface="Cambria Math" charset="0"/>
                        <a:ea typeface="Cambria Math" charset="0"/>
                        <a:cs typeface="Cambria Math" charset="0"/>
                      </a:rPr>
                      <m:t>≤</m:t>
                    </m:r>
                    <m:r>
                      <a:rPr lang="en-US" sz="2000" b="1" i="1" smtClean="0">
                        <a:latin typeface="Cambria Math" charset="0"/>
                        <a:ea typeface="Cambria Math" charset="0"/>
                        <a:cs typeface="Cambria Math" charset="0"/>
                      </a:rPr>
                      <m:t>𝒃</m:t>
                    </m:r>
                  </m:oMath>
                </a14:m>
                <a:endParaRPr lang="en-US" sz="20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732540" y="1217547"/>
                <a:ext cx="2943305" cy="444609"/>
              </a:xfrm>
              <a:prstGeom prst="rect">
                <a:avLst/>
              </a:prstGeom>
              <a:blipFill rotWithShape="0">
                <a:blip r:embed="rId2"/>
                <a:stretch>
                  <a:fillRect l="-4762" b="-20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89856" y="1854173"/>
                <a:ext cx="2165593" cy="408060"/>
              </a:xfrm>
              <a:prstGeom prst="rect">
                <a:avLst/>
              </a:prstGeom>
              <a:noFill/>
            </p:spPr>
            <p:txBody>
              <a:bodyPr wrap="none" lIns="0" tIns="0" rIns="0" bIns="0" rtlCol="0">
                <a:spAutoFit/>
              </a:bodyPr>
              <a:lstStyle/>
              <a:p>
                <a14:m>
                  <m:oMath xmlns:m="http://schemas.openxmlformats.org/officeDocument/2006/math">
                    <m:d>
                      <m:dPr>
                        <m:begChr m:val="⟨"/>
                        <m:endChr m:val="⟩"/>
                        <m:ctrlPr>
                          <a:rPr lang="en-US" sz="1800" b="1" i="1" smtClean="0">
                            <a:latin typeface="Cambria Math" charset="0"/>
                          </a:rPr>
                        </m:ctrlPr>
                      </m:dPr>
                      <m:e>
                        <m:r>
                          <a:rPr lang="en-US" sz="1800" b="1" i="1" smtClean="0">
                            <a:latin typeface="Cambria Math" charset="0"/>
                          </a:rPr>
                          <m:t>𝒙</m:t>
                        </m:r>
                      </m:e>
                    </m:d>
                  </m:oMath>
                </a14:m>
                <a:r>
                  <a:rPr lang="en-US" sz="1800" b="1" dirty="0"/>
                  <a:t>=</a:t>
                </a:r>
                <a14:m>
                  <m:oMath xmlns:m="http://schemas.openxmlformats.org/officeDocument/2006/math">
                    <m:nary>
                      <m:naryPr>
                        <m:ctrlPr>
                          <a:rPr lang="en-US" sz="1800" b="1" i="1" dirty="0" smtClean="0">
                            <a:latin typeface="Cambria Math" charset="0"/>
                          </a:rPr>
                        </m:ctrlPr>
                      </m:naryPr>
                      <m:sub>
                        <m:r>
                          <m:rPr>
                            <m:brk m:alnAt="23"/>
                          </m:rPr>
                          <a:rPr lang="en-US" sz="1800" b="1" i="1" dirty="0" smtClean="0">
                            <a:latin typeface="Cambria Math" charset="0"/>
                          </a:rPr>
                          <m:t>𝒂</m:t>
                        </m:r>
                      </m:sub>
                      <m:sup>
                        <m:r>
                          <a:rPr lang="en-US" sz="1800" b="1" i="1" dirty="0" smtClean="0">
                            <a:latin typeface="Cambria Math" charset="0"/>
                          </a:rPr>
                          <m:t>𝒃</m:t>
                        </m:r>
                      </m:sup>
                      <m:e>
                        <m:r>
                          <a:rPr lang="en-US" sz="1800" b="1" i="1" dirty="0" smtClean="0">
                            <a:latin typeface="Cambria Math" charset="0"/>
                          </a:rPr>
                          <m:t>𝒙</m:t>
                        </m:r>
                        <m:f>
                          <m:fPr>
                            <m:ctrlPr>
                              <a:rPr lang="en-US" sz="1800" b="1" i="1">
                                <a:latin typeface="Cambria Math" charset="0"/>
                              </a:rPr>
                            </m:ctrlPr>
                          </m:fPr>
                          <m:num>
                            <m:r>
                              <a:rPr lang="en-US" sz="1800" b="1" i="1">
                                <a:latin typeface="Cambria Math" charset="0"/>
                              </a:rPr>
                              <m:t>𝟏</m:t>
                            </m:r>
                          </m:num>
                          <m:den>
                            <m:r>
                              <a:rPr lang="en-US" sz="1800" b="1" i="1">
                                <a:latin typeface="Cambria Math" charset="0"/>
                              </a:rPr>
                              <m:t>𝒃</m:t>
                            </m:r>
                            <m:r>
                              <a:rPr lang="en-US" sz="1800" b="1" i="1">
                                <a:latin typeface="Cambria Math" charset="0"/>
                              </a:rPr>
                              <m:t>−</m:t>
                            </m:r>
                            <m:r>
                              <a:rPr lang="en-US" sz="1800" b="1" i="1">
                                <a:latin typeface="Cambria Math" charset="0"/>
                              </a:rPr>
                              <m:t>𝒂</m:t>
                            </m:r>
                          </m:den>
                        </m:f>
                      </m:e>
                    </m:nary>
                    <m:r>
                      <a:rPr lang="en-US" sz="1800" b="1" i="1" dirty="0" smtClean="0">
                        <a:latin typeface="Cambria Math" charset="0"/>
                      </a:rPr>
                      <m:t>𝒅𝒙</m:t>
                    </m:r>
                    <m:r>
                      <a:rPr lang="en-US" sz="1800" b="1" i="1" dirty="0" smtClean="0">
                        <a:latin typeface="Cambria Math" charset="0"/>
                      </a:rPr>
                      <m:t>=</m:t>
                    </m:r>
                    <m:f>
                      <m:fPr>
                        <m:ctrlPr>
                          <a:rPr lang="en-US" sz="1800" b="1" i="1" dirty="0" smtClean="0">
                            <a:latin typeface="Cambria Math" charset="0"/>
                          </a:rPr>
                        </m:ctrlPr>
                      </m:fPr>
                      <m:num>
                        <m:r>
                          <a:rPr lang="en-US" sz="1800" b="1" i="1" dirty="0" smtClean="0">
                            <a:latin typeface="Cambria Math" charset="0"/>
                          </a:rPr>
                          <m:t>𝒃</m:t>
                        </m:r>
                        <m:r>
                          <a:rPr lang="en-US" sz="1800" b="1" i="1" dirty="0" smtClean="0">
                            <a:latin typeface="Cambria Math" charset="0"/>
                          </a:rPr>
                          <m:t>+</m:t>
                        </m:r>
                        <m:r>
                          <a:rPr lang="en-US" sz="1800" b="1" i="1" dirty="0" smtClean="0">
                            <a:latin typeface="Cambria Math" charset="0"/>
                          </a:rPr>
                          <m:t>𝒂</m:t>
                        </m:r>
                      </m:num>
                      <m:den>
                        <m:r>
                          <a:rPr lang="en-US" sz="1800" b="1" i="1" dirty="0" smtClean="0">
                            <a:latin typeface="Cambria Math" charset="0"/>
                          </a:rPr>
                          <m:t>𝟐</m:t>
                        </m:r>
                      </m:den>
                    </m:f>
                  </m:oMath>
                </a14:m>
                <a:endParaRPr lang="en-US" sz="1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989856" y="1854173"/>
                <a:ext cx="2165593" cy="408060"/>
              </a:xfrm>
              <a:prstGeom prst="rect">
                <a:avLst/>
              </a:prstGeom>
              <a:blipFill rotWithShape="0">
                <a:blip r:embed="rId3"/>
                <a:stretch>
                  <a:fillRect l="-2528" t="-128358" r="-1685" b="-20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7854" y="2348500"/>
                <a:ext cx="3452676" cy="455702"/>
              </a:xfrm>
              <a:prstGeom prst="rect">
                <a:avLst/>
              </a:prstGeom>
              <a:noFill/>
            </p:spPr>
            <p:txBody>
              <a:bodyPr wrap="none" lIns="0" tIns="0" rIns="0" bIns="0" rtlCol="0">
                <a:spAutoFit/>
              </a:bodyPr>
              <a:lstStyle/>
              <a:p>
                <a:r>
                  <a:rPr lang="en-US" sz="1800" b="1" dirty="0"/>
                  <a:t>V</a:t>
                </a:r>
                <a14:m>
                  <m:oMath xmlns:m="http://schemas.openxmlformats.org/officeDocument/2006/math">
                    <m:d>
                      <m:dPr>
                        <m:begChr m:val="["/>
                        <m:endChr m:val="]"/>
                        <m:ctrlPr>
                          <a:rPr lang="en-US" sz="1800" b="1" i="1" smtClean="0">
                            <a:latin typeface="Cambria Math" charset="0"/>
                          </a:rPr>
                        </m:ctrlPr>
                      </m:dPr>
                      <m:e>
                        <m:r>
                          <a:rPr lang="en-US" sz="1800" b="1" i="1" smtClean="0">
                            <a:latin typeface="Cambria Math" charset="0"/>
                          </a:rPr>
                          <m:t>𝒙</m:t>
                        </m:r>
                      </m:e>
                    </m:d>
                  </m:oMath>
                </a14:m>
                <a:r>
                  <a:rPr lang="en-US" sz="1800" b="1" dirty="0"/>
                  <a:t>=</a:t>
                </a:r>
                <a14:m>
                  <m:oMath xmlns:m="http://schemas.openxmlformats.org/officeDocument/2006/math">
                    <m:nary>
                      <m:naryPr>
                        <m:ctrlPr>
                          <a:rPr lang="en-US" sz="1800" b="1" i="1" dirty="0" smtClean="0">
                            <a:latin typeface="Cambria Math" charset="0"/>
                          </a:rPr>
                        </m:ctrlPr>
                      </m:naryPr>
                      <m:sub>
                        <m:r>
                          <m:rPr>
                            <m:brk m:alnAt="23"/>
                          </m:rPr>
                          <a:rPr lang="en-US" sz="1800" b="1" i="1" dirty="0" smtClean="0">
                            <a:latin typeface="Cambria Math" charset="0"/>
                          </a:rPr>
                          <m:t>𝒂</m:t>
                        </m:r>
                      </m:sub>
                      <m:sup>
                        <m:r>
                          <a:rPr lang="en-US" sz="1800" b="1" i="1" dirty="0" smtClean="0">
                            <a:latin typeface="Cambria Math" charset="0"/>
                          </a:rPr>
                          <m:t>𝒃</m:t>
                        </m:r>
                      </m:sup>
                      <m:e>
                        <m:sSup>
                          <m:sSupPr>
                            <m:ctrlPr>
                              <a:rPr lang="en-US" sz="1800" b="1" i="1" dirty="0" smtClean="0">
                                <a:latin typeface="Cambria Math" charset="0"/>
                              </a:rPr>
                            </m:ctrlPr>
                          </m:sSupPr>
                          <m:e>
                            <m:d>
                              <m:dPr>
                                <m:ctrlPr>
                                  <a:rPr lang="en-US" sz="1800" b="1" i="1" dirty="0" smtClean="0">
                                    <a:latin typeface="Cambria Math" charset="0"/>
                                  </a:rPr>
                                </m:ctrlPr>
                              </m:dPr>
                              <m:e>
                                <m:d>
                                  <m:dPr>
                                    <m:begChr m:val="⟨"/>
                                    <m:endChr m:val="⟩"/>
                                    <m:ctrlPr>
                                      <a:rPr lang="en-US" sz="1800" b="1" i="1">
                                        <a:latin typeface="Cambria Math" charset="0"/>
                                      </a:rPr>
                                    </m:ctrlPr>
                                  </m:dPr>
                                  <m:e>
                                    <m:r>
                                      <a:rPr lang="en-US" sz="1800" b="1" i="1">
                                        <a:latin typeface="Cambria Math" charset="0"/>
                                      </a:rPr>
                                      <m:t>𝒙</m:t>
                                    </m:r>
                                  </m:e>
                                </m:d>
                                <m:r>
                                  <a:rPr lang="en-US" sz="1800" b="1" i="1" smtClean="0">
                                    <a:latin typeface="Cambria Math" charset="0"/>
                                  </a:rPr>
                                  <m:t>−</m:t>
                                </m:r>
                                <m:r>
                                  <a:rPr lang="en-US" sz="1800" b="1" i="1" dirty="0">
                                    <a:latin typeface="Cambria Math" charset="0"/>
                                  </a:rPr>
                                  <m:t>𝒙</m:t>
                                </m:r>
                              </m:e>
                            </m:d>
                          </m:e>
                          <m:sup>
                            <m:r>
                              <a:rPr lang="en-US" sz="1800" b="1" i="1" dirty="0" smtClean="0">
                                <a:latin typeface="Cambria Math" charset="0"/>
                              </a:rPr>
                              <m:t>𝟐</m:t>
                            </m:r>
                          </m:sup>
                        </m:sSup>
                        <m:f>
                          <m:fPr>
                            <m:ctrlPr>
                              <a:rPr lang="en-US" sz="1800" b="1" i="1">
                                <a:latin typeface="Cambria Math" charset="0"/>
                              </a:rPr>
                            </m:ctrlPr>
                          </m:fPr>
                          <m:num>
                            <m:r>
                              <a:rPr lang="en-US" sz="1800" b="1" i="1">
                                <a:latin typeface="Cambria Math" charset="0"/>
                              </a:rPr>
                              <m:t>𝟏</m:t>
                            </m:r>
                          </m:num>
                          <m:den>
                            <m:r>
                              <a:rPr lang="en-US" sz="1800" b="1" i="1">
                                <a:latin typeface="Cambria Math" charset="0"/>
                              </a:rPr>
                              <m:t>𝒃</m:t>
                            </m:r>
                            <m:r>
                              <a:rPr lang="en-US" sz="1800" b="1" i="1">
                                <a:latin typeface="Cambria Math" charset="0"/>
                              </a:rPr>
                              <m:t>−</m:t>
                            </m:r>
                            <m:r>
                              <a:rPr lang="en-US" sz="1800" b="1" i="1">
                                <a:latin typeface="Cambria Math" charset="0"/>
                              </a:rPr>
                              <m:t>𝒂</m:t>
                            </m:r>
                          </m:den>
                        </m:f>
                      </m:e>
                    </m:nary>
                    <m:r>
                      <a:rPr lang="en-US" sz="1800" b="1" i="1" dirty="0" smtClean="0">
                        <a:latin typeface="Cambria Math" charset="0"/>
                      </a:rPr>
                      <m:t>𝒅𝒙</m:t>
                    </m:r>
                    <m:r>
                      <a:rPr lang="en-US" sz="1800" b="1" i="1" dirty="0" smtClean="0">
                        <a:latin typeface="Cambria Math" charset="0"/>
                      </a:rPr>
                      <m:t>=</m:t>
                    </m:r>
                    <m:f>
                      <m:fPr>
                        <m:ctrlPr>
                          <a:rPr lang="en-US" sz="1800" b="1" i="1" dirty="0" smtClean="0">
                            <a:latin typeface="Cambria Math" charset="0"/>
                          </a:rPr>
                        </m:ctrlPr>
                      </m:fPr>
                      <m:num>
                        <m:sSup>
                          <m:sSupPr>
                            <m:ctrlPr>
                              <a:rPr lang="en-US" sz="1800" b="1" i="1" dirty="0" smtClean="0">
                                <a:latin typeface="Cambria Math" charset="0"/>
                              </a:rPr>
                            </m:ctrlPr>
                          </m:sSupPr>
                          <m:e>
                            <m:d>
                              <m:dPr>
                                <m:ctrlPr>
                                  <a:rPr lang="en-US" sz="1800" b="1" i="1" dirty="0">
                                    <a:latin typeface="Cambria Math" charset="0"/>
                                  </a:rPr>
                                </m:ctrlPr>
                              </m:dPr>
                              <m:e>
                                <m:r>
                                  <a:rPr lang="en-US" sz="1800" b="1" i="1" dirty="0">
                                    <a:latin typeface="Cambria Math" charset="0"/>
                                  </a:rPr>
                                  <m:t>𝒃</m:t>
                                </m:r>
                                <m:r>
                                  <a:rPr lang="en-US" sz="1800" b="1" i="1" dirty="0">
                                    <a:latin typeface="Cambria Math" charset="0"/>
                                  </a:rPr>
                                  <m:t>−</m:t>
                                </m:r>
                                <m:r>
                                  <a:rPr lang="en-US" sz="1800" b="1" i="1" dirty="0">
                                    <a:latin typeface="Cambria Math" charset="0"/>
                                  </a:rPr>
                                  <m:t>𝒂</m:t>
                                </m:r>
                              </m:e>
                            </m:d>
                          </m:e>
                          <m:sup>
                            <m:r>
                              <a:rPr lang="en-US" sz="1800" b="1" i="1" dirty="0" smtClean="0">
                                <a:latin typeface="Cambria Math" charset="0"/>
                              </a:rPr>
                              <m:t>𝟐</m:t>
                            </m:r>
                          </m:sup>
                        </m:sSup>
                      </m:num>
                      <m:den>
                        <m:r>
                          <a:rPr lang="en-US" sz="1800" b="1" i="1" dirty="0" smtClean="0">
                            <a:latin typeface="Cambria Math" charset="0"/>
                          </a:rPr>
                          <m:t>𝟏𝟐</m:t>
                        </m:r>
                      </m:den>
                    </m:f>
                  </m:oMath>
                </a14:m>
                <a:endParaRPr lang="en-US" sz="1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77854" y="2348500"/>
                <a:ext cx="3452676" cy="455702"/>
              </a:xfrm>
              <a:prstGeom prst="rect">
                <a:avLst/>
              </a:prstGeom>
              <a:blipFill rotWithShape="0">
                <a:blip r:embed="rId4"/>
                <a:stretch>
                  <a:fillRect l="-2998" b="-17333"/>
                </a:stretch>
              </a:blipFill>
            </p:spPr>
            <p:txBody>
              <a:bodyPr/>
              <a:lstStyle/>
              <a:p>
                <a:r>
                  <a:rPr lang="en-US">
                    <a:noFill/>
                  </a:rPr>
                  <a:t> </a:t>
                </a:r>
              </a:p>
            </p:txBody>
          </p:sp>
        </mc:Fallback>
      </mc:AlternateContent>
      <p:grpSp>
        <p:nvGrpSpPr>
          <p:cNvPr id="11" name="Group 10"/>
          <p:cNvGrpSpPr/>
          <p:nvPr/>
        </p:nvGrpSpPr>
        <p:grpSpPr>
          <a:xfrm>
            <a:off x="612987" y="3117998"/>
            <a:ext cx="7262841" cy="3020940"/>
            <a:chOff x="612987" y="3117998"/>
            <a:chExt cx="7262841" cy="3020940"/>
          </a:xfrm>
        </p:grpSpPr>
        <p:sp>
          <p:nvSpPr>
            <p:cNvPr id="7" name="Rectangle 6"/>
            <p:cNvSpPr/>
            <p:nvPr/>
          </p:nvSpPr>
          <p:spPr>
            <a:xfrm>
              <a:off x="2204192" y="3117998"/>
              <a:ext cx="4572000" cy="400110"/>
            </a:xfrm>
            <a:prstGeom prst="rect">
              <a:avLst/>
            </a:prstGeom>
          </p:spPr>
          <p:txBody>
            <a:bodyPr>
              <a:spAutoFit/>
            </a:bodyPr>
            <a:lstStyle/>
            <a:p>
              <a:pPr>
                <a:spcBef>
                  <a:spcPct val="50000"/>
                </a:spcBef>
              </a:pPr>
              <a:r>
                <a:rPr lang="el-GR" sz="2000" b="1" dirty="0">
                  <a:solidFill>
                    <a:srgbClr val="006600"/>
                  </a:solidFill>
                  <a:latin typeface="Palatino" pitchFamily="-105" charset="0"/>
                  <a:ea typeface="Palatino" pitchFamily="-105" charset="0"/>
                  <a:cs typeface="Palatino" pitchFamily="-105" charset="0"/>
                </a:rPr>
                <a:t>Εκθετική </a:t>
              </a:r>
              <a:r>
                <a:rPr lang="en-US" sz="2000" b="1" dirty="0">
                  <a:solidFill>
                    <a:srgbClr val="006600"/>
                  </a:solidFill>
                  <a:latin typeface="Palatino" pitchFamily="-105" charset="0"/>
                  <a:ea typeface="Palatino" pitchFamily="-105" charset="0"/>
                  <a:cs typeface="Palatino" pitchFamily="-105" charset="0"/>
                </a:rPr>
                <a:t>PDF</a:t>
              </a:r>
            </a:p>
          </p:txBody>
        </p:sp>
        <mc:AlternateContent xmlns:mc="http://schemas.openxmlformats.org/markup-compatibility/2006" xmlns:a14="http://schemas.microsoft.com/office/drawing/2010/main">
          <mc:Choice Requires="a14">
            <p:sp>
              <p:nvSpPr>
                <p:cNvPr id="8" name="TextBox 7"/>
                <p:cNvSpPr txBox="1"/>
                <p:nvPr/>
              </p:nvSpPr>
              <p:spPr>
                <a:xfrm>
                  <a:off x="1006173" y="3914668"/>
                  <a:ext cx="2763898" cy="319959"/>
                </a:xfrm>
                <a:prstGeom prst="rect">
                  <a:avLst/>
                </a:prstGeom>
                <a:noFill/>
              </p:spPr>
              <p:txBody>
                <a:bodyPr wrap="none" lIns="0" tIns="0" rIns="0" bIns="0" rtlCol="0">
                  <a:spAutoFit/>
                </a:bodyPr>
                <a:lstStyle/>
                <a:p>
                  <a:r>
                    <a:rPr lang="el-GR" sz="2000" b="1" dirty="0"/>
                    <a:t>ρ</a:t>
                  </a:r>
                  <a14:m>
                    <m:oMath xmlns:m="http://schemas.openxmlformats.org/officeDocument/2006/math">
                      <m:d>
                        <m:dPr>
                          <m:ctrlPr>
                            <a:rPr lang="en-US" sz="2000" b="1" i="1" smtClean="0">
                              <a:latin typeface="Cambria Math" charset="0"/>
                            </a:rPr>
                          </m:ctrlPr>
                        </m:dPr>
                        <m:e>
                          <m:r>
                            <a:rPr lang="en-US" sz="2000" b="1" i="1" smtClean="0">
                              <a:latin typeface="Cambria Math" charset="0"/>
                            </a:rPr>
                            <m:t>𝒙</m:t>
                          </m:r>
                        </m:e>
                      </m:d>
                      <m:r>
                        <a:rPr lang="en-US" sz="2000" b="1" i="1" smtClean="0">
                          <a:latin typeface="Cambria Math" charset="0"/>
                        </a:rPr>
                        <m:t>=</m:t>
                      </m:r>
                      <m:r>
                        <a:rPr lang="el-GR" sz="2000" b="1" i="1" smtClean="0">
                          <a:latin typeface="Cambria Math" charset="0"/>
                        </a:rPr>
                        <m:t>𝝀</m:t>
                      </m:r>
                    </m:oMath>
                  </a14:m>
                  <a:r>
                    <a:rPr lang="el-GR" sz="2000" b="1" dirty="0"/>
                    <a:t> </a:t>
                  </a:r>
                  <a14:m>
                    <m:oMath xmlns:m="http://schemas.openxmlformats.org/officeDocument/2006/math">
                      <m:sSup>
                        <m:sSupPr>
                          <m:ctrlPr>
                            <a:rPr lang="el-GR" sz="2000" b="1" i="1" smtClean="0">
                              <a:latin typeface="Cambria Math" charset="0"/>
                            </a:rPr>
                          </m:ctrlPr>
                        </m:sSupPr>
                        <m:e>
                          <m:r>
                            <a:rPr lang="el-GR" sz="2000" b="1" i="1" smtClean="0">
                              <a:latin typeface="Cambria Math" charset="0"/>
                            </a:rPr>
                            <m:t>𝒆</m:t>
                          </m:r>
                        </m:e>
                        <m:sup>
                          <m:r>
                            <a:rPr lang="el-GR" sz="2000" b="1" i="1" smtClean="0">
                              <a:latin typeface="Cambria Math" charset="0"/>
                            </a:rPr>
                            <m:t>−</m:t>
                          </m:r>
                          <m:r>
                            <a:rPr lang="el-GR" sz="2000" b="1" i="1" smtClean="0">
                              <a:latin typeface="Cambria Math" charset="0"/>
                            </a:rPr>
                            <m:t>𝝀𝝌</m:t>
                          </m:r>
                        </m:sup>
                      </m:sSup>
                      <m:r>
                        <a:rPr lang="el-GR" sz="2000" b="1" i="1" smtClean="0">
                          <a:latin typeface="Cambria Math" charset="0"/>
                        </a:rPr>
                        <m:t>          </m:t>
                      </m:r>
                      <m:r>
                        <a:rPr lang="el-GR" sz="2000" b="1" i="1" smtClean="0">
                          <a:latin typeface="Cambria Math" charset="0"/>
                        </a:rPr>
                        <m:t>𝟎</m:t>
                      </m:r>
                      <m:r>
                        <a:rPr lang="el-GR" sz="2000" b="1" i="1" smtClean="0">
                          <a:latin typeface="Cambria Math" charset="0"/>
                          <a:ea typeface="Cambria Math" charset="0"/>
                          <a:cs typeface="Cambria Math" charset="0"/>
                        </a:rPr>
                        <m:t>≤</m:t>
                      </m:r>
                      <m:r>
                        <a:rPr lang="en-US" sz="2000" b="1" i="1" smtClean="0">
                          <a:latin typeface="Cambria Math" charset="0"/>
                          <a:ea typeface="Cambria Math" charset="0"/>
                          <a:cs typeface="Cambria Math" charset="0"/>
                        </a:rPr>
                        <m:t>𝒙</m:t>
                      </m:r>
                    </m:oMath>
                  </a14:m>
                  <a:endParaRPr lang="en-US"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006173" y="3914668"/>
                  <a:ext cx="2763898" cy="319959"/>
                </a:xfrm>
                <a:prstGeom prst="rect">
                  <a:avLst/>
                </a:prstGeom>
                <a:blipFill rotWithShape="0">
                  <a:blip r:embed="rId5"/>
                  <a:stretch>
                    <a:fillRect l="-5077" t="-133962" r="-1987" b="-167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33642" y="4538423"/>
                  <a:ext cx="2141099" cy="355610"/>
                </a:xfrm>
                <a:prstGeom prst="rect">
                  <a:avLst/>
                </a:prstGeom>
                <a:noFill/>
              </p:spPr>
              <p:txBody>
                <a:bodyPr wrap="none" lIns="0" tIns="0" rIns="0" bIns="0" rtlCol="0">
                  <a:spAutoFit/>
                </a:bodyPr>
                <a:lstStyle/>
                <a:p>
                  <a14:m>
                    <m:oMath xmlns:m="http://schemas.openxmlformats.org/officeDocument/2006/math">
                      <m:d>
                        <m:dPr>
                          <m:begChr m:val="⟨"/>
                          <m:endChr m:val="⟩"/>
                          <m:ctrlPr>
                            <a:rPr lang="en-US" sz="1800" b="1" i="1" smtClean="0">
                              <a:latin typeface="Cambria Math" charset="0"/>
                            </a:rPr>
                          </m:ctrlPr>
                        </m:dPr>
                        <m:e>
                          <m:r>
                            <a:rPr lang="en-US" sz="1800" b="1" i="1" smtClean="0">
                              <a:latin typeface="Cambria Math" charset="0"/>
                            </a:rPr>
                            <m:t>𝒙</m:t>
                          </m:r>
                        </m:e>
                      </m:d>
                    </m:oMath>
                  </a14:m>
                  <a:r>
                    <a:rPr lang="en-US" sz="1800" b="1" dirty="0"/>
                    <a:t>=</a:t>
                  </a:r>
                  <a14:m>
                    <m:oMath xmlns:m="http://schemas.openxmlformats.org/officeDocument/2006/math">
                      <m:nary>
                        <m:naryPr>
                          <m:ctrlPr>
                            <a:rPr lang="en-US" sz="1600" b="1" i="1" dirty="0" smtClean="0">
                              <a:latin typeface="Cambria Math" charset="0"/>
                            </a:rPr>
                          </m:ctrlPr>
                        </m:naryPr>
                        <m:sub>
                          <m:r>
                            <m:rPr>
                              <m:brk m:alnAt="23"/>
                            </m:rPr>
                            <a:rPr lang="el-GR" sz="1600" b="1" i="1" dirty="0" smtClean="0">
                              <a:latin typeface="Cambria Math" charset="0"/>
                            </a:rPr>
                            <m:t>𝟎</m:t>
                          </m:r>
                        </m:sub>
                        <m:sup>
                          <m:r>
                            <a:rPr lang="en-US" sz="1600" b="1" i="1" dirty="0" smtClean="0">
                              <a:latin typeface="Cambria Math" charset="0"/>
                              <a:ea typeface="Cambria Math" charset="0"/>
                              <a:cs typeface="Cambria Math" charset="0"/>
                            </a:rPr>
                            <m:t>∞</m:t>
                          </m:r>
                        </m:sup>
                        <m:e>
                          <m:r>
                            <a:rPr lang="en-US" sz="1600" b="1" i="1" dirty="0" smtClean="0">
                              <a:latin typeface="Cambria Math" charset="0"/>
                            </a:rPr>
                            <m:t>𝒙</m:t>
                          </m:r>
                          <m:r>
                            <a:rPr lang="el-GR" sz="1800" b="1" i="1">
                              <a:latin typeface="Cambria Math" charset="0"/>
                            </a:rPr>
                            <m:t>𝝀</m:t>
                          </m:r>
                          <m:r>
                            <m:rPr>
                              <m:nor/>
                            </m:rPr>
                            <a:rPr lang="el-GR" sz="1800" b="1" dirty="0"/>
                            <m:t> </m:t>
                          </m:r>
                          <m:sSup>
                            <m:sSupPr>
                              <m:ctrlPr>
                                <a:rPr lang="el-GR" sz="1800" b="1" i="1">
                                  <a:latin typeface="Cambria Math" charset="0"/>
                                </a:rPr>
                              </m:ctrlPr>
                            </m:sSupPr>
                            <m:e>
                              <m:r>
                                <a:rPr lang="el-GR" sz="1800" b="1" i="1">
                                  <a:latin typeface="Cambria Math" charset="0"/>
                                </a:rPr>
                                <m:t>𝒆</m:t>
                              </m:r>
                            </m:e>
                            <m:sup>
                              <m:r>
                                <a:rPr lang="el-GR" sz="1800" b="1" i="1">
                                  <a:latin typeface="Cambria Math" charset="0"/>
                                </a:rPr>
                                <m:t>−</m:t>
                              </m:r>
                              <m:r>
                                <a:rPr lang="el-GR" sz="1800" b="1" i="1">
                                  <a:latin typeface="Cambria Math" charset="0"/>
                                </a:rPr>
                                <m:t>𝝀𝝌</m:t>
                              </m:r>
                            </m:sup>
                          </m:sSup>
                        </m:e>
                      </m:nary>
                      <m:r>
                        <a:rPr lang="en-US" sz="1600" b="1" i="1" dirty="0" smtClean="0">
                          <a:latin typeface="Cambria Math" charset="0"/>
                        </a:rPr>
                        <m:t>𝒅𝒙</m:t>
                      </m:r>
                      <m:r>
                        <a:rPr lang="en-US" sz="1600" b="1" i="1" dirty="0" smtClean="0">
                          <a:latin typeface="Cambria Math" charset="0"/>
                        </a:rPr>
                        <m:t>=</m:t>
                      </m:r>
                      <m:f>
                        <m:fPr>
                          <m:ctrlPr>
                            <a:rPr lang="en-US" sz="1600" b="1" i="1" dirty="0" smtClean="0">
                              <a:latin typeface="Cambria Math" charset="0"/>
                            </a:rPr>
                          </m:ctrlPr>
                        </m:fPr>
                        <m:num>
                          <m:r>
                            <a:rPr lang="el-GR" sz="1600" b="1" i="1" dirty="0" smtClean="0">
                              <a:latin typeface="Cambria Math" charset="0"/>
                            </a:rPr>
                            <m:t>𝟏</m:t>
                          </m:r>
                        </m:num>
                        <m:den>
                          <m:r>
                            <a:rPr lang="el-GR" sz="1600" b="1" i="1" dirty="0" smtClean="0">
                              <a:latin typeface="Cambria Math" charset="0"/>
                            </a:rPr>
                            <m:t>𝝀</m:t>
                          </m:r>
                        </m:den>
                      </m:f>
                    </m:oMath>
                  </a14:m>
                  <a:endParaRPr lang="en-US" sz="1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133642" y="4538423"/>
                  <a:ext cx="2141099" cy="355610"/>
                </a:xfrm>
                <a:prstGeom prst="rect">
                  <a:avLst/>
                </a:prstGeom>
                <a:blipFill rotWithShape="0">
                  <a:blip r:embed="rId6"/>
                  <a:stretch>
                    <a:fillRect t="-128814" r="-1994" b="-2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12987" y="5146135"/>
                  <a:ext cx="3182410" cy="384016"/>
                </a:xfrm>
                <a:prstGeom prst="rect">
                  <a:avLst/>
                </a:prstGeom>
                <a:noFill/>
              </p:spPr>
              <p:txBody>
                <a:bodyPr wrap="none" lIns="0" tIns="0" rIns="0" bIns="0" rtlCol="0">
                  <a:spAutoFit/>
                </a:bodyPr>
                <a:lstStyle/>
                <a:p>
                  <a14:m>
                    <m:oMath xmlns:m="http://schemas.openxmlformats.org/officeDocument/2006/math">
                      <m:r>
                        <m:rPr>
                          <m:nor/>
                        </m:rPr>
                        <a:rPr lang="en-US" sz="1800" b="1" dirty="0" smtClean="0"/>
                        <m:t>V</m:t>
                      </m:r>
                      <m:d>
                        <m:dPr>
                          <m:begChr m:val="["/>
                          <m:endChr m:val="]"/>
                          <m:ctrlPr>
                            <a:rPr lang="en-US" sz="1800" b="1" i="1">
                              <a:latin typeface="Cambria Math" charset="0"/>
                            </a:rPr>
                          </m:ctrlPr>
                        </m:dPr>
                        <m:e>
                          <m:r>
                            <a:rPr lang="en-US" sz="1800" b="1" i="1">
                              <a:latin typeface="Cambria Math" charset="0"/>
                            </a:rPr>
                            <m:t>𝒙</m:t>
                          </m:r>
                        </m:e>
                      </m:d>
                    </m:oMath>
                  </a14:m>
                  <a:r>
                    <a:rPr lang="en-US" sz="1800" b="1" dirty="0"/>
                    <a:t>=</a:t>
                  </a:r>
                  <a14:m>
                    <m:oMath xmlns:m="http://schemas.openxmlformats.org/officeDocument/2006/math">
                      <m:nary>
                        <m:naryPr>
                          <m:ctrlPr>
                            <a:rPr lang="en-US" sz="1400" b="1" i="1" dirty="0" smtClean="0">
                              <a:latin typeface="Cambria Math" charset="0"/>
                            </a:rPr>
                          </m:ctrlPr>
                        </m:naryPr>
                        <m:sub>
                          <m:r>
                            <m:rPr>
                              <m:brk m:alnAt="23"/>
                            </m:rPr>
                            <a:rPr lang="el-GR" sz="1400" b="1" i="1" dirty="0" smtClean="0">
                              <a:latin typeface="Cambria Math" charset="0"/>
                            </a:rPr>
                            <m:t>𝟎</m:t>
                          </m:r>
                        </m:sub>
                        <m:sup>
                          <m:r>
                            <a:rPr lang="en-US" sz="1400" b="1" i="1" dirty="0" smtClean="0">
                              <a:latin typeface="Cambria Math" charset="0"/>
                              <a:ea typeface="Cambria Math" charset="0"/>
                              <a:cs typeface="Cambria Math" charset="0"/>
                            </a:rPr>
                            <m:t>∞</m:t>
                          </m:r>
                        </m:sup>
                        <m:e>
                          <m:sSup>
                            <m:sSupPr>
                              <m:ctrlPr>
                                <a:rPr lang="en-US" sz="1600" b="1" i="1" dirty="0">
                                  <a:latin typeface="Cambria Math" charset="0"/>
                                </a:rPr>
                              </m:ctrlPr>
                            </m:sSupPr>
                            <m:e>
                              <m:d>
                                <m:dPr>
                                  <m:ctrlPr>
                                    <a:rPr lang="en-US" sz="1600" b="1" i="1" dirty="0">
                                      <a:latin typeface="Cambria Math" charset="0"/>
                                    </a:rPr>
                                  </m:ctrlPr>
                                </m:dPr>
                                <m:e>
                                  <m:d>
                                    <m:dPr>
                                      <m:begChr m:val="⟨"/>
                                      <m:endChr m:val="⟩"/>
                                      <m:ctrlPr>
                                        <a:rPr lang="en-US" sz="1600" b="1" i="1">
                                          <a:latin typeface="Cambria Math" charset="0"/>
                                        </a:rPr>
                                      </m:ctrlPr>
                                    </m:dPr>
                                    <m:e>
                                      <m:r>
                                        <a:rPr lang="en-US" sz="1600" b="1" i="1">
                                          <a:latin typeface="Cambria Math" charset="0"/>
                                        </a:rPr>
                                        <m:t>𝒙</m:t>
                                      </m:r>
                                    </m:e>
                                  </m:d>
                                  <m:r>
                                    <a:rPr lang="en-US" sz="1600" b="1" i="1">
                                      <a:latin typeface="Cambria Math" charset="0"/>
                                    </a:rPr>
                                    <m:t>−</m:t>
                                  </m:r>
                                  <m:r>
                                    <a:rPr lang="en-US" sz="1600" b="1" i="1" dirty="0">
                                      <a:latin typeface="Cambria Math" charset="0"/>
                                    </a:rPr>
                                    <m:t>𝒙</m:t>
                                  </m:r>
                                </m:e>
                              </m:d>
                            </m:e>
                            <m:sup>
                              <m:r>
                                <a:rPr lang="en-US" sz="1600" b="1" i="1" dirty="0">
                                  <a:latin typeface="Cambria Math" charset="0"/>
                                </a:rPr>
                                <m:t>𝟐</m:t>
                              </m:r>
                            </m:sup>
                          </m:sSup>
                          <m:r>
                            <a:rPr lang="el-GR" sz="1600" b="1" i="1">
                              <a:latin typeface="Cambria Math" charset="0"/>
                            </a:rPr>
                            <m:t>𝝀</m:t>
                          </m:r>
                          <m:r>
                            <m:rPr>
                              <m:nor/>
                            </m:rPr>
                            <a:rPr lang="el-GR" sz="1600" b="1" dirty="0"/>
                            <m:t> </m:t>
                          </m:r>
                          <m:sSup>
                            <m:sSupPr>
                              <m:ctrlPr>
                                <a:rPr lang="el-GR" sz="1600" b="1" i="1">
                                  <a:latin typeface="Cambria Math" charset="0"/>
                                </a:rPr>
                              </m:ctrlPr>
                            </m:sSupPr>
                            <m:e>
                              <m:r>
                                <a:rPr lang="el-GR" sz="1600" b="1" i="1">
                                  <a:latin typeface="Cambria Math" charset="0"/>
                                </a:rPr>
                                <m:t>𝒆</m:t>
                              </m:r>
                            </m:e>
                            <m:sup>
                              <m:r>
                                <a:rPr lang="el-GR" sz="1600" b="1" i="1">
                                  <a:latin typeface="Cambria Math" charset="0"/>
                                </a:rPr>
                                <m:t>−</m:t>
                              </m:r>
                              <m:r>
                                <a:rPr lang="el-GR" sz="1600" b="1" i="1">
                                  <a:latin typeface="Cambria Math" charset="0"/>
                                </a:rPr>
                                <m:t>𝝀𝝌</m:t>
                              </m:r>
                            </m:sup>
                          </m:sSup>
                        </m:e>
                      </m:nary>
                      <m:r>
                        <a:rPr lang="en-US" sz="1400" b="1" i="1" dirty="0" smtClean="0">
                          <a:latin typeface="Cambria Math" charset="0"/>
                        </a:rPr>
                        <m:t>𝒅𝒙</m:t>
                      </m:r>
                      <m:r>
                        <a:rPr lang="en-US" sz="1400" b="1" i="1" dirty="0" smtClean="0">
                          <a:latin typeface="Cambria Math" charset="0"/>
                        </a:rPr>
                        <m:t>=</m:t>
                      </m:r>
                      <m:sSup>
                        <m:sSupPr>
                          <m:ctrlPr>
                            <a:rPr lang="en-US" sz="1400" b="1" i="1" dirty="0" smtClean="0">
                              <a:latin typeface="Cambria Math" charset="0"/>
                            </a:rPr>
                          </m:ctrlPr>
                        </m:sSupPr>
                        <m:e>
                          <m:d>
                            <m:dPr>
                              <m:ctrlPr>
                                <a:rPr lang="en-US" sz="1400" b="1" i="1" dirty="0">
                                  <a:latin typeface="Cambria Math" charset="0"/>
                                </a:rPr>
                              </m:ctrlPr>
                            </m:dPr>
                            <m:e>
                              <m:f>
                                <m:fPr>
                                  <m:ctrlPr>
                                    <a:rPr lang="en-US" sz="1400" b="1" i="1" dirty="0">
                                      <a:latin typeface="Cambria Math" charset="0"/>
                                    </a:rPr>
                                  </m:ctrlPr>
                                </m:fPr>
                                <m:num>
                                  <m:r>
                                    <a:rPr lang="el-GR" sz="1400" b="1" i="1" dirty="0">
                                      <a:latin typeface="Cambria Math" charset="0"/>
                                    </a:rPr>
                                    <m:t>𝟏</m:t>
                                  </m:r>
                                </m:num>
                                <m:den>
                                  <m:r>
                                    <a:rPr lang="el-GR" sz="1400" b="1" i="1" dirty="0">
                                      <a:latin typeface="Cambria Math" charset="0"/>
                                    </a:rPr>
                                    <m:t>𝝀</m:t>
                                  </m:r>
                                </m:den>
                              </m:f>
                            </m:e>
                          </m:d>
                        </m:e>
                        <m:sup>
                          <m:r>
                            <a:rPr lang="el-GR" sz="1400" b="1" i="1" dirty="0" smtClean="0">
                              <a:latin typeface="Cambria Math" charset="0"/>
                            </a:rPr>
                            <m:t>𝟐</m:t>
                          </m:r>
                        </m:sup>
                      </m:sSup>
                    </m:oMath>
                  </a14:m>
                  <a:endParaRPr lang="en-US" sz="1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12987" y="5146135"/>
                  <a:ext cx="3182410" cy="384016"/>
                </a:xfrm>
                <a:prstGeom prst="rect">
                  <a:avLst/>
                </a:prstGeom>
                <a:blipFill rotWithShape="0">
                  <a:blip r:embed="rId7"/>
                  <a:stretch>
                    <a:fillRect l="-1724" t="-88889" b="-157143"/>
                  </a:stretch>
                </a:blipFill>
              </p:spPr>
              <p:txBody>
                <a:bodyPr/>
                <a:lstStyle/>
                <a:p>
                  <a:r>
                    <a:rPr lang="en-US">
                      <a:noFill/>
                    </a:rPr>
                    <a:t> </a:t>
                  </a:r>
                </a:p>
              </p:txBody>
            </p:sp>
          </mc:Fallback>
        </mc:AlternateContent>
        <p:pic>
          <p:nvPicPr>
            <p:cNvPr id="75778" name="Picture 2" descr="lot of the probability density function of the exponential distribu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4028" y="3480466"/>
              <a:ext cx="3051800" cy="2658472"/>
            </a:xfrm>
            <a:prstGeom prst="rect">
              <a:avLst/>
            </a:prstGeom>
            <a:noFill/>
            <a:extLst>
              <a:ext uri="{909E8E84-426E-40DD-AFC4-6F175D3DCCD1}">
                <a14:hiddenFill xmlns:a14="http://schemas.microsoft.com/office/drawing/2010/main">
                  <a:solidFill>
                    <a:srgbClr val="FFFFFF"/>
                  </a:solidFill>
                </a14:hiddenFill>
              </a:ext>
            </a:extLst>
          </p:spPr>
        </p:pic>
      </p:grpSp>
      <p:pic>
        <p:nvPicPr>
          <p:cNvPr id="75780" name="Picture 4" descr="DF of the uniform probability distribution using the maximum convention at the 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1892" y="1035974"/>
            <a:ext cx="2996364" cy="214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21</a:t>
            </a:fld>
            <a:endParaRPr lang="el-GR"/>
          </a:p>
        </p:txBody>
      </p:sp>
      <p:sp>
        <p:nvSpPr>
          <p:cNvPr id="3" name="Text Box 4"/>
          <p:cNvSpPr txBox="1">
            <a:spLocks noChangeArrowheads="1"/>
          </p:cNvSpPr>
          <p:nvPr/>
        </p:nvSpPr>
        <p:spPr bwMode="auto">
          <a:xfrm>
            <a:off x="7885" y="115486"/>
            <a:ext cx="8964613" cy="1477328"/>
          </a:xfrm>
          <a:prstGeom prst="rect">
            <a:avLst/>
          </a:prstGeom>
          <a:noFill/>
          <a:ln w="9525">
            <a:noFill/>
            <a:miter lim="800000"/>
            <a:headEnd/>
            <a:tailEnd/>
          </a:ln>
        </p:spPr>
        <p:txBody>
          <a:bodyPr>
            <a:prstTxWarp prst="textNoShape">
              <a:avLst/>
            </a:prstTxWarp>
            <a:spAutoFit/>
          </a:bodyPr>
          <a:lstStyle/>
          <a:p>
            <a:pPr>
              <a:spcBef>
                <a:spcPct val="50000"/>
              </a:spcBef>
            </a:pPr>
            <a:r>
              <a:rPr lang="el-GR" sz="2000" b="1" dirty="0">
                <a:solidFill>
                  <a:srgbClr val="FF0000"/>
                </a:solidFill>
                <a:latin typeface="Palatino" pitchFamily="-105" charset="0"/>
                <a:ea typeface="Palatino" pitchFamily="-105" charset="0"/>
                <a:cs typeface="Palatino" pitchFamily="-105" charset="0"/>
              </a:rPr>
              <a:t>Συναρτήσεις Πυκνότητας Πιθανότητας </a:t>
            </a:r>
            <a:r>
              <a:rPr lang="en-US" sz="2000" b="1" dirty="0">
                <a:solidFill>
                  <a:srgbClr val="FF0000"/>
                </a:solidFill>
                <a:latin typeface="Palatino" pitchFamily="-105" charset="0"/>
                <a:ea typeface="Palatino" pitchFamily="-105" charset="0"/>
                <a:cs typeface="Palatino" pitchFamily="-105" charset="0"/>
              </a:rPr>
              <a:t>                                                  </a:t>
            </a:r>
            <a:r>
              <a:rPr lang="el-GR" sz="2000" b="1" dirty="0">
                <a:solidFill>
                  <a:srgbClr val="FF0000"/>
                </a:solidFill>
                <a:latin typeface="Palatino" pitchFamily="-105" charset="0"/>
                <a:ea typeface="Palatino" pitchFamily="-105" charset="0"/>
                <a:cs typeface="Palatino" pitchFamily="-105" charset="0"/>
              </a:rPr>
              <a:t>Διακριτών Τυχαίων Μεταβλητών</a:t>
            </a:r>
          </a:p>
          <a:p>
            <a:pPr>
              <a:spcBef>
                <a:spcPct val="50000"/>
              </a:spcBef>
            </a:pPr>
            <a:r>
              <a:rPr lang="el-GR" sz="2000" b="1" dirty="0" err="1">
                <a:solidFill>
                  <a:srgbClr val="006600"/>
                </a:solidFill>
                <a:latin typeface="Palatino" pitchFamily="-105" charset="0"/>
                <a:ea typeface="Palatino" pitchFamily="-105" charset="0"/>
                <a:cs typeface="Palatino" pitchFamily="-105" charset="0"/>
              </a:rPr>
              <a:t>Διωνυμική</a:t>
            </a:r>
            <a:r>
              <a:rPr lang="el-GR" sz="2000" b="1" dirty="0">
                <a:solidFill>
                  <a:srgbClr val="006600"/>
                </a:solidFill>
                <a:latin typeface="Palatino" pitchFamily="-105" charset="0"/>
                <a:ea typeface="Palatino" pitchFamily="-105" charset="0"/>
                <a:cs typeface="Palatino" pitchFamily="-105" charset="0"/>
              </a:rPr>
              <a:t> Συνάρτηση Πιθανότητας                                                                    </a:t>
            </a:r>
            <a:r>
              <a:rPr lang="en-US" sz="2000" b="1" dirty="0">
                <a:solidFill>
                  <a:srgbClr val="006600"/>
                </a:solidFill>
                <a:latin typeface="Palatino" pitchFamily="-105" charset="0"/>
                <a:ea typeface="Palatino" pitchFamily="-105" charset="0"/>
                <a:cs typeface="Palatino" pitchFamily="-105" charset="0"/>
              </a:rPr>
              <a:t> (N</a:t>
            </a:r>
            <a:r>
              <a:rPr lang="el-GR" sz="2000" b="1" dirty="0">
                <a:solidFill>
                  <a:srgbClr val="006600"/>
                </a:solidFill>
                <a:latin typeface="Palatino" pitchFamily="-105" charset="0"/>
                <a:ea typeface="Palatino" pitchFamily="-105" charset="0"/>
                <a:cs typeface="Palatino" pitchFamily="-105" charset="0"/>
              </a:rPr>
              <a:t> δοκιμές, </a:t>
            </a:r>
            <a:r>
              <a:rPr lang="en-US" sz="2000" b="1" dirty="0">
                <a:solidFill>
                  <a:srgbClr val="006600"/>
                </a:solidFill>
                <a:latin typeface="Palatino" pitchFamily="-105" charset="0"/>
                <a:ea typeface="Palatino" pitchFamily="-105" charset="0"/>
                <a:cs typeface="Palatino" pitchFamily="-105" charset="0"/>
              </a:rPr>
              <a:t>k </a:t>
            </a:r>
            <a:r>
              <a:rPr lang="el-GR" sz="2000" b="1" dirty="0">
                <a:solidFill>
                  <a:srgbClr val="006600"/>
                </a:solidFill>
                <a:latin typeface="Palatino" pitchFamily="-105" charset="0"/>
                <a:ea typeface="Palatino" pitchFamily="-105" charset="0"/>
                <a:cs typeface="Palatino" pitchFamily="-105" charset="0"/>
              </a:rPr>
              <a:t>επιτυχίες, </a:t>
            </a:r>
            <a:r>
              <a:rPr lang="en-US" sz="2000" b="1" dirty="0">
                <a:solidFill>
                  <a:srgbClr val="006600"/>
                </a:solidFill>
                <a:latin typeface="Palatino" pitchFamily="-105" charset="0"/>
                <a:ea typeface="Palatino" pitchFamily="-105" charset="0"/>
                <a:cs typeface="Palatino" pitchFamily="-105" charset="0"/>
              </a:rPr>
              <a:t>p </a:t>
            </a:r>
            <a:r>
              <a:rPr lang="el-GR" sz="2000" b="1" dirty="0">
                <a:solidFill>
                  <a:srgbClr val="006600"/>
                </a:solidFill>
                <a:latin typeface="Palatino" pitchFamily="-105" charset="0"/>
                <a:ea typeface="Palatino" pitchFamily="-105" charset="0"/>
                <a:cs typeface="Palatino" pitchFamily="-105" charset="0"/>
              </a:rPr>
              <a:t>πιθανότητα επιτυχίας)</a:t>
            </a:r>
            <a:endParaRPr lang="en-US" sz="2000" b="1" dirty="0">
              <a:solidFill>
                <a:srgbClr val="006600"/>
              </a:solidFill>
              <a:latin typeface="Palatino" pitchFamily="-105" charset="0"/>
              <a:ea typeface="Palatino" pitchFamily="-105" charset="0"/>
              <a:cs typeface="Palatino" pitchFamily="-105" charset="0"/>
            </a:endParaRPr>
          </a:p>
        </p:txBody>
      </p:sp>
      <mc:AlternateContent xmlns:mc="http://schemas.openxmlformats.org/markup-compatibility/2006" xmlns:a14="http://schemas.microsoft.com/office/drawing/2010/main">
        <mc:Choice Requires="a14">
          <p:sp>
            <p:nvSpPr>
              <p:cNvPr id="4" name="TextBox 3"/>
              <p:cNvSpPr txBox="1"/>
              <p:nvPr/>
            </p:nvSpPr>
            <p:spPr>
              <a:xfrm>
                <a:off x="321442" y="1730369"/>
                <a:ext cx="3851182" cy="9714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charset="0"/>
                        </a:rPr>
                        <m:t>𝑷</m:t>
                      </m:r>
                      <m:d>
                        <m:dPr>
                          <m:ctrlPr>
                            <a:rPr lang="en-US" sz="1800" b="1" i="1" smtClean="0">
                              <a:latin typeface="Cambria Math" charset="0"/>
                            </a:rPr>
                          </m:ctrlPr>
                        </m:dPr>
                        <m:e>
                          <m:r>
                            <a:rPr lang="en-US" sz="1800" b="1" i="1" smtClean="0">
                              <a:latin typeface="Cambria Math" charset="0"/>
                            </a:rPr>
                            <m:t>𝒌</m:t>
                          </m:r>
                          <m:r>
                            <a:rPr lang="en-US" sz="1800" b="1" i="1" smtClean="0">
                              <a:latin typeface="Cambria Math" charset="0"/>
                            </a:rPr>
                            <m:t>;</m:t>
                          </m:r>
                          <m:r>
                            <a:rPr lang="en-US" sz="1800" b="1" i="1" smtClean="0">
                              <a:latin typeface="Cambria Math" charset="0"/>
                            </a:rPr>
                            <m:t>𝑵</m:t>
                          </m:r>
                          <m:r>
                            <a:rPr lang="en-US" sz="1800" b="1" i="1" smtClean="0">
                              <a:latin typeface="Cambria Math" charset="0"/>
                            </a:rPr>
                            <m:t>,</m:t>
                          </m:r>
                          <m:r>
                            <a:rPr lang="en-US" sz="1800" b="1" i="1" smtClean="0">
                              <a:latin typeface="Cambria Math" charset="0"/>
                            </a:rPr>
                            <m:t>𝒑</m:t>
                          </m:r>
                        </m:e>
                      </m:d>
                      <m:r>
                        <a:rPr lang="en-US" sz="1800" b="1" i="1" smtClean="0">
                          <a:latin typeface="Cambria Math" charset="0"/>
                        </a:rPr>
                        <m:t>=</m:t>
                      </m:r>
                      <m:limUpp>
                        <m:limUppPr>
                          <m:ctrlPr>
                            <a:rPr lang="en-US" sz="1800" b="1" i="1" smtClean="0">
                              <a:latin typeface="Cambria Math" charset="0"/>
                            </a:rPr>
                          </m:ctrlPr>
                        </m:limUppPr>
                        <m:e>
                          <m:groupChr>
                            <m:groupChrPr>
                              <m:chr m:val="⏞"/>
                              <m:pos m:val="top"/>
                              <m:vertJc m:val="bot"/>
                              <m:ctrlPr>
                                <a:rPr lang="en-US" sz="1800" b="1" i="1" smtClean="0">
                                  <a:latin typeface="Cambria Math" charset="0"/>
                                </a:rPr>
                              </m:ctrlPr>
                            </m:groupChrPr>
                            <m:e>
                              <m:f>
                                <m:fPr>
                                  <m:ctrlPr>
                                    <a:rPr lang="en-US" sz="1800" b="1" i="1">
                                      <a:latin typeface="Cambria Math" charset="0"/>
                                    </a:rPr>
                                  </m:ctrlPr>
                                </m:fPr>
                                <m:num>
                                  <m:r>
                                    <a:rPr lang="en-US" sz="1800" b="1" i="1">
                                      <a:latin typeface="Cambria Math" charset="0"/>
                                    </a:rPr>
                                    <m:t>𝑵</m:t>
                                  </m:r>
                                  <m:r>
                                    <a:rPr lang="en-US" sz="1800" b="1" i="1">
                                      <a:latin typeface="Cambria Math" charset="0"/>
                                    </a:rPr>
                                    <m:t>!</m:t>
                                  </m:r>
                                </m:num>
                                <m:den>
                                  <m:r>
                                    <a:rPr lang="en-US" sz="1800" b="1" i="1">
                                      <a:latin typeface="Cambria Math" charset="0"/>
                                    </a:rPr>
                                    <m:t>𝒌</m:t>
                                  </m:r>
                                  <m:r>
                                    <a:rPr lang="en-US" sz="1800" b="1" i="1">
                                      <a:latin typeface="Cambria Math" charset="0"/>
                                    </a:rPr>
                                    <m:t>!</m:t>
                                  </m:r>
                                  <m:d>
                                    <m:dPr>
                                      <m:ctrlPr>
                                        <a:rPr lang="en-US" sz="1800" b="1" i="1">
                                          <a:latin typeface="Cambria Math" charset="0"/>
                                        </a:rPr>
                                      </m:ctrlPr>
                                    </m:dPr>
                                    <m:e>
                                      <m:r>
                                        <a:rPr lang="en-US" sz="1800" b="1" i="1">
                                          <a:latin typeface="Cambria Math" charset="0"/>
                                        </a:rPr>
                                        <m:t>𝑵</m:t>
                                      </m:r>
                                      <m:r>
                                        <a:rPr lang="en-US" sz="1800" b="1" i="1">
                                          <a:latin typeface="Cambria Math" charset="0"/>
                                        </a:rPr>
                                        <m:t>−</m:t>
                                      </m:r>
                                      <m:r>
                                        <a:rPr lang="en-US" sz="1800" b="1" i="1">
                                          <a:latin typeface="Cambria Math" charset="0"/>
                                        </a:rPr>
                                        <m:t>𝒌</m:t>
                                      </m:r>
                                    </m:e>
                                  </m:d>
                                  <m:r>
                                    <a:rPr lang="en-US" sz="1800" b="1" i="1">
                                      <a:latin typeface="Cambria Math" charset="0"/>
                                    </a:rPr>
                                    <m:t>!</m:t>
                                  </m:r>
                                </m:den>
                              </m:f>
                            </m:e>
                          </m:groupChr>
                        </m:e>
                        <m:lim>
                          <m:d>
                            <m:dPr>
                              <m:ctrlPr>
                                <a:rPr lang="en-US" sz="1800" b="1" i="1" smtClean="0">
                                  <a:solidFill>
                                    <a:srgbClr val="0000CC"/>
                                  </a:solidFill>
                                  <a:latin typeface="Cambria Math" charset="0"/>
                                </a:rPr>
                              </m:ctrlPr>
                            </m:dPr>
                            <m:e>
                              <m:m>
                                <m:mPr>
                                  <m:mcs>
                                    <m:mc>
                                      <m:mcPr>
                                        <m:count m:val="1"/>
                                        <m:mcJc m:val="center"/>
                                      </m:mcPr>
                                    </m:mc>
                                  </m:mcs>
                                  <m:ctrlPr>
                                    <a:rPr lang="en-US" sz="1800" b="1" i="1" smtClean="0">
                                      <a:solidFill>
                                        <a:srgbClr val="0000CC"/>
                                      </a:solidFill>
                                      <a:latin typeface="Cambria Math" charset="0"/>
                                    </a:rPr>
                                  </m:ctrlPr>
                                </m:mPr>
                                <m:mr>
                                  <m:e>
                                    <m:r>
                                      <m:rPr>
                                        <m:brk m:alnAt="7"/>
                                      </m:rPr>
                                      <a:rPr lang="en-US" sz="1800" b="1" i="1" smtClean="0">
                                        <a:solidFill>
                                          <a:srgbClr val="0000CC"/>
                                        </a:solidFill>
                                        <a:latin typeface="Cambria Math" charset="0"/>
                                      </a:rPr>
                                      <m:t>𝑵</m:t>
                                    </m:r>
                                  </m:e>
                                </m:mr>
                                <m:mr>
                                  <m:e>
                                    <m:r>
                                      <a:rPr lang="en-US" sz="1800" b="1" i="1" smtClean="0">
                                        <a:solidFill>
                                          <a:srgbClr val="0000CC"/>
                                        </a:solidFill>
                                        <a:latin typeface="Cambria Math" charset="0"/>
                                      </a:rPr>
                                      <m:t>𝒌</m:t>
                                    </m:r>
                                  </m:e>
                                </m:mr>
                              </m:m>
                            </m:e>
                          </m:d>
                        </m:lim>
                      </m:limUpp>
                      <m:sSup>
                        <m:sSupPr>
                          <m:ctrlPr>
                            <a:rPr lang="en-US" sz="1800" b="1" i="1" smtClean="0">
                              <a:latin typeface="Cambria Math" charset="0"/>
                            </a:rPr>
                          </m:ctrlPr>
                        </m:sSupPr>
                        <m:e>
                          <m:r>
                            <a:rPr lang="en-US" sz="1800" b="1" i="1" smtClean="0">
                              <a:latin typeface="Cambria Math" charset="0"/>
                            </a:rPr>
                            <m:t>𝒑</m:t>
                          </m:r>
                        </m:e>
                        <m:sup>
                          <m:r>
                            <a:rPr lang="en-US" sz="1800" b="1" i="1" smtClean="0">
                              <a:latin typeface="Cambria Math" charset="0"/>
                            </a:rPr>
                            <m:t>𝒌</m:t>
                          </m:r>
                        </m:sup>
                      </m:sSup>
                      <m:sSup>
                        <m:sSupPr>
                          <m:ctrlPr>
                            <a:rPr lang="en-US" sz="1800" b="1" i="1" smtClean="0">
                              <a:latin typeface="Cambria Math" charset="0"/>
                            </a:rPr>
                          </m:ctrlPr>
                        </m:sSupPr>
                        <m:e>
                          <m:d>
                            <m:dPr>
                              <m:ctrlPr>
                                <a:rPr lang="en-US" sz="1800" b="1" i="1" smtClean="0">
                                  <a:latin typeface="Cambria Math" charset="0"/>
                                </a:rPr>
                              </m:ctrlPr>
                            </m:dPr>
                            <m:e>
                              <m:r>
                                <a:rPr lang="en-US" sz="1800" b="1" i="1" smtClean="0">
                                  <a:latin typeface="Cambria Math" charset="0"/>
                                </a:rPr>
                                <m:t>𝟏</m:t>
                              </m:r>
                              <m:r>
                                <a:rPr lang="en-US" sz="1800" b="1" i="1" smtClean="0">
                                  <a:latin typeface="Cambria Math" charset="0"/>
                                </a:rPr>
                                <m:t>−</m:t>
                              </m:r>
                              <m:r>
                                <a:rPr lang="en-US" sz="1800" b="1" i="1" smtClean="0">
                                  <a:latin typeface="Cambria Math" charset="0"/>
                                </a:rPr>
                                <m:t>𝒑</m:t>
                              </m:r>
                            </m:e>
                          </m:d>
                        </m:e>
                        <m:sup>
                          <m:r>
                            <a:rPr lang="en-US" sz="1800" b="1" i="1" smtClean="0">
                              <a:latin typeface="Cambria Math" charset="0"/>
                            </a:rPr>
                            <m:t>𝑵</m:t>
                          </m:r>
                          <m:r>
                            <a:rPr lang="en-US" sz="1800" b="1" i="1" smtClean="0">
                              <a:latin typeface="Cambria Math" charset="0"/>
                            </a:rPr>
                            <m:t>−</m:t>
                          </m:r>
                          <m:r>
                            <a:rPr lang="en-US" sz="1800" b="1" i="1" smtClean="0">
                              <a:latin typeface="Cambria Math" charset="0"/>
                            </a:rPr>
                            <m:t>𝒌</m:t>
                          </m:r>
                        </m:sup>
                      </m:sSup>
                    </m:oMath>
                  </m:oMathPara>
                </a14:m>
                <a:endParaRPr lang="en-US" sz="18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321442" y="1730369"/>
                <a:ext cx="3851182" cy="97148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63361" y="2914468"/>
                <a:ext cx="779893"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sz="1800" b="1" i="1" smtClean="0">
                            <a:latin typeface="Cambria Math" charset="0"/>
                          </a:rPr>
                        </m:ctrlPr>
                      </m:dPr>
                      <m:e>
                        <m:r>
                          <a:rPr lang="en-US" sz="1800" b="1" i="1" smtClean="0">
                            <a:latin typeface="Cambria Math" charset="0"/>
                          </a:rPr>
                          <m:t>𝒌</m:t>
                        </m:r>
                      </m:e>
                    </m:d>
                  </m:oMath>
                </a14:m>
                <a:r>
                  <a:rPr lang="en-US" sz="1800" b="1" dirty="0"/>
                  <a:t>=Np</a:t>
                </a:r>
              </a:p>
            </p:txBody>
          </p:sp>
        </mc:Choice>
        <mc:Fallback xmlns="">
          <p:sp>
            <p:nvSpPr>
              <p:cNvPr id="5" name="TextBox 4"/>
              <p:cNvSpPr txBox="1">
                <a:spLocks noRot="1" noChangeAspect="1" noMove="1" noResize="1" noEditPoints="1" noAdjustHandles="1" noChangeArrowheads="1" noChangeShapeType="1" noTextEdit="1"/>
              </p:cNvSpPr>
              <p:nvPr/>
            </p:nvSpPr>
            <p:spPr>
              <a:xfrm>
                <a:off x="1463361" y="2914468"/>
                <a:ext cx="779893" cy="276999"/>
              </a:xfrm>
              <a:prstGeom prst="rect">
                <a:avLst/>
              </a:prstGeom>
              <a:blipFill rotWithShape="0">
                <a:blip r:embed="rId4"/>
                <a:stretch>
                  <a:fillRect t="-26087" r="-17969" b="-5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21542" y="3404082"/>
                <a:ext cx="1469633" cy="276999"/>
              </a:xfrm>
              <a:prstGeom prst="rect">
                <a:avLst/>
              </a:prstGeom>
              <a:noFill/>
            </p:spPr>
            <p:txBody>
              <a:bodyPr wrap="none" lIns="0" tIns="0" rIns="0" bIns="0" rtlCol="0">
                <a:spAutoFit/>
              </a:bodyPr>
              <a:lstStyle/>
              <a:p>
                <a14:m>
                  <m:oMath xmlns:m="http://schemas.openxmlformats.org/officeDocument/2006/math">
                    <m:r>
                      <a:rPr lang="en-US" sz="1800" b="1" i="1" smtClean="0">
                        <a:latin typeface="Cambria Math" charset="0"/>
                      </a:rPr>
                      <m:t>𝑽</m:t>
                    </m:r>
                    <m:d>
                      <m:dPr>
                        <m:begChr m:val="["/>
                        <m:endChr m:val="]"/>
                        <m:ctrlPr>
                          <a:rPr lang="en-US" sz="1800" b="1" i="1" smtClean="0">
                            <a:latin typeface="Cambria Math" charset="0"/>
                          </a:rPr>
                        </m:ctrlPr>
                      </m:dPr>
                      <m:e>
                        <m:r>
                          <a:rPr lang="en-US" sz="1800" b="1" i="1">
                            <a:latin typeface="Cambria Math" charset="0"/>
                          </a:rPr>
                          <m:t>𝒌</m:t>
                        </m:r>
                        <m:r>
                          <m:rPr>
                            <m:nor/>
                          </m:rPr>
                          <a:rPr lang="en-US" sz="1800" b="1" dirty="0"/>
                          <m:t> </m:t>
                        </m:r>
                      </m:e>
                    </m:d>
                  </m:oMath>
                </a14:m>
                <a:r>
                  <a:rPr lang="en-US" sz="1800" b="1" dirty="0"/>
                  <a:t>=Np(1-p)</a:t>
                </a:r>
              </a:p>
            </p:txBody>
          </p:sp>
        </mc:Choice>
        <mc:Fallback xmlns="">
          <p:sp>
            <p:nvSpPr>
              <p:cNvPr id="6" name="TextBox 5"/>
              <p:cNvSpPr txBox="1">
                <a:spLocks noRot="1" noChangeAspect="1" noMove="1" noResize="1" noEditPoints="1" noAdjustHandles="1" noChangeArrowheads="1" noChangeShapeType="1" noTextEdit="1"/>
              </p:cNvSpPr>
              <p:nvPr/>
            </p:nvSpPr>
            <p:spPr>
              <a:xfrm>
                <a:off x="1221542" y="3404082"/>
                <a:ext cx="1469633" cy="276999"/>
              </a:xfrm>
              <a:prstGeom prst="rect">
                <a:avLst/>
              </a:prstGeom>
              <a:blipFill rotWithShape="0">
                <a:blip r:embed="rId5"/>
                <a:stretch>
                  <a:fillRect l="-4979" t="-26087" r="-9544" b="-52174"/>
                </a:stretch>
              </a:blipFill>
            </p:spPr>
            <p:txBody>
              <a:bodyPr/>
              <a:lstStyle/>
              <a:p>
                <a:r>
                  <a:rPr lang="en-US">
                    <a:noFill/>
                  </a:rPr>
                  <a:t> </a:t>
                </a:r>
              </a:p>
            </p:txBody>
          </p:sp>
        </mc:Fallback>
      </mc:AlternateContent>
      <p:grpSp>
        <p:nvGrpSpPr>
          <p:cNvPr id="10" name="Group 9"/>
          <p:cNvGrpSpPr/>
          <p:nvPr/>
        </p:nvGrpSpPr>
        <p:grpSpPr>
          <a:xfrm>
            <a:off x="4293987" y="1770779"/>
            <a:ext cx="4710402" cy="2189368"/>
            <a:chOff x="4293987" y="1770779"/>
            <a:chExt cx="4710402" cy="2189368"/>
          </a:xfrm>
        </p:grpSpPr>
        <mc:AlternateContent xmlns:mc="http://schemas.openxmlformats.org/markup-compatibility/2006" xmlns:a14="http://schemas.microsoft.com/office/drawing/2010/main">
          <mc:Choice Requires="a14">
            <p:graphicFrame>
              <p:nvGraphicFramePr>
                <p:cNvPr id="7" name="Object 1324"/>
                <p:cNvGraphicFramePr>
                  <a:graphicFrameLocks noChangeAspect="1"/>
                </p:cNvGraphicFramePr>
                <p:nvPr>
                  <p:extLst>
                    <p:ext uri="{D42A27DB-BD31-4B8C-83A1-F6EECF244321}">
                      <p14:modId xmlns:p14="http://schemas.microsoft.com/office/powerpoint/2010/main" val="471468119"/>
                    </p:ext>
                  </p:extLst>
                </p:nvPr>
              </p:nvGraphicFramePr>
              <p:xfrm>
                <a:off x="4293987" y="1770779"/>
                <a:ext cx="2965884" cy="2189368"/>
              </p:xfrm>
              <a:graphic>
                <a:graphicData uri="http://schemas.openxmlformats.org/presentationml/2006/ole">
                  <mc:AlternateContent>
                    <mc:Choice xmlns:v="urn:schemas-microsoft-com:vml" Requires="v">
                      <p:oleObj spid="_x0000_s74913" name="Graph" r:id="rId6" imgW="3758400" imgH="3087360" progId="">
                        <p:embed/>
                      </p:oleObj>
                    </mc:Choice>
                    <mc:Fallback>
                      <p:oleObj name="Graph" r:id="rId6" imgW="3758400" imgH="3087360" progId="">
                        <p:embed/>
                        <p:pic>
                          <p:nvPicPr>
                            <p:cNvPr id="0" name=""/>
                            <p:cNvPicPr>
                              <a:picLocks noChangeAspect="1" noChangeArrowheads="1"/>
                            </p:cNvPicPr>
                            <p:nvPr/>
                          </p:nvPicPr>
                          <p:blipFill>
                            <a:blip r:embed="rId7">
                              <a:extLst>
                                <a:ext uri="{28A0092B-C50C-407E-A947-70E740481C1C}">
                                  <a14:useLocalDpi val="0"/>
                                </a:ext>
                              </a:extLst>
                            </a:blip>
                            <a:srcRect l="4056" t="14807" r="10773" b="8688"/>
                            <a:stretch>
                              <a:fillRect/>
                            </a:stretch>
                          </p:blipFill>
                          <p:spPr bwMode="auto">
                            <a:xfrm>
                              <a:off x="4293987" y="1770779"/>
                              <a:ext cx="2965884" cy="2189368"/>
                            </a:xfrm>
                            <a:prstGeom prst="rect">
                              <a:avLst/>
                            </a:prstGeom>
                            <a:noFill/>
                            <a:ln>
                              <a:noFill/>
                            </a:ln>
                            <a:effectLst/>
                          </p:spPr>
                        </p:pic>
                      </p:oleObj>
                    </mc:Fallback>
                  </mc:AlternateContent>
                </a:graphicData>
              </a:graphic>
            </p:graphicFrame>
          </mc:Choice>
          <mc:Fallback xmlns="">
            <p:graphicFrame>
              <p:nvGraphicFramePr>
                <p:cNvPr id="7" name="Object 1324"/>
                <p:cNvGraphicFramePr>
                  <a:graphicFrameLocks noChangeAspect="1"/>
                </p:cNvGraphicFramePr>
                <p:nvPr>
                  <p:extLst>
                    <p:ext uri="{D42A27DB-BD31-4B8C-83A1-F6EECF244321}">
                      <p14:modId xmlns:p14="http://schemas.microsoft.com/office/powerpoint/2010/main" val="471468119"/>
                    </p:ext>
                  </p:extLst>
                </p:nvPr>
              </p:nvGraphicFramePr>
              <p:xfrm>
                <a:off x="4293987" y="1770779"/>
                <a:ext cx="2965884" cy="2189368"/>
              </p:xfrm>
              <a:graphic>
                <a:graphicData uri="http://schemas.openxmlformats.org/presentationml/2006/ole">
                  <mc:AlternateContent>
                    <mc:Choice xmlns:v="urn:schemas-microsoft-com:vml" Requires="v">
                      <p:oleObj spid="_x0000_s74761" name="Graph" r:id="rId8" imgW="3758400" imgH="3087360" progId="">
                        <p:embed/>
                      </p:oleObj>
                    </mc:Choice>
                    <mc:Fallback>
                      <p:oleObj name="Graph" r:id="rId8" imgW="3758400" imgH="3087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4056" t="14807" r="10773" b="8688"/>
                            <a:stretch>
                              <a:fillRect/>
                            </a:stretch>
                          </p:blipFill>
                          <p:spPr bwMode="auto">
                            <a:xfrm>
                              <a:off x="4293987" y="1770779"/>
                              <a:ext cx="2965884" cy="2189368"/>
                            </a:xfrm>
                            <a:prstGeom prst="rect">
                              <a:avLst/>
                            </a:prstGeom>
                            <a:noFill/>
                            <a:ln>
                              <a:noFill/>
                            </a:ln>
                            <a:effectLs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7163371" y="2216111"/>
                  <a:ext cx="1841018" cy="946349"/>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charset="0"/>
                        </a:rPr>
                        <m:t>𝑁</m:t>
                      </m:r>
                      <m:r>
                        <a:rPr lang="en-US" sz="2000" b="0" i="1" smtClean="0">
                          <a:latin typeface="Cambria Math" charset="0"/>
                        </a:rPr>
                        <m:t>=</m:t>
                      </m:r>
                      <m:nary>
                        <m:naryPr>
                          <m:chr m:val="∑"/>
                          <m:ctrlPr>
                            <a:rPr lang="en-US" sz="2000" b="0" i="1" smtClean="0">
                              <a:latin typeface="Cambria Math" charset="0"/>
                            </a:rPr>
                          </m:ctrlPr>
                        </m:naryPr>
                        <m:sub>
                          <m:r>
                            <m:rPr>
                              <m:brk m:alnAt="23"/>
                            </m:rPr>
                            <a:rPr lang="en-US" sz="2000" b="0" i="1" smtClean="0">
                              <a:latin typeface="Cambria Math" charset="0"/>
                            </a:rPr>
                            <m:t>𝑖</m:t>
                          </m:r>
                          <m:r>
                            <a:rPr lang="en-US" sz="2000" b="0" i="1" smtClean="0">
                              <a:latin typeface="Cambria Math" charset="0"/>
                            </a:rPr>
                            <m:t>=1</m:t>
                          </m:r>
                        </m:sub>
                        <m:sup>
                          <m:r>
                            <a:rPr lang="en-US" sz="2000" b="0" i="1" smtClean="0">
                              <a:latin typeface="Cambria Math" charset="0"/>
                            </a:rPr>
                            <m:t>5</m:t>
                          </m:r>
                        </m:sup>
                        <m:e>
                          <m:sSub>
                            <m:sSubPr>
                              <m:ctrlPr>
                                <a:rPr lang="en-US" sz="2000" b="0" i="1" smtClean="0">
                                  <a:latin typeface="Cambria Math" charset="0"/>
                                </a:rPr>
                              </m:ctrlPr>
                            </m:sSubPr>
                            <m:e>
                              <m:r>
                                <a:rPr lang="en-US" sz="2000" b="0" i="1" smtClean="0">
                                  <a:latin typeface="Cambria Math" charset="0"/>
                                </a:rPr>
                                <m:t>𝑛</m:t>
                              </m:r>
                            </m:e>
                            <m:sub>
                              <m:r>
                                <a:rPr lang="en-US" sz="2000" b="0" i="1" smtClean="0">
                                  <a:latin typeface="Cambria Math" charset="0"/>
                                </a:rPr>
                                <m:t>𝑖</m:t>
                              </m:r>
                            </m:sub>
                          </m:sSub>
                        </m:e>
                      </m:nary>
                    </m:oMath>
                  </a14:m>
                  <a:r>
                    <a:rPr lang="en-US" sz="2000" dirty="0"/>
                    <a:t>=200</a:t>
                  </a:r>
                </a:p>
                <a:p>
                  <a:endParaRPr lang="en-US" sz="2000" dirty="0"/>
                </a:p>
                <a:p>
                  <a:r>
                    <a:rPr lang="el-GR" sz="2000" dirty="0"/>
                    <a:t>ΔΤ=0.1 </a:t>
                  </a:r>
                  <a:r>
                    <a:rPr lang="en-US" sz="2000" dirty="0"/>
                    <a:t>s</a:t>
                  </a:r>
                </a:p>
              </p:txBody>
            </p:sp>
          </mc:Choice>
          <mc:Fallback xmlns="">
            <p:sp>
              <p:nvSpPr>
                <p:cNvPr id="8" name="TextBox 7"/>
                <p:cNvSpPr txBox="1">
                  <a:spLocks noRot="1" noChangeAspect="1" noMove="1" noResize="1" noEditPoints="1" noAdjustHandles="1" noChangeArrowheads="1" noChangeShapeType="1" noTextEdit="1"/>
                </p:cNvSpPr>
                <p:nvPr/>
              </p:nvSpPr>
              <p:spPr>
                <a:xfrm>
                  <a:off x="7163371" y="2216111"/>
                  <a:ext cx="1841018" cy="946349"/>
                </a:xfrm>
                <a:prstGeom prst="rect">
                  <a:avLst/>
                </a:prstGeom>
                <a:blipFill rotWithShape="0">
                  <a:blip r:embed="rId10"/>
                  <a:stretch>
                    <a:fillRect l="-4305" t="-55484" r="-7947" b="-16774"/>
                  </a:stretch>
                </a:blipFill>
              </p:spPr>
              <p:txBody>
                <a:bodyPr/>
                <a:lstStyle/>
                <a:p>
                  <a:r>
                    <a:rPr lang="en-US">
                      <a:noFill/>
                    </a:rPr>
                    <a:t> </a:t>
                  </a:r>
                </a:p>
              </p:txBody>
            </p:sp>
          </mc:Fallback>
        </mc:AlternateContent>
        <p:sp>
          <p:nvSpPr>
            <p:cNvPr id="9" name="Rectangle 8"/>
            <p:cNvSpPr/>
            <p:nvPr/>
          </p:nvSpPr>
          <p:spPr bwMode="auto">
            <a:xfrm>
              <a:off x="5292080" y="2958750"/>
              <a:ext cx="360040" cy="7942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grpSp>
      <p:sp>
        <p:nvSpPr>
          <p:cNvPr id="11" name="TextBox 10"/>
          <p:cNvSpPr txBox="1"/>
          <p:nvPr/>
        </p:nvSpPr>
        <p:spPr>
          <a:xfrm>
            <a:off x="4490191" y="4149080"/>
            <a:ext cx="3960440" cy="1200329"/>
          </a:xfrm>
          <a:prstGeom prst="rect">
            <a:avLst/>
          </a:prstGeom>
          <a:noFill/>
        </p:spPr>
        <p:txBody>
          <a:bodyPr wrap="square" rtlCol="0">
            <a:spAutoFit/>
          </a:bodyPr>
          <a:lstStyle/>
          <a:p>
            <a:r>
              <a:rPr lang="en-US" sz="1800" b="1" dirty="0"/>
              <a:t>k=n</a:t>
            </a:r>
            <a:r>
              <a:rPr lang="en-US" sz="1800" b="1" baseline="-25000" dirty="0"/>
              <a:t>2</a:t>
            </a:r>
            <a:r>
              <a:rPr lang="en-US" sz="1800" b="1" dirty="0"/>
              <a:t>=31</a:t>
            </a:r>
          </a:p>
          <a:p>
            <a:r>
              <a:rPr lang="en-US" sz="1800" b="1" dirty="0"/>
              <a:t>N=200</a:t>
            </a:r>
          </a:p>
          <a:p>
            <a:r>
              <a:rPr lang="en-US" sz="1800" b="1" dirty="0">
                <a:solidFill>
                  <a:srgbClr val="0000CC"/>
                </a:solidFill>
              </a:rPr>
              <a:t>p~0.15</a:t>
            </a:r>
          </a:p>
          <a:p>
            <a:r>
              <a:rPr lang="en-US" sz="1800" b="1" dirty="0">
                <a:solidFill>
                  <a:srgbClr val="0000CC"/>
                </a:solidFill>
              </a:rPr>
              <a:t>V[n</a:t>
            </a:r>
            <a:r>
              <a:rPr lang="en-US" sz="1800" b="1" baseline="-25000" dirty="0">
                <a:solidFill>
                  <a:srgbClr val="0000CC"/>
                </a:solidFill>
              </a:rPr>
              <a:t>2</a:t>
            </a:r>
            <a:r>
              <a:rPr lang="en-US" sz="1800" b="1" dirty="0">
                <a:solidFill>
                  <a:srgbClr val="0000CC"/>
                </a:solidFill>
              </a:rPr>
              <a:t>]~26.35 </a:t>
            </a:r>
            <a:r>
              <a:rPr lang="el-GR" sz="1800" b="1" dirty="0">
                <a:solidFill>
                  <a:srgbClr val="0000CC"/>
                </a:solidFill>
              </a:rPr>
              <a:t>ή </a:t>
            </a:r>
            <a:r>
              <a:rPr lang="en-US" sz="1800" b="1" dirty="0">
                <a:solidFill>
                  <a:srgbClr val="0000CC"/>
                </a:solidFill>
              </a:rPr>
              <a:t>RMS[n</a:t>
            </a:r>
            <a:r>
              <a:rPr lang="en-US" sz="1800" b="1" baseline="-25000" dirty="0">
                <a:solidFill>
                  <a:srgbClr val="0000CC"/>
                </a:solidFill>
              </a:rPr>
              <a:t>2</a:t>
            </a:r>
            <a:r>
              <a:rPr lang="en-US" sz="1800" b="1" dirty="0">
                <a:solidFill>
                  <a:srgbClr val="0000CC"/>
                </a:solidFill>
              </a:rPr>
              <a:t>]=5.13</a:t>
            </a:r>
          </a:p>
        </p:txBody>
      </p:sp>
      <p:grpSp>
        <p:nvGrpSpPr>
          <p:cNvPr id="19" name="Group 18"/>
          <p:cNvGrpSpPr/>
          <p:nvPr/>
        </p:nvGrpSpPr>
        <p:grpSpPr>
          <a:xfrm>
            <a:off x="0" y="3988096"/>
            <a:ext cx="4577101" cy="1200329"/>
            <a:chOff x="0" y="3988096"/>
            <a:chExt cx="4577101" cy="1200329"/>
          </a:xfrm>
        </p:grpSpPr>
        <mc:AlternateContent xmlns:mc="http://schemas.openxmlformats.org/markup-compatibility/2006" xmlns:a14="http://schemas.microsoft.com/office/drawing/2010/main">
          <mc:Choice Requires="a14">
            <p:sp>
              <p:nvSpPr>
                <p:cNvPr id="12" name="TextBox 11"/>
                <p:cNvSpPr txBox="1"/>
                <p:nvPr/>
              </p:nvSpPr>
              <p:spPr>
                <a:xfrm>
                  <a:off x="0" y="3988096"/>
                  <a:ext cx="4577101" cy="1200329"/>
                </a:xfrm>
                <a:prstGeom prst="rect">
                  <a:avLst/>
                </a:prstGeom>
                <a:noFill/>
              </p:spPr>
              <p:txBody>
                <a:bodyPr wrap="square" rtlCol="0">
                  <a:spAutoFit/>
                </a:bodyPr>
                <a:lstStyle/>
                <a:p>
                  <a:pPr algn="just"/>
                  <a:r>
                    <a:rPr lang="el-GR" sz="1800" dirty="0"/>
                    <a:t>Εάν </a:t>
                  </a:r>
                  <a14:m>
                    <m:oMath xmlns:m="http://schemas.openxmlformats.org/officeDocument/2006/math">
                      <m:r>
                        <a:rPr lang="en-US" sz="1800" b="0" i="1" smtClean="0">
                          <a:latin typeface="Cambria Math" charset="0"/>
                          <a:ea typeface="Cambria Math" charset="0"/>
                          <a:cs typeface="Cambria Math" charset="0"/>
                        </a:rPr>
                        <m:t>𝑝</m:t>
                      </m:r>
                      <m:r>
                        <a:rPr lang="en-US" sz="1800" b="0" i="1" smtClean="0">
                          <a:latin typeface="Cambria Math" charset="0"/>
                          <a:ea typeface="Cambria Math" charset="0"/>
                          <a:cs typeface="Cambria Math" charset="0"/>
                        </a:rPr>
                        <m:t>≪1 </m:t>
                      </m:r>
                    </m:oMath>
                  </a14:m>
                  <a:r>
                    <a:rPr lang="el-GR" sz="1800" dirty="0"/>
                    <a:t>ώστε </a:t>
                  </a:r>
                  <a:r>
                    <a:rPr lang="en-US" sz="1800" dirty="0"/>
                    <a:t>(1-p)~1</a:t>
                  </a:r>
                </a:p>
                <a:p>
                  <a:pPr algn="just"/>
                  <a:endParaRPr lang="en-US" sz="1800" dirty="0"/>
                </a:p>
                <a:p>
                  <a:pPr algn="just"/>
                  <a:endParaRPr lang="en-US" sz="1800" dirty="0"/>
                </a:p>
                <a:p>
                  <a:pPr algn="just"/>
                  <a:r>
                    <a:rPr lang="en-US" sz="1800" dirty="0"/>
                    <a:t>   </a:t>
                  </a:r>
                  <a:r>
                    <a:rPr lang="en-US" sz="1800" b="1" dirty="0">
                      <a:solidFill>
                        <a:srgbClr val="FF0000"/>
                      </a:solidFill>
                    </a:rPr>
                    <a:t>RMS[k]=(k)</a:t>
                  </a:r>
                  <a:r>
                    <a:rPr lang="en-US" sz="1800" b="1" baseline="30000" dirty="0">
                      <a:solidFill>
                        <a:srgbClr val="FF0000"/>
                      </a:solidFill>
                    </a:rPr>
                    <a:t>1/2</a:t>
                  </a:r>
                </a:p>
              </p:txBody>
            </p:sp>
          </mc:Choice>
          <mc:Fallback xmlns="">
            <p:sp>
              <p:nvSpPr>
                <p:cNvPr id="12" name="TextBox 11"/>
                <p:cNvSpPr txBox="1">
                  <a:spLocks noRot="1" noChangeAspect="1" noMove="1" noResize="1" noEditPoints="1" noAdjustHandles="1" noChangeArrowheads="1" noChangeShapeType="1" noTextEdit="1"/>
                </p:cNvSpPr>
                <p:nvPr/>
              </p:nvSpPr>
              <p:spPr>
                <a:xfrm>
                  <a:off x="0" y="3988096"/>
                  <a:ext cx="4577101" cy="1200329"/>
                </a:xfrm>
                <a:prstGeom prst="rect">
                  <a:avLst/>
                </a:prstGeom>
                <a:blipFill rotWithShape="0">
                  <a:blip r:embed="rId11"/>
                  <a:stretch>
                    <a:fillRect l="-1065" t="-29442"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15516" y="4462622"/>
                  <a:ext cx="2466702" cy="276999"/>
                </a:xfrm>
                <a:prstGeom prst="rect">
                  <a:avLst/>
                </a:prstGeom>
                <a:noFill/>
              </p:spPr>
              <p:txBody>
                <a:bodyPr wrap="none" lIns="0" tIns="0" rIns="0" bIns="0" rtlCol="0">
                  <a:spAutoFit/>
                </a:bodyPr>
                <a:lstStyle/>
                <a:p>
                  <a14:m>
                    <m:oMath xmlns:m="http://schemas.openxmlformats.org/officeDocument/2006/math">
                      <m:r>
                        <a:rPr lang="en-US" sz="1800" b="1" i="1" smtClean="0">
                          <a:latin typeface="Cambria Math" charset="0"/>
                        </a:rPr>
                        <m:t>𝑽</m:t>
                      </m:r>
                      <m:d>
                        <m:dPr>
                          <m:begChr m:val="["/>
                          <m:endChr m:val="]"/>
                          <m:ctrlPr>
                            <a:rPr lang="en-US" sz="1800" b="1" i="1" smtClean="0">
                              <a:latin typeface="Cambria Math" charset="0"/>
                            </a:rPr>
                          </m:ctrlPr>
                        </m:dPr>
                        <m:e>
                          <m:r>
                            <a:rPr lang="en-US" sz="1800" b="1" i="1">
                              <a:latin typeface="Cambria Math" charset="0"/>
                            </a:rPr>
                            <m:t>𝒌</m:t>
                          </m:r>
                          <m:r>
                            <m:rPr>
                              <m:nor/>
                            </m:rPr>
                            <a:rPr lang="en-US" sz="1800" b="1" dirty="0"/>
                            <m:t> </m:t>
                          </m:r>
                        </m:e>
                      </m:d>
                    </m:oMath>
                  </a14:m>
                  <a:r>
                    <a:rPr lang="en-US" sz="1800" b="1" dirty="0"/>
                    <a:t>=Np(1-p)</a:t>
                  </a:r>
                  <a14:m>
                    <m:oMath xmlns:m="http://schemas.openxmlformats.org/officeDocument/2006/math">
                      <m:r>
                        <a:rPr lang="en-US" sz="1800" b="1" i="1" smtClean="0">
                          <a:latin typeface="Cambria Math" charset="0"/>
                          <a:ea typeface="Cambria Math" charset="0"/>
                          <a:cs typeface="Cambria Math" charset="0"/>
                        </a:rPr>
                        <m:t>≅</m:t>
                      </m:r>
                      <m:r>
                        <a:rPr lang="en-US" sz="1800" b="1" i="1" smtClean="0">
                          <a:latin typeface="Cambria Math" charset="0"/>
                          <a:ea typeface="Cambria Math" charset="0"/>
                          <a:cs typeface="Cambria Math" charset="0"/>
                        </a:rPr>
                        <m:t>𝑵𝒑</m:t>
                      </m:r>
                      <m:r>
                        <a:rPr lang="en-US" sz="1800" b="1" i="1" smtClean="0">
                          <a:latin typeface="Cambria Math" charset="0"/>
                          <a:ea typeface="Cambria Math" charset="0"/>
                          <a:cs typeface="Cambria Math" charset="0"/>
                        </a:rPr>
                        <m:t>≅</m:t>
                      </m:r>
                      <m:r>
                        <a:rPr lang="en-US" sz="1800" b="1" i="1" smtClean="0">
                          <a:latin typeface="Cambria Math" charset="0"/>
                          <a:ea typeface="Cambria Math" charset="0"/>
                          <a:cs typeface="Cambria Math" charset="0"/>
                        </a:rPr>
                        <m:t>𝒌</m:t>
                      </m:r>
                    </m:oMath>
                  </a14:m>
                  <a:endParaRPr lang="en-US" sz="18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215516" y="4462622"/>
                  <a:ext cx="2466702" cy="276999"/>
                </a:xfrm>
                <a:prstGeom prst="rect">
                  <a:avLst/>
                </a:prstGeom>
                <a:blipFill rotWithShape="0">
                  <a:blip r:embed="rId12"/>
                  <a:stretch>
                    <a:fillRect l="-2963" t="-26667" r="-2716" b="-55556"/>
                  </a:stretch>
                </a:blipFill>
              </p:spPr>
              <p:txBody>
                <a:bodyPr/>
                <a:lstStyle/>
                <a:p>
                  <a:r>
                    <a:rPr lang="en-US">
                      <a:noFill/>
                    </a:rPr>
                    <a:t> </a:t>
                  </a:r>
                </a:p>
              </p:txBody>
            </p:sp>
          </mc:Fallback>
        </mc:AlternateContent>
      </p:grpSp>
      <p:grpSp>
        <p:nvGrpSpPr>
          <p:cNvPr id="22" name="Group 21"/>
          <p:cNvGrpSpPr/>
          <p:nvPr/>
        </p:nvGrpSpPr>
        <p:grpSpPr>
          <a:xfrm>
            <a:off x="51412" y="5008300"/>
            <a:ext cx="4872289" cy="1861016"/>
            <a:chOff x="51412" y="5008300"/>
            <a:chExt cx="4872289" cy="1861016"/>
          </a:xfrm>
        </p:grpSpPr>
        <p:grpSp>
          <p:nvGrpSpPr>
            <p:cNvPr id="21" name="Group 20"/>
            <p:cNvGrpSpPr/>
            <p:nvPr/>
          </p:nvGrpSpPr>
          <p:grpSpPr>
            <a:xfrm>
              <a:off x="2598599" y="5008300"/>
              <a:ext cx="2325102" cy="1861016"/>
              <a:chOff x="2598599" y="5008300"/>
              <a:chExt cx="2325102" cy="1861016"/>
            </a:xfrm>
          </p:grpSpPr>
          <p:pic>
            <p:nvPicPr>
              <p:cNvPr id="74766" name="Picture 14" descr="https://upload.wikimedia.org/wikipedia/commons/thumb/b/b7/Binomial_Distribution.svg/1280px-Binomial_Distribution.sv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8599" y="5008300"/>
                <a:ext cx="1947060" cy="18610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167617" y="5586142"/>
                <a:ext cx="756084" cy="523220"/>
              </a:xfrm>
              <a:prstGeom prst="rect">
                <a:avLst/>
              </a:prstGeom>
              <a:noFill/>
            </p:spPr>
            <p:txBody>
              <a:bodyPr wrap="square" rtlCol="0">
                <a:spAutoFit/>
              </a:bodyPr>
              <a:lstStyle/>
              <a:p>
                <a:r>
                  <a:rPr lang="en-US" sz="1400" b="1" dirty="0"/>
                  <a:t>N=6</a:t>
                </a:r>
              </a:p>
              <a:p>
                <a:r>
                  <a:rPr lang="en-US" sz="1400" b="1" dirty="0"/>
                  <a:t>P=0.5</a:t>
                </a:r>
              </a:p>
            </p:txBody>
          </p:sp>
        </p:grpSp>
        <p:sp>
          <p:nvSpPr>
            <p:cNvPr id="23" name="TextBox 22"/>
            <p:cNvSpPr txBox="1"/>
            <p:nvPr/>
          </p:nvSpPr>
          <p:spPr>
            <a:xfrm>
              <a:off x="51412" y="5626617"/>
              <a:ext cx="2340260" cy="738664"/>
            </a:xfrm>
            <a:prstGeom prst="rect">
              <a:avLst/>
            </a:prstGeom>
            <a:noFill/>
          </p:spPr>
          <p:txBody>
            <a:bodyPr wrap="square" rtlCol="0">
              <a:spAutoFit/>
            </a:bodyPr>
            <a:lstStyle/>
            <a:p>
              <a:pPr algn="just"/>
              <a:r>
                <a:rPr lang="el-GR" sz="1400" b="1" dirty="0" err="1"/>
                <a:t>Ασυμτωτικά</a:t>
              </a:r>
              <a:r>
                <a:rPr lang="el-GR" sz="1400" b="1" dirty="0"/>
                <a:t> η </a:t>
              </a:r>
              <a:r>
                <a:rPr lang="el-GR" sz="1400" b="1" dirty="0" err="1"/>
                <a:t>Διωνυμική</a:t>
              </a:r>
              <a:r>
                <a:rPr lang="en-US" sz="1400" b="1" dirty="0"/>
                <a:t> </a:t>
              </a:r>
              <a:r>
                <a:rPr lang="el-GR" sz="1400" b="1" dirty="0"/>
                <a:t>Συνάρτηση Πιθανότητας προσεγγίζει την  </a:t>
              </a:r>
              <a:r>
                <a:rPr lang="en-US" sz="1400" b="1" dirty="0"/>
                <a:t>Gaussian</a:t>
              </a:r>
              <a:r>
                <a:rPr lang="el-GR" sz="1400" b="1" dirty="0"/>
                <a:t> </a:t>
              </a:r>
              <a:endParaRPr lang="en-US" sz="1400" b="1" dirty="0"/>
            </a:p>
          </p:txBody>
        </p:sp>
      </p:grpSp>
    </p:spTree>
    <p:extLst>
      <p:ext uri="{BB962C8B-B14F-4D97-AF65-F5344CB8AC3E}">
        <p14:creationId xmlns:p14="http://schemas.microsoft.com/office/powerpoint/2010/main" val="3880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22</a:t>
            </a:fld>
            <a:endParaRPr lang="el-GR"/>
          </a:p>
        </p:txBody>
      </p:sp>
      <p:sp>
        <p:nvSpPr>
          <p:cNvPr id="3" name="TextBox 2"/>
          <p:cNvSpPr txBox="1"/>
          <p:nvPr/>
        </p:nvSpPr>
        <p:spPr>
          <a:xfrm>
            <a:off x="1871700" y="80628"/>
            <a:ext cx="5400600" cy="461665"/>
          </a:xfrm>
          <a:prstGeom prst="rect">
            <a:avLst/>
          </a:prstGeom>
          <a:noFill/>
        </p:spPr>
        <p:txBody>
          <a:bodyPr wrap="square" rtlCol="0">
            <a:spAutoFit/>
          </a:bodyPr>
          <a:lstStyle/>
          <a:p>
            <a:r>
              <a:rPr lang="en-US" sz="2400" b="1" dirty="0">
                <a:solidFill>
                  <a:srgbClr val="006600"/>
                </a:solidFill>
              </a:rPr>
              <a:t>Poisson </a:t>
            </a:r>
            <a:r>
              <a:rPr lang="el-GR" sz="2400" b="1" dirty="0">
                <a:solidFill>
                  <a:srgbClr val="006600"/>
                </a:solidFill>
              </a:rPr>
              <a:t>Συνάρτηση Πιθανότητας</a:t>
            </a:r>
            <a:endParaRPr lang="en-US" sz="2400" b="1" dirty="0">
              <a:solidFill>
                <a:srgbClr val="006600"/>
              </a:solidFill>
            </a:endParaRPr>
          </a:p>
        </p:txBody>
      </p:sp>
      <p:grpSp>
        <p:nvGrpSpPr>
          <p:cNvPr id="14" name="Group 13"/>
          <p:cNvGrpSpPr/>
          <p:nvPr/>
        </p:nvGrpSpPr>
        <p:grpSpPr>
          <a:xfrm>
            <a:off x="503548" y="2636912"/>
            <a:ext cx="8640452" cy="1486693"/>
            <a:chOff x="503548" y="2636912"/>
            <a:chExt cx="8640452" cy="1486693"/>
          </a:xfrm>
        </p:grpSpPr>
        <mc:AlternateContent xmlns:mc="http://schemas.openxmlformats.org/markup-compatibility/2006" xmlns:a14="http://schemas.microsoft.com/office/drawing/2010/main">
          <mc:Choice Requires="a14">
            <p:sp>
              <p:nvSpPr>
                <p:cNvPr id="4" name="TextBox 3"/>
                <p:cNvSpPr txBox="1"/>
                <p:nvPr/>
              </p:nvSpPr>
              <p:spPr>
                <a:xfrm>
                  <a:off x="503548" y="2636912"/>
                  <a:ext cx="1722331" cy="5670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charset="0"/>
                          </a:rPr>
                          <m:t>𝑷</m:t>
                        </m:r>
                        <m:d>
                          <m:dPr>
                            <m:ctrlPr>
                              <a:rPr lang="en-US" sz="1800" b="1" i="1" smtClean="0">
                                <a:solidFill>
                                  <a:schemeClr val="tx1"/>
                                </a:solidFill>
                                <a:latin typeface="Cambria Math" charset="0"/>
                              </a:rPr>
                            </m:ctrlPr>
                          </m:dPr>
                          <m:e>
                            <m:r>
                              <a:rPr lang="en-US" sz="1800" b="1" i="1" smtClean="0">
                                <a:solidFill>
                                  <a:schemeClr val="tx1"/>
                                </a:solidFill>
                                <a:latin typeface="Cambria Math" charset="0"/>
                              </a:rPr>
                              <m:t>𝒌</m:t>
                            </m:r>
                            <m:r>
                              <a:rPr lang="en-US" sz="1800" b="1" i="1" smtClean="0">
                                <a:solidFill>
                                  <a:schemeClr val="tx1"/>
                                </a:solidFill>
                                <a:latin typeface="Cambria Math" charset="0"/>
                              </a:rPr>
                              <m:t>;</m:t>
                            </m:r>
                            <m:r>
                              <a:rPr lang="el-GR" sz="1800" b="1" i="1" smtClean="0">
                                <a:solidFill>
                                  <a:schemeClr val="tx1"/>
                                </a:solidFill>
                                <a:latin typeface="Cambria Math" charset="0"/>
                              </a:rPr>
                              <m:t>𝝁</m:t>
                            </m:r>
                          </m:e>
                        </m:d>
                        <m:r>
                          <a:rPr lang="el-GR" sz="1800" b="1" i="1" smtClean="0">
                            <a:solidFill>
                              <a:schemeClr val="tx1"/>
                            </a:solidFill>
                            <a:latin typeface="Cambria Math" charset="0"/>
                          </a:rPr>
                          <m:t>=</m:t>
                        </m:r>
                        <m:f>
                          <m:fPr>
                            <m:ctrlPr>
                              <a:rPr lang="el-GR" sz="1800" b="1" i="1" smtClean="0">
                                <a:solidFill>
                                  <a:schemeClr val="tx1"/>
                                </a:solidFill>
                                <a:latin typeface="Cambria Math" charset="0"/>
                              </a:rPr>
                            </m:ctrlPr>
                          </m:fPr>
                          <m:num>
                            <m:sSup>
                              <m:sSupPr>
                                <m:ctrlPr>
                                  <a:rPr lang="el-GR" sz="1800" b="1" i="1" smtClean="0">
                                    <a:solidFill>
                                      <a:schemeClr val="tx1"/>
                                    </a:solidFill>
                                    <a:latin typeface="Cambria Math" charset="0"/>
                                  </a:rPr>
                                </m:ctrlPr>
                              </m:sSupPr>
                              <m:e>
                                <m:r>
                                  <a:rPr lang="el-GR" sz="1800" b="1" i="1" smtClean="0">
                                    <a:solidFill>
                                      <a:schemeClr val="tx1"/>
                                    </a:solidFill>
                                    <a:latin typeface="Cambria Math" charset="0"/>
                                  </a:rPr>
                                  <m:t>𝝁</m:t>
                                </m:r>
                              </m:e>
                              <m:sup>
                                <m:r>
                                  <a:rPr lang="en-US" sz="1800" b="1" i="1" smtClean="0">
                                    <a:solidFill>
                                      <a:schemeClr val="tx1"/>
                                    </a:solidFill>
                                    <a:latin typeface="Cambria Math" charset="0"/>
                                  </a:rPr>
                                  <m:t>𝒌</m:t>
                                </m:r>
                              </m:sup>
                            </m:sSup>
                            <m:sSup>
                              <m:sSupPr>
                                <m:ctrlPr>
                                  <a:rPr lang="el-GR" sz="1800" b="1" i="1" smtClean="0">
                                    <a:solidFill>
                                      <a:schemeClr val="tx1"/>
                                    </a:solidFill>
                                    <a:latin typeface="Cambria Math" charset="0"/>
                                  </a:rPr>
                                </m:ctrlPr>
                              </m:sSupPr>
                              <m:e>
                                <m:r>
                                  <a:rPr lang="el-GR" sz="1800" b="1" i="1" smtClean="0">
                                    <a:solidFill>
                                      <a:schemeClr val="tx1"/>
                                    </a:solidFill>
                                    <a:latin typeface="Cambria Math" charset="0"/>
                                  </a:rPr>
                                  <m:t>𝒆</m:t>
                                </m:r>
                              </m:e>
                              <m:sup>
                                <m:r>
                                  <a:rPr lang="el-GR" sz="1800" b="1" i="1" smtClean="0">
                                    <a:solidFill>
                                      <a:schemeClr val="tx1"/>
                                    </a:solidFill>
                                    <a:latin typeface="Cambria Math" charset="0"/>
                                  </a:rPr>
                                  <m:t>−</m:t>
                                </m:r>
                                <m:r>
                                  <a:rPr lang="el-GR" sz="1800" b="1" i="1" smtClean="0">
                                    <a:solidFill>
                                      <a:schemeClr val="tx1"/>
                                    </a:solidFill>
                                    <a:latin typeface="Cambria Math" charset="0"/>
                                  </a:rPr>
                                  <m:t>𝝁</m:t>
                                </m:r>
                              </m:sup>
                            </m:sSup>
                          </m:num>
                          <m:den>
                            <m:r>
                              <a:rPr lang="en-US" sz="1800" b="1" i="1" smtClean="0">
                                <a:solidFill>
                                  <a:schemeClr val="tx1"/>
                                </a:solidFill>
                                <a:latin typeface="Cambria Math" charset="0"/>
                              </a:rPr>
                              <m:t>𝒌</m:t>
                            </m:r>
                            <m:r>
                              <a:rPr lang="en-US" sz="1800" b="1" i="1" smtClean="0">
                                <a:solidFill>
                                  <a:schemeClr val="tx1"/>
                                </a:solidFill>
                                <a:latin typeface="Cambria Math" charset="0"/>
                              </a:rPr>
                              <m:t>!</m:t>
                            </m:r>
                          </m:den>
                        </m:f>
                      </m:oMath>
                    </m:oMathPara>
                  </a14:m>
                  <a:endParaRPr lang="en-US" sz="18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503548" y="2636912"/>
                  <a:ext cx="1722331" cy="567078"/>
                </a:xfrm>
                <a:prstGeom prst="rect">
                  <a:avLst/>
                </a:prstGeom>
                <a:blipFill rotWithShape="0">
                  <a:blip r:embed="rId2"/>
                  <a:stretch>
                    <a:fillRect/>
                  </a:stretch>
                </a:blipFill>
              </p:spPr>
              <p:txBody>
                <a:bodyPr/>
                <a:lstStyle/>
                <a:p>
                  <a:r>
                    <a:rPr lang="en-US">
                      <a:noFill/>
                    </a:rPr>
                    <a:t> </a:t>
                  </a:r>
                </a:p>
              </p:txBody>
            </p:sp>
          </mc:Fallback>
        </mc:AlternateContent>
        <p:sp>
          <p:nvSpPr>
            <p:cNvPr id="5" name="TextBox 4"/>
            <p:cNvSpPr txBox="1"/>
            <p:nvPr/>
          </p:nvSpPr>
          <p:spPr>
            <a:xfrm>
              <a:off x="2987316" y="2824525"/>
              <a:ext cx="6156684" cy="923330"/>
            </a:xfrm>
            <a:prstGeom prst="rect">
              <a:avLst/>
            </a:prstGeom>
            <a:noFill/>
          </p:spPr>
          <p:txBody>
            <a:bodyPr wrap="square" rtlCol="0">
              <a:spAutoFit/>
            </a:bodyPr>
            <a:lstStyle/>
            <a:p>
              <a:pPr algn="just"/>
              <a:r>
                <a:rPr lang="el-GR" sz="1800" b="1" dirty="0">
                  <a:solidFill>
                    <a:srgbClr val="FF0000"/>
                  </a:solidFill>
                </a:rPr>
                <a:t>Παράδειγμα Ι: </a:t>
              </a:r>
              <a:r>
                <a:rPr lang="el-GR" sz="1800" b="1" dirty="0"/>
                <a:t>Ένα γεγονός συμβαίνει με ρυθμό </a:t>
              </a:r>
              <a:r>
                <a:rPr lang="en-US" sz="1800" b="1" dirty="0"/>
                <a:t>r. </a:t>
              </a:r>
              <a:r>
                <a:rPr lang="el-GR" sz="1800" b="1" dirty="0"/>
                <a:t>Η πιθανότητα να συμβούν </a:t>
              </a:r>
              <a:r>
                <a:rPr lang="en-US" sz="1800" b="1" dirty="0"/>
                <a:t>k </a:t>
              </a:r>
              <a:r>
                <a:rPr lang="el-GR" sz="1800" b="1" dirty="0"/>
                <a:t>γεγονότα σε χρόνο ΔΤ είναι </a:t>
              </a:r>
              <a:r>
                <a:rPr lang="en-US" sz="1800" b="1" dirty="0"/>
                <a:t>P(k;</a:t>
              </a:r>
              <a:r>
                <a:rPr lang="el-GR" sz="1800" b="1" dirty="0"/>
                <a:t>μ=</a:t>
              </a:r>
              <a:r>
                <a:rPr lang="en-US" sz="1800" b="1" dirty="0"/>
                <a:t>r</a:t>
              </a:r>
              <a:r>
                <a:rPr lang="el-GR" sz="1800" b="1" dirty="0"/>
                <a:t>ΔΤ)</a:t>
              </a:r>
              <a:endParaRPr lang="en-US" sz="1800" b="1" dirty="0"/>
            </a:p>
          </p:txBody>
        </p:sp>
        <mc:AlternateContent xmlns:mc="http://schemas.openxmlformats.org/markup-compatibility/2006" xmlns:a14="http://schemas.microsoft.com/office/drawing/2010/main">
          <mc:Choice Requires="a14">
            <p:sp>
              <p:nvSpPr>
                <p:cNvPr id="6" name="TextBox 5"/>
                <p:cNvSpPr txBox="1"/>
                <p:nvPr/>
              </p:nvSpPr>
              <p:spPr>
                <a:xfrm>
                  <a:off x="1103278" y="3356992"/>
                  <a:ext cx="587533"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sz="1800" b="1" i="1" smtClean="0">
                              <a:latin typeface="Cambria Math" charset="0"/>
                            </a:rPr>
                          </m:ctrlPr>
                        </m:dPr>
                        <m:e>
                          <m:r>
                            <a:rPr lang="en-US" sz="1800" b="1" i="1" smtClean="0">
                              <a:latin typeface="Cambria Math" charset="0"/>
                            </a:rPr>
                            <m:t>𝒌</m:t>
                          </m:r>
                        </m:e>
                      </m:d>
                    </m:oMath>
                  </a14:m>
                  <a:r>
                    <a:rPr lang="en-US" sz="1800" b="1" dirty="0"/>
                    <a:t>=</a:t>
                  </a:r>
                  <a:r>
                    <a:rPr lang="el-GR" sz="1800" b="1" dirty="0"/>
                    <a:t>μ</a:t>
                  </a:r>
                  <a:endParaRPr lang="en-US" sz="1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103278" y="3356992"/>
                  <a:ext cx="587533" cy="276999"/>
                </a:xfrm>
                <a:prstGeom prst="rect">
                  <a:avLst/>
                </a:prstGeom>
                <a:blipFill rotWithShape="0">
                  <a:blip r:embed="rId3"/>
                  <a:stretch>
                    <a:fillRect t="-26667" r="-25000" b="-5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05115" y="3846606"/>
                  <a:ext cx="789960" cy="276999"/>
                </a:xfrm>
                <a:prstGeom prst="rect">
                  <a:avLst/>
                </a:prstGeom>
                <a:noFill/>
              </p:spPr>
              <p:txBody>
                <a:bodyPr wrap="none" lIns="0" tIns="0" rIns="0" bIns="0" rtlCol="0">
                  <a:spAutoFit/>
                </a:bodyPr>
                <a:lstStyle/>
                <a:p>
                  <a14:m>
                    <m:oMath xmlns:m="http://schemas.openxmlformats.org/officeDocument/2006/math">
                      <m:r>
                        <a:rPr lang="en-US" sz="1800" b="1" i="1" smtClean="0">
                          <a:latin typeface="Cambria Math" charset="0"/>
                        </a:rPr>
                        <m:t>𝑽</m:t>
                      </m:r>
                      <m:d>
                        <m:dPr>
                          <m:begChr m:val="["/>
                          <m:endChr m:val="]"/>
                          <m:ctrlPr>
                            <a:rPr lang="en-US" sz="1800" b="1" i="1" smtClean="0">
                              <a:latin typeface="Cambria Math" charset="0"/>
                            </a:rPr>
                          </m:ctrlPr>
                        </m:dPr>
                        <m:e>
                          <m:r>
                            <a:rPr lang="en-US" sz="1800" b="1" i="1">
                              <a:latin typeface="Cambria Math" charset="0"/>
                            </a:rPr>
                            <m:t>𝒌</m:t>
                          </m:r>
                          <m:r>
                            <m:rPr>
                              <m:nor/>
                            </m:rPr>
                            <a:rPr lang="en-US" sz="1800" b="1" dirty="0"/>
                            <m:t> </m:t>
                          </m:r>
                        </m:e>
                      </m:d>
                    </m:oMath>
                  </a14:m>
                  <a:r>
                    <a:rPr lang="en-US" sz="1800" b="1" dirty="0"/>
                    <a:t>=</a:t>
                  </a:r>
                  <a:r>
                    <a:rPr lang="el-GR" sz="1800" b="1" dirty="0"/>
                    <a:t>μ</a:t>
                  </a:r>
                  <a:endParaRPr lang="en-US" sz="1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1105115" y="3846606"/>
                  <a:ext cx="789960" cy="276999"/>
                </a:xfrm>
                <a:prstGeom prst="rect">
                  <a:avLst/>
                </a:prstGeom>
                <a:blipFill rotWithShape="0">
                  <a:blip r:embed="rId4"/>
                  <a:stretch>
                    <a:fillRect l="-10000" t="-26667" r="-17692" b="-55556"/>
                  </a:stretch>
                </a:blipFill>
              </p:spPr>
              <p:txBody>
                <a:bodyPr/>
                <a:lstStyle/>
                <a:p>
                  <a:r>
                    <a:rPr lang="en-US">
                      <a:noFill/>
                    </a:rPr>
                    <a:t> </a:t>
                  </a:r>
                </a:p>
              </p:txBody>
            </p:sp>
          </mc:Fallback>
        </mc:AlternateContent>
      </p:grpSp>
      <p:grpSp>
        <p:nvGrpSpPr>
          <p:cNvPr id="8" name="Group 7"/>
          <p:cNvGrpSpPr/>
          <p:nvPr/>
        </p:nvGrpSpPr>
        <p:grpSpPr>
          <a:xfrm>
            <a:off x="1703643" y="639628"/>
            <a:ext cx="4853501" cy="1653780"/>
            <a:chOff x="180020" y="4262707"/>
            <a:chExt cx="4853501" cy="1653780"/>
          </a:xfrm>
        </p:grpSpPr>
        <mc:AlternateContent xmlns:mc="http://schemas.openxmlformats.org/markup-compatibility/2006" xmlns:a14="http://schemas.microsoft.com/office/drawing/2010/main">
          <mc:Choice Requires="a14">
            <p:sp>
              <p:nvSpPr>
                <p:cNvPr id="9" name="TextBox 8"/>
                <p:cNvSpPr txBox="1"/>
                <p:nvPr/>
              </p:nvSpPr>
              <p:spPr>
                <a:xfrm>
                  <a:off x="180020" y="4262707"/>
                  <a:ext cx="4577101" cy="646331"/>
                </a:xfrm>
                <a:prstGeom prst="rect">
                  <a:avLst/>
                </a:prstGeom>
                <a:noFill/>
              </p:spPr>
              <p:txBody>
                <a:bodyPr wrap="square" rtlCol="0">
                  <a:spAutoFit/>
                </a:bodyPr>
                <a:lstStyle/>
                <a:p>
                  <a:pPr algn="just"/>
                  <a:r>
                    <a:rPr lang="el-GR" sz="1800" dirty="0"/>
                    <a:t>Εάν Ν</a:t>
                  </a:r>
                  <a14:m>
                    <m:oMath xmlns:m="http://schemas.openxmlformats.org/officeDocument/2006/math">
                      <m:r>
                        <a:rPr lang="el-GR" sz="1800" i="1" smtClean="0">
                          <a:latin typeface="Cambria Math" charset="0"/>
                          <a:ea typeface="Cambria Math" charset="0"/>
                          <a:cs typeface="Cambria Math" charset="0"/>
                        </a:rPr>
                        <m:t>→∞</m:t>
                      </m:r>
                      <m:r>
                        <a:rPr lang="el-GR" sz="1800" b="0" i="1" smtClean="0">
                          <a:latin typeface="Cambria Math" charset="0"/>
                          <a:ea typeface="Cambria Math" charset="0"/>
                          <a:cs typeface="Cambria Math" charset="0"/>
                        </a:rPr>
                        <m:t>  </m:t>
                      </m:r>
                      <m:r>
                        <a:rPr lang="el-GR" sz="1800" b="0" i="1" smtClean="0">
                          <a:latin typeface="Cambria Math" charset="0"/>
                          <a:ea typeface="Cambria Math" charset="0"/>
                          <a:cs typeface="Cambria Math" charset="0"/>
                        </a:rPr>
                        <m:t>𝜅𝛼𝜄</m:t>
                      </m:r>
                      <m:r>
                        <a:rPr lang="el-GR" sz="1800" b="0" i="1" smtClean="0">
                          <a:latin typeface="Cambria Math" charset="0"/>
                          <a:ea typeface="Cambria Math" charset="0"/>
                          <a:cs typeface="Cambria Math" charset="0"/>
                        </a:rPr>
                        <m:t> </m:t>
                      </m:r>
                      <m:r>
                        <a:rPr lang="en-US" sz="1800" b="0" i="1" smtClean="0">
                          <a:latin typeface="Cambria Math" charset="0"/>
                          <a:ea typeface="Cambria Math" charset="0"/>
                          <a:cs typeface="Cambria Math" charset="0"/>
                        </a:rPr>
                        <m:t>𝑝</m:t>
                      </m:r>
                      <m:r>
                        <a:rPr lang="en-US" sz="1800" b="0" i="1" smtClean="0">
                          <a:latin typeface="Cambria Math" charset="0"/>
                          <a:ea typeface="Cambria Math" charset="0"/>
                          <a:cs typeface="Cambria Math" charset="0"/>
                        </a:rPr>
                        <m:t>→0 </m:t>
                      </m:r>
                      <m:d>
                        <m:dPr>
                          <m:ctrlPr>
                            <a:rPr lang="el-GR" sz="1800" b="0" i="1" smtClean="0">
                              <a:latin typeface="Cambria Math" charset="0"/>
                              <a:ea typeface="Cambria Math" charset="0"/>
                              <a:cs typeface="Cambria Math" charset="0"/>
                            </a:rPr>
                          </m:ctrlPr>
                        </m:dPr>
                        <m:e>
                          <m:r>
                            <m:rPr>
                              <m:sty m:val="p"/>
                            </m:rPr>
                            <a:rPr lang="el-GR" sz="1800" b="0" i="0" smtClean="0">
                              <a:latin typeface="Cambria Math" charset="0"/>
                              <a:ea typeface="Cambria Math" charset="0"/>
                              <a:cs typeface="Cambria Math" charset="0"/>
                            </a:rPr>
                            <m:t>ΔΤ</m:t>
                          </m:r>
                          <m:r>
                            <a:rPr lang="el-GR" sz="1800" b="0" i="1" smtClean="0">
                              <a:latin typeface="Cambria Math" charset="0"/>
                              <a:ea typeface="Cambria Math" charset="0"/>
                              <a:cs typeface="Cambria Math" charset="0"/>
                            </a:rPr>
                            <m:t>→0</m:t>
                          </m:r>
                        </m:e>
                      </m:d>
                      <m:r>
                        <a:rPr lang="el-GR" sz="1800" b="0" i="1" smtClean="0">
                          <a:latin typeface="Cambria Math" charset="0"/>
                          <a:ea typeface="Cambria Math" charset="0"/>
                          <a:cs typeface="Cambria Math" charset="0"/>
                        </a:rPr>
                        <m:t> </m:t>
                      </m:r>
                    </m:oMath>
                  </a14:m>
                  <a:r>
                    <a:rPr lang="el-GR" sz="1800" dirty="0"/>
                    <a:t>ώστε μ=Ν</a:t>
                  </a:r>
                  <a:r>
                    <a:rPr lang="en-US" sz="1800" dirty="0"/>
                    <a:t>p</a:t>
                  </a:r>
                </a:p>
                <a:p>
                  <a:pPr algn="just"/>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180020" y="4262707"/>
                  <a:ext cx="4577101" cy="646331"/>
                </a:xfrm>
                <a:prstGeom prst="rect">
                  <a:avLst/>
                </a:prstGeom>
                <a:blipFill rotWithShape="0">
                  <a:blip r:embed="rId5"/>
                  <a:stretch>
                    <a:fillRect l="-1065" t="-55660"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9505" y="4545124"/>
                  <a:ext cx="3851182" cy="557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charset="0"/>
                          </a:rPr>
                          <m:t>𝑷</m:t>
                        </m:r>
                        <m:d>
                          <m:dPr>
                            <m:ctrlPr>
                              <a:rPr lang="en-US" sz="1800" b="1" i="1" smtClean="0">
                                <a:latin typeface="Cambria Math" charset="0"/>
                              </a:rPr>
                            </m:ctrlPr>
                          </m:dPr>
                          <m:e>
                            <m:r>
                              <a:rPr lang="en-US" sz="1800" b="1" i="1" smtClean="0">
                                <a:latin typeface="Cambria Math" charset="0"/>
                              </a:rPr>
                              <m:t>𝒌</m:t>
                            </m:r>
                            <m:r>
                              <a:rPr lang="en-US" sz="1800" b="1" i="1" smtClean="0">
                                <a:latin typeface="Cambria Math" charset="0"/>
                              </a:rPr>
                              <m:t>;</m:t>
                            </m:r>
                            <m:r>
                              <a:rPr lang="en-US" sz="1800" b="1" i="1" smtClean="0">
                                <a:latin typeface="Cambria Math" charset="0"/>
                              </a:rPr>
                              <m:t>𝑵</m:t>
                            </m:r>
                            <m:r>
                              <a:rPr lang="en-US" sz="1800" b="1" i="1" smtClean="0">
                                <a:latin typeface="Cambria Math" charset="0"/>
                              </a:rPr>
                              <m:t>,</m:t>
                            </m:r>
                            <m:r>
                              <a:rPr lang="en-US" sz="1800" b="1" i="1" smtClean="0">
                                <a:latin typeface="Cambria Math" charset="0"/>
                              </a:rPr>
                              <m:t>𝒑</m:t>
                            </m:r>
                          </m:e>
                        </m:d>
                        <m:r>
                          <a:rPr lang="en-US" sz="1800" b="1" i="1" smtClean="0">
                            <a:latin typeface="Cambria Math" charset="0"/>
                          </a:rPr>
                          <m:t>=</m:t>
                        </m:r>
                        <m:f>
                          <m:fPr>
                            <m:ctrlPr>
                              <a:rPr lang="en-US" sz="1800" b="1" i="1">
                                <a:latin typeface="Cambria Math" charset="0"/>
                              </a:rPr>
                            </m:ctrlPr>
                          </m:fPr>
                          <m:num>
                            <m:r>
                              <a:rPr lang="en-US" sz="1800" b="1" i="1">
                                <a:latin typeface="Cambria Math" charset="0"/>
                              </a:rPr>
                              <m:t>𝑵</m:t>
                            </m:r>
                            <m:r>
                              <a:rPr lang="en-US" sz="1800" b="1" i="1">
                                <a:latin typeface="Cambria Math" charset="0"/>
                              </a:rPr>
                              <m:t>!</m:t>
                            </m:r>
                          </m:num>
                          <m:den>
                            <m:r>
                              <a:rPr lang="en-US" sz="1800" b="1" i="1">
                                <a:latin typeface="Cambria Math" charset="0"/>
                              </a:rPr>
                              <m:t>𝒌</m:t>
                            </m:r>
                            <m:r>
                              <a:rPr lang="en-US" sz="1800" b="1" i="1">
                                <a:latin typeface="Cambria Math" charset="0"/>
                              </a:rPr>
                              <m:t>!</m:t>
                            </m:r>
                            <m:d>
                              <m:dPr>
                                <m:ctrlPr>
                                  <a:rPr lang="en-US" sz="1800" b="1" i="1">
                                    <a:latin typeface="Cambria Math" charset="0"/>
                                  </a:rPr>
                                </m:ctrlPr>
                              </m:dPr>
                              <m:e>
                                <m:r>
                                  <a:rPr lang="en-US" sz="1800" b="1" i="1">
                                    <a:latin typeface="Cambria Math" charset="0"/>
                                  </a:rPr>
                                  <m:t>𝑵</m:t>
                                </m:r>
                                <m:r>
                                  <a:rPr lang="en-US" sz="1800" b="1" i="1">
                                    <a:latin typeface="Cambria Math" charset="0"/>
                                  </a:rPr>
                                  <m:t>−</m:t>
                                </m:r>
                                <m:r>
                                  <a:rPr lang="en-US" sz="1800" b="1" i="1">
                                    <a:latin typeface="Cambria Math" charset="0"/>
                                  </a:rPr>
                                  <m:t>𝒌</m:t>
                                </m:r>
                              </m:e>
                            </m:d>
                            <m:r>
                              <a:rPr lang="en-US" sz="1800" b="1" i="1">
                                <a:latin typeface="Cambria Math" charset="0"/>
                              </a:rPr>
                              <m:t>!</m:t>
                            </m:r>
                          </m:den>
                        </m:f>
                        <m:sSup>
                          <m:sSupPr>
                            <m:ctrlPr>
                              <a:rPr lang="en-US" sz="1800" b="1" i="1" smtClean="0">
                                <a:latin typeface="Cambria Math" charset="0"/>
                              </a:rPr>
                            </m:ctrlPr>
                          </m:sSupPr>
                          <m:e>
                            <m:r>
                              <a:rPr lang="en-US" sz="1800" b="1" i="1" smtClean="0">
                                <a:latin typeface="Cambria Math" charset="0"/>
                              </a:rPr>
                              <m:t>𝒑</m:t>
                            </m:r>
                          </m:e>
                          <m:sup>
                            <m:r>
                              <a:rPr lang="en-US" sz="1800" b="1" i="1" smtClean="0">
                                <a:latin typeface="Cambria Math" charset="0"/>
                              </a:rPr>
                              <m:t>𝒌</m:t>
                            </m:r>
                          </m:sup>
                        </m:sSup>
                        <m:sSup>
                          <m:sSupPr>
                            <m:ctrlPr>
                              <a:rPr lang="en-US" sz="1800" b="1" i="1" smtClean="0">
                                <a:latin typeface="Cambria Math" charset="0"/>
                              </a:rPr>
                            </m:ctrlPr>
                          </m:sSupPr>
                          <m:e>
                            <m:d>
                              <m:dPr>
                                <m:ctrlPr>
                                  <a:rPr lang="en-US" sz="1800" b="1" i="1" smtClean="0">
                                    <a:latin typeface="Cambria Math" charset="0"/>
                                  </a:rPr>
                                </m:ctrlPr>
                              </m:dPr>
                              <m:e>
                                <m:r>
                                  <a:rPr lang="en-US" sz="1800" b="1" i="1" smtClean="0">
                                    <a:latin typeface="Cambria Math" charset="0"/>
                                  </a:rPr>
                                  <m:t>𝟏</m:t>
                                </m:r>
                                <m:r>
                                  <a:rPr lang="en-US" sz="1800" b="1" i="1" smtClean="0">
                                    <a:latin typeface="Cambria Math" charset="0"/>
                                  </a:rPr>
                                  <m:t>−</m:t>
                                </m:r>
                                <m:r>
                                  <a:rPr lang="en-US" sz="1800" b="1" i="1" smtClean="0">
                                    <a:latin typeface="Cambria Math" charset="0"/>
                                  </a:rPr>
                                  <m:t>𝒑</m:t>
                                </m:r>
                              </m:e>
                            </m:d>
                          </m:e>
                          <m:sup>
                            <m:r>
                              <a:rPr lang="en-US" sz="1800" b="1" i="1" smtClean="0">
                                <a:latin typeface="Cambria Math" charset="0"/>
                              </a:rPr>
                              <m:t>𝑵</m:t>
                            </m:r>
                            <m:r>
                              <a:rPr lang="en-US" sz="1800" b="1" i="1" smtClean="0">
                                <a:latin typeface="Cambria Math" charset="0"/>
                              </a:rPr>
                              <m:t>−</m:t>
                            </m:r>
                            <m:r>
                              <a:rPr lang="en-US" sz="1800" b="1" i="1" smtClean="0">
                                <a:latin typeface="Cambria Math" charset="0"/>
                              </a:rPr>
                              <m:t>𝒌</m:t>
                            </m:r>
                          </m:sup>
                        </m:sSup>
                      </m:oMath>
                    </m:oMathPara>
                  </a14:m>
                  <a:endParaRPr lang="en-US" sz="18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319505" y="4545124"/>
                  <a:ext cx="3851182" cy="55778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67586" y="5349409"/>
                  <a:ext cx="1722331" cy="5670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rgbClr val="006600"/>
                            </a:solidFill>
                            <a:latin typeface="Cambria Math" charset="0"/>
                          </a:rPr>
                          <m:t>𝑷</m:t>
                        </m:r>
                        <m:d>
                          <m:dPr>
                            <m:ctrlPr>
                              <a:rPr lang="en-US" sz="1800" b="1" i="1" smtClean="0">
                                <a:solidFill>
                                  <a:srgbClr val="006600"/>
                                </a:solidFill>
                                <a:latin typeface="Cambria Math" charset="0"/>
                              </a:rPr>
                            </m:ctrlPr>
                          </m:dPr>
                          <m:e>
                            <m:r>
                              <a:rPr lang="en-US" sz="1800" b="1" i="1" smtClean="0">
                                <a:solidFill>
                                  <a:srgbClr val="006600"/>
                                </a:solidFill>
                                <a:latin typeface="Cambria Math" charset="0"/>
                              </a:rPr>
                              <m:t>𝒌</m:t>
                            </m:r>
                            <m:r>
                              <a:rPr lang="en-US" sz="1800" b="1" i="1" smtClean="0">
                                <a:solidFill>
                                  <a:srgbClr val="006600"/>
                                </a:solidFill>
                                <a:latin typeface="Cambria Math" charset="0"/>
                              </a:rPr>
                              <m:t>;</m:t>
                            </m:r>
                            <m:r>
                              <a:rPr lang="el-GR" sz="1800" b="1" i="1" smtClean="0">
                                <a:solidFill>
                                  <a:srgbClr val="006600"/>
                                </a:solidFill>
                                <a:latin typeface="Cambria Math" charset="0"/>
                              </a:rPr>
                              <m:t>𝝁</m:t>
                            </m:r>
                          </m:e>
                        </m:d>
                        <m:r>
                          <a:rPr lang="el-GR" sz="1800" b="1" i="1" smtClean="0">
                            <a:solidFill>
                              <a:srgbClr val="006600"/>
                            </a:solidFill>
                            <a:latin typeface="Cambria Math" charset="0"/>
                          </a:rPr>
                          <m:t>=</m:t>
                        </m:r>
                        <m:f>
                          <m:fPr>
                            <m:ctrlPr>
                              <a:rPr lang="el-GR" sz="1800" b="1" i="1" smtClean="0">
                                <a:solidFill>
                                  <a:srgbClr val="006600"/>
                                </a:solidFill>
                                <a:latin typeface="Cambria Math" charset="0"/>
                              </a:rPr>
                            </m:ctrlPr>
                          </m:fPr>
                          <m:num>
                            <m:sSup>
                              <m:sSupPr>
                                <m:ctrlPr>
                                  <a:rPr lang="el-GR" sz="1800" b="1" i="1" smtClean="0">
                                    <a:solidFill>
                                      <a:srgbClr val="006600"/>
                                    </a:solidFill>
                                    <a:latin typeface="Cambria Math" charset="0"/>
                                  </a:rPr>
                                </m:ctrlPr>
                              </m:sSupPr>
                              <m:e>
                                <m:r>
                                  <a:rPr lang="el-GR" sz="1800" b="1" i="1" smtClean="0">
                                    <a:solidFill>
                                      <a:srgbClr val="006600"/>
                                    </a:solidFill>
                                    <a:latin typeface="Cambria Math" charset="0"/>
                                  </a:rPr>
                                  <m:t>𝝁</m:t>
                                </m:r>
                              </m:e>
                              <m:sup>
                                <m:r>
                                  <a:rPr lang="en-US" sz="1800" b="1" i="1" smtClean="0">
                                    <a:solidFill>
                                      <a:srgbClr val="006600"/>
                                    </a:solidFill>
                                    <a:latin typeface="Cambria Math" charset="0"/>
                                  </a:rPr>
                                  <m:t>𝒌</m:t>
                                </m:r>
                              </m:sup>
                            </m:sSup>
                            <m:sSup>
                              <m:sSupPr>
                                <m:ctrlPr>
                                  <a:rPr lang="el-GR" sz="1800" b="1" i="1" smtClean="0">
                                    <a:solidFill>
                                      <a:srgbClr val="006600"/>
                                    </a:solidFill>
                                    <a:latin typeface="Cambria Math" charset="0"/>
                                  </a:rPr>
                                </m:ctrlPr>
                              </m:sSupPr>
                              <m:e>
                                <m:r>
                                  <a:rPr lang="el-GR" sz="1800" b="1" i="1" smtClean="0">
                                    <a:solidFill>
                                      <a:srgbClr val="006600"/>
                                    </a:solidFill>
                                    <a:latin typeface="Cambria Math" charset="0"/>
                                  </a:rPr>
                                  <m:t>𝒆</m:t>
                                </m:r>
                              </m:e>
                              <m:sup>
                                <m:r>
                                  <a:rPr lang="el-GR" sz="1800" b="1" i="1" smtClean="0">
                                    <a:solidFill>
                                      <a:srgbClr val="006600"/>
                                    </a:solidFill>
                                    <a:latin typeface="Cambria Math" charset="0"/>
                                  </a:rPr>
                                  <m:t>−</m:t>
                                </m:r>
                                <m:r>
                                  <a:rPr lang="el-GR" sz="1800" b="1" i="1" smtClean="0">
                                    <a:solidFill>
                                      <a:srgbClr val="006600"/>
                                    </a:solidFill>
                                    <a:latin typeface="Cambria Math" charset="0"/>
                                  </a:rPr>
                                  <m:t>𝝁</m:t>
                                </m:r>
                              </m:sup>
                            </m:sSup>
                          </m:num>
                          <m:den>
                            <m:r>
                              <a:rPr lang="en-US" sz="1800" b="1" i="1" smtClean="0">
                                <a:solidFill>
                                  <a:srgbClr val="006600"/>
                                </a:solidFill>
                                <a:latin typeface="Cambria Math" charset="0"/>
                              </a:rPr>
                              <m:t>𝒌</m:t>
                            </m:r>
                            <m:r>
                              <a:rPr lang="en-US" sz="1800" b="1" i="1" smtClean="0">
                                <a:solidFill>
                                  <a:srgbClr val="006600"/>
                                </a:solidFill>
                                <a:latin typeface="Cambria Math" charset="0"/>
                              </a:rPr>
                              <m:t>!</m:t>
                            </m:r>
                          </m:den>
                        </m:f>
                      </m:oMath>
                    </m:oMathPara>
                  </a14:m>
                  <a:endParaRPr lang="en-US" sz="18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367586" y="5349409"/>
                  <a:ext cx="1722331" cy="567078"/>
                </a:xfrm>
                <a:prstGeom prst="rect">
                  <a:avLst/>
                </a:prstGeom>
                <a:blipFill rotWithShape="0">
                  <a:blip r:embed="rId11"/>
                  <a:stretch>
                    <a:fillRect/>
                  </a:stretch>
                </a:blipFill>
              </p:spPr>
              <p:txBody>
                <a:bodyPr/>
                <a:lstStyle/>
                <a:p>
                  <a:r>
                    <a:rPr lang="en-US">
                      <a:noFill/>
                    </a:rPr>
                    <a:t> </a:t>
                  </a:r>
                </a:p>
              </p:txBody>
            </p:sp>
          </mc:Fallback>
        </mc:AlternateContent>
        <p:sp>
          <p:nvSpPr>
            <p:cNvPr id="12" name="Down Arrow 11"/>
            <p:cNvSpPr/>
            <p:nvPr/>
          </p:nvSpPr>
          <p:spPr bwMode="auto">
            <a:xfrm>
              <a:off x="2066456" y="5191455"/>
              <a:ext cx="286896" cy="257739"/>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sp>
          <p:nvSpPr>
            <p:cNvPr id="13" name="TextBox 12"/>
            <p:cNvSpPr txBox="1"/>
            <p:nvPr/>
          </p:nvSpPr>
          <p:spPr>
            <a:xfrm>
              <a:off x="2801273" y="5420992"/>
              <a:ext cx="2232248" cy="400110"/>
            </a:xfrm>
            <a:prstGeom prst="rect">
              <a:avLst/>
            </a:prstGeom>
            <a:noFill/>
          </p:spPr>
          <p:txBody>
            <a:bodyPr wrap="square" rtlCol="0">
              <a:spAutoFit/>
            </a:bodyPr>
            <a:lstStyle/>
            <a:p>
              <a:r>
                <a:rPr lang="en-US" sz="2000" b="1" dirty="0" err="1">
                  <a:solidFill>
                    <a:srgbClr val="006600"/>
                  </a:solidFill>
                </a:rPr>
                <a:t>Poissonian</a:t>
              </a:r>
              <a:endParaRPr lang="en-US" sz="2000" b="1" dirty="0">
                <a:solidFill>
                  <a:srgbClr val="006600"/>
                </a:solidFill>
              </a:endParaRPr>
            </a:p>
          </p:txBody>
        </p:sp>
      </p:grpSp>
      <p:grpSp>
        <p:nvGrpSpPr>
          <p:cNvPr id="18" name="Group 17"/>
          <p:cNvGrpSpPr/>
          <p:nvPr/>
        </p:nvGrpSpPr>
        <p:grpSpPr>
          <a:xfrm>
            <a:off x="179512" y="3846606"/>
            <a:ext cx="7551785" cy="2960948"/>
            <a:chOff x="179512" y="3846606"/>
            <a:chExt cx="7551785" cy="2960948"/>
          </a:xfrm>
        </p:grpSpPr>
        <p:grpSp>
          <p:nvGrpSpPr>
            <p:cNvPr id="16" name="Group 15"/>
            <p:cNvGrpSpPr/>
            <p:nvPr/>
          </p:nvGrpSpPr>
          <p:grpSpPr>
            <a:xfrm>
              <a:off x="3585970" y="3846606"/>
              <a:ext cx="4145327" cy="2960948"/>
              <a:chOff x="3585970" y="3846606"/>
              <a:chExt cx="4145327" cy="2960948"/>
            </a:xfrm>
          </p:grpSpPr>
          <p:pic>
            <p:nvPicPr>
              <p:cNvPr id="95234" name="Picture 2" descr="ow to plot multiple Poisson distribution in one plot - Stack Overf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5970" y="3846606"/>
                <a:ext cx="4145327" cy="29609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939209" y="4123605"/>
                <a:ext cx="792088" cy="400110"/>
              </a:xfrm>
              <a:prstGeom prst="rect">
                <a:avLst/>
              </a:prstGeom>
              <a:solidFill>
                <a:schemeClr val="bg1"/>
              </a:solidFill>
            </p:spPr>
            <p:txBody>
              <a:bodyPr wrap="square" rtlCol="0">
                <a:spAutoFit/>
              </a:bodyPr>
              <a:lstStyle/>
              <a:p>
                <a:r>
                  <a:rPr lang="el-GR" sz="2000" dirty="0"/>
                  <a:t>μ</a:t>
                </a:r>
                <a:endParaRPr lang="en-US" sz="2000" dirty="0"/>
              </a:p>
            </p:txBody>
          </p:sp>
        </p:grpSp>
        <p:sp>
          <p:nvSpPr>
            <p:cNvPr id="17" name="TextBox 16"/>
            <p:cNvSpPr txBox="1"/>
            <p:nvPr/>
          </p:nvSpPr>
          <p:spPr>
            <a:xfrm>
              <a:off x="179512" y="5121188"/>
              <a:ext cx="3132348" cy="923330"/>
            </a:xfrm>
            <a:prstGeom prst="rect">
              <a:avLst/>
            </a:prstGeom>
            <a:noFill/>
          </p:spPr>
          <p:txBody>
            <a:bodyPr wrap="square" rtlCol="0">
              <a:spAutoFit/>
            </a:bodyPr>
            <a:lstStyle/>
            <a:p>
              <a:pPr algn="just"/>
              <a:r>
                <a:rPr lang="el-GR" sz="1800" b="1" dirty="0" err="1"/>
                <a:t>Ασυμτωτικά</a:t>
              </a:r>
              <a:r>
                <a:rPr lang="el-GR" sz="1800" b="1" dirty="0"/>
                <a:t> η </a:t>
              </a:r>
              <a:r>
                <a:rPr lang="en-US" sz="1800" b="1" dirty="0"/>
                <a:t>Poisson </a:t>
              </a:r>
              <a:r>
                <a:rPr lang="el-GR" sz="1800" b="1" dirty="0"/>
                <a:t>Συνάρτηση Πιθανότητας προσεγγίζει την  </a:t>
              </a:r>
              <a:r>
                <a:rPr lang="en-US" sz="1800" b="1" dirty="0"/>
                <a:t>Gaussian</a:t>
              </a:r>
              <a:r>
                <a:rPr lang="el-GR" sz="1800" b="1" dirty="0"/>
                <a:t> </a:t>
              </a:r>
              <a:endParaRPr lang="en-US" sz="1800" b="1" dirty="0"/>
            </a:p>
          </p:txBody>
        </p:sp>
      </p:grpSp>
    </p:spTree>
    <p:extLst>
      <p:ext uri="{BB962C8B-B14F-4D97-AF65-F5344CB8AC3E}">
        <p14:creationId xmlns:p14="http://schemas.microsoft.com/office/powerpoint/2010/main" val="131320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E5B0F10-EB9D-F24D-B3D4-FEC69F04866F}" type="slidenum">
              <a:rPr lang="el-GR" smtClean="0"/>
              <a:pPr>
                <a:defRPr/>
              </a:pPr>
              <a:t>23</a:t>
            </a:fld>
            <a:endParaRPr lang="el-GR"/>
          </a:p>
        </p:txBody>
      </p:sp>
      <p:sp>
        <p:nvSpPr>
          <p:cNvPr id="5" name="Rectangle 4"/>
          <p:cNvSpPr/>
          <p:nvPr/>
        </p:nvSpPr>
        <p:spPr>
          <a:xfrm>
            <a:off x="107504" y="615581"/>
            <a:ext cx="8928484" cy="840230"/>
          </a:xfrm>
          <a:prstGeom prst="rect">
            <a:avLst/>
          </a:prstGeom>
        </p:spPr>
        <p:txBody>
          <a:bodyPr wrap="square">
            <a:spAutoFit/>
          </a:bodyPr>
          <a:lstStyle/>
          <a:p>
            <a:pPr algn="just" eaLnBrk="1" hangingPunct="1">
              <a:lnSpc>
                <a:spcPct val="90000"/>
              </a:lnSpc>
            </a:pPr>
            <a:r>
              <a:rPr lang="el-GR" sz="1800" b="1" dirty="0">
                <a:solidFill>
                  <a:srgbClr val="006600"/>
                </a:solidFill>
                <a:latin typeface="Palatino"/>
                <a:cs typeface="Palatino"/>
              </a:rPr>
              <a:t>Η </a:t>
            </a:r>
            <a:r>
              <a:rPr lang="el-GR" sz="1800" b="1" dirty="0">
                <a:solidFill>
                  <a:srgbClr val="FF0000"/>
                </a:solidFill>
                <a:latin typeface="Palatino"/>
                <a:cs typeface="Palatino"/>
              </a:rPr>
              <a:t>μέση τιμή </a:t>
            </a:r>
            <a:r>
              <a:rPr lang="el-GR" sz="1800" b="1" dirty="0">
                <a:solidFill>
                  <a:srgbClr val="006600"/>
                </a:solidFill>
                <a:latin typeface="Palatino"/>
                <a:cs typeface="Palatino"/>
              </a:rPr>
              <a:t>της πυκνότητας πιθανότητας </a:t>
            </a:r>
            <a:r>
              <a:rPr lang="el-GR" sz="1800" b="1" dirty="0" smtClean="0">
                <a:solidFill>
                  <a:srgbClr val="006600"/>
                </a:solidFill>
                <a:latin typeface="Palatino"/>
                <a:cs typeface="Palatino"/>
              </a:rPr>
              <a:t>των μετρ</a:t>
            </a:r>
            <a:r>
              <a:rPr lang="el-GR" sz="1800" b="1" dirty="0" smtClean="0">
                <a:solidFill>
                  <a:srgbClr val="006600"/>
                </a:solidFill>
                <a:latin typeface="Palatino"/>
                <a:cs typeface="Palatino"/>
              </a:rPr>
              <a:t>ήσεων </a:t>
            </a:r>
            <a:r>
              <a:rPr lang="el-GR" sz="1800" b="1" dirty="0" smtClean="0">
                <a:solidFill>
                  <a:srgbClr val="006600"/>
                </a:solidFill>
                <a:latin typeface="Palatino"/>
                <a:cs typeface="Palatino"/>
              </a:rPr>
              <a:t>συνδέεται </a:t>
            </a:r>
            <a:r>
              <a:rPr lang="el-GR" sz="1800" b="1" dirty="0">
                <a:solidFill>
                  <a:srgbClr val="006600"/>
                </a:solidFill>
                <a:latin typeface="Palatino"/>
                <a:cs typeface="Palatino"/>
              </a:rPr>
              <a:t>με την αληθή τιμή και η </a:t>
            </a:r>
            <a:r>
              <a:rPr lang="el-GR" sz="1800" b="1" dirty="0" smtClean="0">
                <a:solidFill>
                  <a:srgbClr val="FF0000"/>
                </a:solidFill>
                <a:latin typeface="Palatino"/>
                <a:cs typeface="Palatino"/>
              </a:rPr>
              <a:t>διασπορ</a:t>
            </a:r>
            <a:r>
              <a:rPr lang="el-GR" sz="1800" b="1" dirty="0" smtClean="0">
                <a:solidFill>
                  <a:srgbClr val="FF0000"/>
                </a:solidFill>
                <a:latin typeface="Palatino"/>
                <a:cs typeface="Palatino"/>
              </a:rPr>
              <a:t>ά</a:t>
            </a:r>
            <a:r>
              <a:rPr lang="el-GR" sz="1800" b="1" dirty="0" smtClean="0">
                <a:solidFill>
                  <a:srgbClr val="006600"/>
                </a:solidFill>
                <a:latin typeface="Palatino"/>
                <a:cs typeface="Palatino"/>
              </a:rPr>
              <a:t> (</a:t>
            </a:r>
            <a:r>
              <a:rPr lang="en-US" sz="1800" b="1" dirty="0" smtClean="0">
                <a:solidFill>
                  <a:srgbClr val="FF0000"/>
                </a:solidFill>
                <a:latin typeface="Palatino"/>
                <a:cs typeface="Palatino"/>
              </a:rPr>
              <a:t>RMS</a:t>
            </a:r>
            <a:r>
              <a:rPr lang="en-US" sz="1800" b="1" dirty="0" smtClean="0">
                <a:solidFill>
                  <a:srgbClr val="006600"/>
                </a:solidFill>
                <a:latin typeface="Palatino"/>
                <a:cs typeface="Palatino"/>
              </a:rPr>
              <a:t> -</a:t>
            </a:r>
            <a:r>
              <a:rPr lang="el-GR" sz="1800" b="1" dirty="0" smtClean="0">
                <a:solidFill>
                  <a:srgbClr val="006600"/>
                </a:solidFill>
                <a:latin typeface="Palatino"/>
                <a:cs typeface="Palatino"/>
              </a:rPr>
              <a:t>το </a:t>
            </a:r>
            <a:r>
              <a:rPr lang="el-GR" sz="1800" b="1" dirty="0">
                <a:solidFill>
                  <a:srgbClr val="006600"/>
                </a:solidFill>
                <a:latin typeface="Palatino"/>
                <a:cs typeface="Palatino"/>
              </a:rPr>
              <a:t>εύρος) συνδέεται με την πειραματική μεθοδολογία και τα μετρητικά όργανα</a:t>
            </a:r>
            <a:r>
              <a:rPr lang="en-US" sz="1800" b="1" dirty="0">
                <a:solidFill>
                  <a:srgbClr val="006600"/>
                </a:solidFill>
                <a:latin typeface="Palatino"/>
                <a:cs typeface="Palatino"/>
              </a:rPr>
              <a:t>.</a:t>
            </a:r>
            <a:endParaRPr lang="el-GR" sz="1800" b="1" dirty="0">
              <a:solidFill>
                <a:srgbClr val="006600"/>
              </a:solidFill>
              <a:latin typeface="Palatino"/>
              <a:cs typeface="Palatino"/>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326" y="1268760"/>
            <a:ext cx="3853174" cy="3704184"/>
          </a:xfrm>
          <a:prstGeom prst="rect">
            <a:avLst/>
          </a:prstGeom>
        </p:spPr>
      </p:pic>
      <p:sp>
        <p:nvSpPr>
          <p:cNvPr id="7" name="TextBox 6"/>
          <p:cNvSpPr txBox="1"/>
          <p:nvPr/>
        </p:nvSpPr>
        <p:spPr>
          <a:xfrm>
            <a:off x="6403502" y="2167814"/>
            <a:ext cx="1692188" cy="646331"/>
          </a:xfrm>
          <a:prstGeom prst="rect">
            <a:avLst/>
          </a:prstGeom>
          <a:noFill/>
        </p:spPr>
        <p:txBody>
          <a:bodyPr wrap="square" rtlCol="0">
            <a:spAutoFit/>
          </a:bodyPr>
          <a:lstStyle/>
          <a:p>
            <a:r>
              <a:rPr lang="en-US" sz="1800" b="1" dirty="0"/>
              <a:t>&lt;T&gt;=5 s</a:t>
            </a:r>
          </a:p>
          <a:p>
            <a:r>
              <a:rPr lang="en-US" sz="1800" b="1" dirty="0"/>
              <a:t>RMS=2.5 s</a:t>
            </a:r>
          </a:p>
        </p:txBody>
      </p:sp>
      <p:sp>
        <p:nvSpPr>
          <p:cNvPr id="8" name="TextBox 7"/>
          <p:cNvSpPr txBox="1"/>
          <p:nvPr/>
        </p:nvSpPr>
        <p:spPr>
          <a:xfrm>
            <a:off x="467544" y="2352480"/>
            <a:ext cx="3978696" cy="923330"/>
          </a:xfrm>
          <a:prstGeom prst="rect">
            <a:avLst/>
          </a:prstGeom>
          <a:noFill/>
        </p:spPr>
        <p:txBody>
          <a:bodyPr wrap="square" rtlCol="0">
            <a:spAutoFit/>
          </a:bodyPr>
          <a:lstStyle/>
          <a:p>
            <a:r>
              <a:rPr lang="el-GR" sz="1800" dirty="0"/>
              <a:t>Ας υποθέσουμε ότι</a:t>
            </a:r>
            <a:r>
              <a:rPr lang="en-US" sz="1800" dirty="0"/>
              <a:t> </a:t>
            </a:r>
            <a:r>
              <a:rPr lang="el-GR" sz="1800" dirty="0"/>
              <a:t>η αληθής τιμή είναι </a:t>
            </a:r>
            <a:r>
              <a:rPr lang="el-GR" sz="1800" dirty="0" err="1"/>
              <a:t>Τ</a:t>
            </a:r>
            <a:r>
              <a:rPr lang="el-GR" sz="1800" baseline="-25000" dirty="0" err="1"/>
              <a:t>αληθ</a:t>
            </a:r>
            <a:r>
              <a:rPr lang="el-GR" sz="1800" baseline="-25000" dirty="0"/>
              <a:t>.</a:t>
            </a:r>
            <a:r>
              <a:rPr lang="el-GR" sz="1800" dirty="0"/>
              <a:t>=4 </a:t>
            </a:r>
            <a:r>
              <a:rPr lang="en-US" sz="1800" dirty="0"/>
              <a:t>s </a:t>
            </a:r>
            <a:r>
              <a:rPr lang="el-GR" sz="1800" dirty="0"/>
              <a:t>και ότι οι μετρήσεις ακολουθούν την ακόλουθη </a:t>
            </a:r>
            <a:r>
              <a:rPr lang="en-US" sz="1800" dirty="0"/>
              <a:t>pdf</a:t>
            </a:r>
          </a:p>
        </p:txBody>
      </p:sp>
      <p:sp>
        <p:nvSpPr>
          <p:cNvPr id="9" name="TextBox 8"/>
          <p:cNvSpPr txBox="1"/>
          <p:nvPr/>
        </p:nvSpPr>
        <p:spPr>
          <a:xfrm>
            <a:off x="305272" y="4821219"/>
            <a:ext cx="8784976" cy="2031325"/>
          </a:xfrm>
          <a:prstGeom prst="rect">
            <a:avLst/>
          </a:prstGeom>
          <a:noFill/>
        </p:spPr>
        <p:txBody>
          <a:bodyPr wrap="square" rtlCol="0">
            <a:spAutoFit/>
          </a:bodyPr>
          <a:lstStyle/>
          <a:p>
            <a:pPr algn="just"/>
            <a:r>
              <a:rPr lang="el-GR" sz="1800" dirty="0">
                <a:solidFill>
                  <a:srgbClr val="FF0000"/>
                </a:solidFill>
              </a:rPr>
              <a:t>Πάντα θα υπάρχει μία σαφής σχέση μεταξύ της αληθούς τιμής και της μέσης τιμής των μετρήσεων του φυσικού μεγέθους. Στην περίπτωση που συμπίπτουν λέμε πως δεν υπάρχει συστηματικό σφάλμα (ή προκατάληψη).</a:t>
            </a:r>
          </a:p>
          <a:p>
            <a:pPr algn="just"/>
            <a:r>
              <a:rPr lang="el-GR" sz="1800" dirty="0"/>
              <a:t>Στα επόμενα θα θεωρούμε ότι &lt;Τ&gt;=</a:t>
            </a:r>
            <a:r>
              <a:rPr lang="el-GR" sz="1800" dirty="0" err="1"/>
              <a:t>Τ</a:t>
            </a:r>
            <a:r>
              <a:rPr lang="el-GR" sz="1800" baseline="-25000" dirty="0" err="1"/>
              <a:t>αληθές</a:t>
            </a:r>
            <a:endParaRPr lang="el-GR" sz="1800" baseline="-25000" dirty="0"/>
          </a:p>
          <a:p>
            <a:pPr algn="just"/>
            <a:r>
              <a:rPr lang="el-GR" sz="1800" dirty="0">
                <a:solidFill>
                  <a:srgbClr val="0000CC"/>
                </a:solidFill>
              </a:rPr>
              <a:t>Το «εύρος» της κατανομής των μετρήσεων, που εκφράζεται από το </a:t>
            </a:r>
            <a:r>
              <a:rPr lang="en-US" sz="1800" dirty="0">
                <a:solidFill>
                  <a:srgbClr val="0000CC"/>
                </a:solidFill>
              </a:rPr>
              <a:t>RMS, </a:t>
            </a:r>
            <a:r>
              <a:rPr lang="el-GR" sz="1800" dirty="0">
                <a:solidFill>
                  <a:srgbClr val="0000CC"/>
                </a:solidFill>
              </a:rPr>
              <a:t>είναι αποτέλεσμα της μετρητικής διαδικασίας (συμπεριλαμβανομένων και Φυσικών περιορισμών, π.χ. Απροσδιοριστία)</a:t>
            </a:r>
            <a:endParaRPr lang="en-US" sz="1800" dirty="0">
              <a:solidFill>
                <a:srgbClr val="0000CC"/>
              </a:solidFill>
            </a:endParaRPr>
          </a:p>
        </p:txBody>
      </p:sp>
      <p:sp>
        <p:nvSpPr>
          <p:cNvPr id="2" name="TextBox 1"/>
          <p:cNvSpPr txBox="1"/>
          <p:nvPr/>
        </p:nvSpPr>
        <p:spPr>
          <a:xfrm>
            <a:off x="305272" y="80628"/>
            <a:ext cx="8623212" cy="461665"/>
          </a:xfrm>
          <a:prstGeom prst="rect">
            <a:avLst/>
          </a:prstGeom>
          <a:noFill/>
        </p:spPr>
        <p:txBody>
          <a:bodyPr wrap="square" rtlCol="0">
            <a:spAutoFit/>
          </a:bodyPr>
          <a:lstStyle/>
          <a:p>
            <a:r>
              <a:rPr lang="el-GR" sz="2400" b="1" dirty="0" smtClean="0">
                <a:solidFill>
                  <a:srgbClr val="0000CC"/>
                </a:solidFill>
              </a:rPr>
              <a:t>Στατιστικ</a:t>
            </a:r>
            <a:r>
              <a:rPr lang="el-GR" sz="2400" b="1" dirty="0" smtClean="0">
                <a:solidFill>
                  <a:srgbClr val="0000CC"/>
                </a:solidFill>
              </a:rPr>
              <a:t>ή συμπεριφορά της μέτρησης και το Πείραμα</a:t>
            </a:r>
            <a:endParaRPr lang="en-US" sz="2400" b="1" dirty="0">
              <a:solidFill>
                <a:srgbClr val="0000CC"/>
              </a:solidFill>
            </a:endParaRPr>
          </a:p>
        </p:txBody>
      </p:sp>
    </p:spTree>
    <p:extLst>
      <p:ext uri="{BB962C8B-B14F-4D97-AF65-F5344CB8AC3E}">
        <p14:creationId xmlns:p14="http://schemas.microsoft.com/office/powerpoint/2010/main" val="93086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 Θέση αριθμού διαφάνειας"/>
          <p:cNvSpPr>
            <a:spLocks noGrp="1"/>
          </p:cNvSpPr>
          <p:nvPr>
            <p:ph type="sldNum" sz="quarter" idx="12"/>
          </p:nvPr>
        </p:nvSpPr>
        <p:spPr>
          <a:noFill/>
        </p:spPr>
        <p:txBody>
          <a:bodyPr/>
          <a:lstStyle/>
          <a:p>
            <a:fld id="{0BA14A06-ED07-2D44-8431-5C9C61043378}" type="slidenum">
              <a:rPr lang="el-GR"/>
              <a:pPr/>
              <a:t>24</a:t>
            </a:fld>
            <a:endParaRPr lang="el-GR"/>
          </a:p>
        </p:txBody>
      </p:sp>
      <p:pic>
        <p:nvPicPr>
          <p:cNvPr id="40963" name="Picture 4"/>
          <p:cNvPicPr>
            <a:picLocks noChangeAspect="1" noChangeArrowheads="1"/>
          </p:cNvPicPr>
          <p:nvPr/>
        </p:nvPicPr>
        <p:blipFill>
          <a:blip r:embed="rId2"/>
          <a:srcRect/>
          <a:stretch>
            <a:fillRect/>
          </a:stretch>
        </p:blipFill>
        <p:spPr bwMode="auto">
          <a:xfrm>
            <a:off x="575556" y="3233072"/>
            <a:ext cx="5616575" cy="3624928"/>
          </a:xfrm>
          <a:prstGeom prst="rect">
            <a:avLst/>
          </a:prstGeom>
          <a:noFill/>
          <a:ln w="9525">
            <a:noFill/>
            <a:miter lim="800000"/>
            <a:headEnd/>
            <a:tailEnd/>
          </a:ln>
        </p:spPr>
      </p:pic>
      <p:sp>
        <p:nvSpPr>
          <p:cNvPr id="40964" name="Text Box 5"/>
          <p:cNvSpPr txBox="1">
            <a:spLocks noChangeArrowheads="1"/>
          </p:cNvSpPr>
          <p:nvPr/>
        </p:nvSpPr>
        <p:spPr bwMode="auto">
          <a:xfrm>
            <a:off x="287338" y="333375"/>
            <a:ext cx="8497887" cy="519113"/>
          </a:xfrm>
          <a:prstGeom prst="rect">
            <a:avLst/>
          </a:prstGeom>
          <a:noFill/>
          <a:ln w="9525">
            <a:noFill/>
            <a:miter lim="800000"/>
            <a:headEnd/>
            <a:tailEnd/>
          </a:ln>
        </p:spPr>
        <p:txBody>
          <a:bodyPr>
            <a:prstTxWarp prst="textNoShape">
              <a:avLst/>
            </a:prstTxWarp>
            <a:spAutoFit/>
          </a:bodyPr>
          <a:lstStyle/>
          <a:p>
            <a:pPr>
              <a:spcBef>
                <a:spcPct val="50000"/>
              </a:spcBef>
            </a:pPr>
            <a:r>
              <a:rPr lang="el-GR" b="1" dirty="0">
                <a:solidFill>
                  <a:srgbClr val="CC0000"/>
                </a:solidFill>
                <a:latin typeface="Palatino" pitchFamily="-105" charset="0"/>
                <a:ea typeface="Palatino" pitchFamily="-105" charset="0"/>
                <a:cs typeface="Palatino" pitchFamily="-105" charset="0"/>
              </a:rPr>
              <a:t>Παράδειγμα «Διακριτικής Ικανότητας» </a:t>
            </a:r>
          </a:p>
        </p:txBody>
      </p:sp>
      <p:sp>
        <p:nvSpPr>
          <p:cNvPr id="40965" name="Text Box 6"/>
          <p:cNvSpPr txBox="1">
            <a:spLocks noChangeArrowheads="1"/>
          </p:cNvSpPr>
          <p:nvPr/>
        </p:nvSpPr>
        <p:spPr bwMode="auto">
          <a:xfrm>
            <a:off x="3571295" y="3341170"/>
            <a:ext cx="1620837" cy="519113"/>
          </a:xfrm>
          <a:prstGeom prst="rect">
            <a:avLst/>
          </a:prstGeom>
          <a:noFill/>
          <a:ln w="9525">
            <a:noFill/>
            <a:miter lim="800000"/>
            <a:headEnd/>
            <a:tailEnd/>
          </a:ln>
        </p:spPr>
        <p:txBody>
          <a:bodyPr>
            <a:prstTxWarp prst="textNoShape">
              <a:avLst/>
            </a:prstTxWarp>
            <a:spAutoFit/>
          </a:bodyPr>
          <a:lstStyle/>
          <a:p>
            <a:pPr>
              <a:spcBef>
                <a:spcPct val="50000"/>
              </a:spcBef>
            </a:pPr>
            <a:r>
              <a:rPr lang="el-GR"/>
              <a:t>σ=0.008</a:t>
            </a:r>
          </a:p>
        </p:txBody>
      </p:sp>
      <p:sp>
        <p:nvSpPr>
          <p:cNvPr id="40966" name="Text Box 7"/>
          <p:cNvSpPr txBox="1">
            <a:spLocks noChangeArrowheads="1"/>
          </p:cNvSpPr>
          <p:nvPr/>
        </p:nvSpPr>
        <p:spPr bwMode="auto">
          <a:xfrm>
            <a:off x="4328092" y="4734591"/>
            <a:ext cx="1260475" cy="519113"/>
          </a:xfrm>
          <a:prstGeom prst="rect">
            <a:avLst/>
          </a:prstGeom>
          <a:noFill/>
          <a:ln w="9525">
            <a:noFill/>
            <a:miter lim="800000"/>
            <a:headEnd/>
            <a:tailEnd/>
          </a:ln>
        </p:spPr>
        <p:txBody>
          <a:bodyPr>
            <a:prstTxWarp prst="textNoShape">
              <a:avLst/>
            </a:prstTxWarp>
            <a:spAutoFit/>
          </a:bodyPr>
          <a:lstStyle/>
          <a:p>
            <a:pPr>
              <a:spcBef>
                <a:spcPct val="50000"/>
              </a:spcBef>
            </a:pPr>
            <a:r>
              <a:rPr lang="el-GR"/>
              <a:t>σ=0.02</a:t>
            </a:r>
          </a:p>
        </p:txBody>
      </p:sp>
      <p:sp>
        <p:nvSpPr>
          <p:cNvPr id="40967" name="Line 8"/>
          <p:cNvSpPr>
            <a:spLocks noChangeShapeType="1"/>
          </p:cNvSpPr>
          <p:nvPr/>
        </p:nvSpPr>
        <p:spPr bwMode="auto">
          <a:xfrm flipH="1">
            <a:off x="3967023" y="5202904"/>
            <a:ext cx="829382" cy="48142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68" name="Text Box 13"/>
          <p:cNvSpPr txBox="1">
            <a:spLocks noChangeArrowheads="1"/>
          </p:cNvSpPr>
          <p:nvPr/>
        </p:nvSpPr>
        <p:spPr bwMode="auto">
          <a:xfrm>
            <a:off x="1592830" y="5094954"/>
            <a:ext cx="1260475" cy="519112"/>
          </a:xfrm>
          <a:prstGeom prst="rect">
            <a:avLst/>
          </a:prstGeom>
          <a:noFill/>
          <a:ln w="9525">
            <a:noFill/>
            <a:miter lim="800000"/>
            <a:headEnd/>
            <a:tailEnd/>
          </a:ln>
        </p:spPr>
        <p:txBody>
          <a:bodyPr>
            <a:prstTxWarp prst="textNoShape">
              <a:avLst/>
            </a:prstTxWarp>
            <a:spAutoFit/>
          </a:bodyPr>
          <a:lstStyle/>
          <a:p>
            <a:pPr>
              <a:spcBef>
                <a:spcPct val="50000"/>
              </a:spcBef>
            </a:pPr>
            <a:r>
              <a:rPr lang="el-GR"/>
              <a:t>σ=0.04</a:t>
            </a:r>
          </a:p>
        </p:txBody>
      </p:sp>
      <p:sp>
        <p:nvSpPr>
          <p:cNvPr id="40969" name="Line 14"/>
          <p:cNvSpPr>
            <a:spLocks noChangeShapeType="1"/>
          </p:cNvSpPr>
          <p:nvPr/>
        </p:nvSpPr>
        <p:spPr bwMode="auto">
          <a:xfrm>
            <a:off x="2600892" y="5599779"/>
            <a:ext cx="134904" cy="74095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70" name="Text Box 15"/>
          <p:cNvSpPr txBox="1">
            <a:spLocks noChangeArrowheads="1"/>
          </p:cNvSpPr>
          <p:nvPr/>
        </p:nvSpPr>
        <p:spPr bwMode="auto">
          <a:xfrm>
            <a:off x="5947342" y="6410991"/>
            <a:ext cx="457200" cy="519113"/>
          </a:xfrm>
          <a:prstGeom prst="rect">
            <a:avLst/>
          </a:prstGeom>
          <a:noFill/>
          <a:ln w="9525">
            <a:noFill/>
            <a:miter lim="800000"/>
            <a:headEnd/>
            <a:tailEnd/>
          </a:ln>
        </p:spPr>
        <p:txBody>
          <a:bodyPr>
            <a:prstTxWarp prst="textNoShape">
              <a:avLst/>
            </a:prstTxWarp>
            <a:spAutoFit/>
          </a:bodyPr>
          <a:lstStyle/>
          <a:p>
            <a:pPr>
              <a:spcBef>
                <a:spcPct val="50000"/>
              </a:spcBef>
            </a:pPr>
            <a:r>
              <a:rPr lang="el-GR"/>
              <a:t>Τ</a:t>
            </a:r>
            <a:endParaRPr lang="en-US"/>
          </a:p>
        </p:txBody>
      </p:sp>
      <p:sp>
        <p:nvSpPr>
          <p:cNvPr id="40971" name="Text Box 16"/>
          <p:cNvSpPr txBox="1">
            <a:spLocks noChangeArrowheads="1"/>
          </p:cNvSpPr>
          <p:nvPr/>
        </p:nvSpPr>
        <p:spPr bwMode="auto">
          <a:xfrm>
            <a:off x="-72516" y="3600726"/>
            <a:ext cx="1066800" cy="519113"/>
          </a:xfrm>
          <a:prstGeom prst="rect">
            <a:avLst/>
          </a:prstGeom>
          <a:noFill/>
          <a:ln w="9525">
            <a:noFill/>
            <a:miter lim="800000"/>
            <a:headEnd/>
            <a:tailEnd/>
          </a:ln>
        </p:spPr>
        <p:txBody>
          <a:bodyPr>
            <a:prstTxWarp prst="textNoShape">
              <a:avLst/>
            </a:prstTxWarp>
            <a:spAutoFit/>
          </a:bodyPr>
          <a:lstStyle/>
          <a:p>
            <a:pPr>
              <a:spcBef>
                <a:spcPct val="50000"/>
              </a:spcBef>
            </a:pPr>
            <a:r>
              <a:rPr lang="el-GR">
                <a:latin typeface="Palatino" pitchFamily="-105" charset="0"/>
                <a:ea typeface="Palatino" pitchFamily="-105" charset="0"/>
                <a:cs typeface="Palatino" pitchFamily="-105" charset="0"/>
              </a:rPr>
              <a:t>ρ(Τ)</a:t>
            </a:r>
            <a:endParaRPr lang="en-US" dirty="0">
              <a:latin typeface="Palatino" pitchFamily="-105" charset="0"/>
              <a:ea typeface="Palatino" pitchFamily="-105" charset="0"/>
              <a:cs typeface="Palatino" pitchFamily="-105" charset="0"/>
            </a:endParaRPr>
          </a:p>
        </p:txBody>
      </p:sp>
      <mc:AlternateContent xmlns:mc="http://schemas.openxmlformats.org/markup-compatibility/2006" xmlns:a14="http://schemas.microsoft.com/office/drawing/2010/main">
        <mc:Choice Requires="a14">
          <p:sp>
            <p:nvSpPr>
              <p:cNvPr id="12" name="TextBox 11"/>
              <p:cNvSpPr txBox="1"/>
              <p:nvPr/>
            </p:nvSpPr>
            <p:spPr>
              <a:xfrm>
                <a:off x="1077372" y="871611"/>
                <a:ext cx="5487416" cy="501099"/>
              </a:xfrm>
              <a:prstGeom prst="rect">
                <a:avLst/>
              </a:prstGeom>
              <a:noFill/>
            </p:spPr>
            <p:txBody>
              <a:bodyPr wrap="square" lIns="0" tIns="0" rIns="0" bIns="0" rtlCol="0">
                <a:spAutoFit/>
              </a:bodyPr>
              <a:lstStyle/>
              <a:p>
                <a:r>
                  <a:rPr lang="el-GR" sz="1600" b="1" dirty="0">
                    <a:solidFill>
                      <a:srgbClr val="C00000"/>
                    </a:solidFill>
                    <a:latin typeface="+mj-lt"/>
                  </a:rPr>
                  <a:t>σ</a:t>
                </a:r>
                <a14:m>
                  <m:oMath xmlns:m="http://schemas.openxmlformats.org/officeDocument/2006/math">
                    <m:r>
                      <a:rPr lang="en-US" sz="1600" b="1" i="1" dirty="0">
                        <a:solidFill>
                          <a:srgbClr val="C00000"/>
                        </a:solidFill>
                        <a:latin typeface="Cambria Math" charset="0"/>
                        <a:ea typeface="Cambria Math" charset="0"/>
                        <a:cs typeface="Cambria Math" charset="0"/>
                      </a:rPr>
                      <m:t>=</m:t>
                    </m:r>
                    <m:rad>
                      <m:radPr>
                        <m:degHide m:val="on"/>
                        <m:ctrlPr>
                          <a:rPr lang="en-US" sz="1600" b="1" i="1" dirty="0" smtClean="0">
                            <a:solidFill>
                              <a:srgbClr val="C00000"/>
                            </a:solidFill>
                            <a:latin typeface="Cambria Math" charset="0"/>
                            <a:ea typeface="Cambria Math" charset="0"/>
                            <a:cs typeface="Cambria Math" charset="0"/>
                          </a:rPr>
                        </m:ctrlPr>
                      </m:radPr>
                      <m:deg/>
                      <m:e>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sSubSup>
                              <m:sSubSupPr>
                                <m:ctrlPr>
                                  <a:rPr lang="en-US" sz="1600" b="1" i="1" dirty="0">
                                    <a:solidFill>
                                      <a:srgbClr val="C00000"/>
                                    </a:solidFill>
                                    <a:latin typeface="Cambria Math" charset="0"/>
                                    <a:ea typeface="Cambria Math" charset="0"/>
                                    <a:cs typeface="Cambria Math" charset="0"/>
                                  </a:rPr>
                                </m:ctrlPr>
                              </m:sSubSupPr>
                              <m:e>
                                <m:r>
                                  <a:rPr lang="en-US" sz="1600" b="1" i="1" dirty="0" smtClean="0">
                                    <a:solidFill>
                                      <a:srgbClr val="C00000"/>
                                    </a:solidFill>
                                    <a:latin typeface="Cambria Math" charset="0"/>
                                    <a:ea typeface="Cambria Math" charset="0"/>
                                    <a:cs typeface="Cambria Math" charset="0"/>
                                  </a:rPr>
                                  <m:t>𝑻</m:t>
                                </m:r>
                              </m:e>
                              <m:sub>
                                <m:r>
                                  <a:rPr lang="en-US" sz="1600" b="1" i="1" dirty="0">
                                    <a:solidFill>
                                      <a:srgbClr val="C00000"/>
                                    </a:solidFill>
                                    <a:latin typeface="Cambria Math" charset="0"/>
                                    <a:ea typeface="Cambria Math" charset="0"/>
                                    <a:cs typeface="Cambria Math" charset="0"/>
                                  </a:rPr>
                                  <m:t>𝒊</m:t>
                                </m:r>
                              </m:sub>
                              <m:sup>
                                <m:r>
                                  <a:rPr lang="en-US" sz="1600" b="1" i="1" dirty="0">
                                    <a:solidFill>
                                      <a:srgbClr val="C00000"/>
                                    </a:solidFill>
                                    <a:latin typeface="Cambria Math" charset="0"/>
                                    <a:ea typeface="Cambria Math" charset="0"/>
                                    <a:cs typeface="Cambria Math" charset="0"/>
                                  </a:rPr>
                                  <m:t>𝟐</m:t>
                                </m:r>
                              </m:sup>
                            </m:sSubSup>
                          </m:e>
                        </m:nary>
                        <m:r>
                          <a:rPr lang="en-US" sz="1600" b="1" i="1" dirty="0">
                            <a:solidFill>
                              <a:srgbClr val="C00000"/>
                            </a:solidFill>
                            <a:latin typeface="Cambria Math" charset="0"/>
                            <a:ea typeface="Cambria Math" charset="0"/>
                            <a:cs typeface="Cambria Math" charset="0"/>
                          </a:rPr>
                          <m:t>−</m:t>
                        </m:r>
                        <m:sSup>
                          <m:sSupPr>
                            <m:ctrlPr>
                              <a:rPr lang="en-US" sz="1600" b="1" i="1" dirty="0">
                                <a:solidFill>
                                  <a:srgbClr val="C00000"/>
                                </a:solidFill>
                                <a:latin typeface="Cambria Math" charset="0"/>
                                <a:ea typeface="Cambria Math" charset="0"/>
                                <a:cs typeface="Cambria Math" charset="0"/>
                              </a:rPr>
                            </m:ctrlPr>
                          </m:sSupPr>
                          <m:e>
                            <m:d>
                              <m:dPr>
                                <m:ctrlPr>
                                  <a:rPr lang="en-US" sz="1600" b="1" i="1" dirty="0">
                                    <a:solidFill>
                                      <a:srgbClr val="C00000"/>
                                    </a:solidFill>
                                    <a:latin typeface="Cambria Math" charset="0"/>
                                    <a:ea typeface="Cambria Math" charset="0"/>
                                    <a:cs typeface="Cambria Math" charset="0"/>
                                  </a:rPr>
                                </m:ctrlPr>
                              </m:dPr>
                              <m:e>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sSub>
                                      <m:sSubPr>
                                        <m:ctrlPr>
                                          <a:rPr lang="en-US" sz="1600" b="1" i="1" dirty="0">
                                            <a:solidFill>
                                              <a:srgbClr val="C00000"/>
                                            </a:solidFill>
                                            <a:latin typeface="Cambria Math" charset="0"/>
                                            <a:ea typeface="Cambria Math" charset="0"/>
                                            <a:cs typeface="Cambria Math" charset="0"/>
                                          </a:rPr>
                                        </m:ctrlPr>
                                      </m:sSubPr>
                                      <m:e>
                                        <m:r>
                                          <a:rPr lang="en-US" sz="1600" b="1" i="1" dirty="0" smtClean="0">
                                            <a:solidFill>
                                              <a:srgbClr val="C00000"/>
                                            </a:solidFill>
                                            <a:latin typeface="Cambria Math" charset="0"/>
                                            <a:ea typeface="Cambria Math" charset="0"/>
                                            <a:cs typeface="Cambria Math" charset="0"/>
                                          </a:rPr>
                                          <m:t>𝑻</m:t>
                                        </m:r>
                                      </m:e>
                                      <m:sub>
                                        <m:r>
                                          <a:rPr lang="en-US" sz="1600" b="1" i="1" dirty="0">
                                            <a:solidFill>
                                              <a:srgbClr val="C00000"/>
                                            </a:solidFill>
                                            <a:latin typeface="Cambria Math" charset="0"/>
                                            <a:ea typeface="Cambria Math" charset="0"/>
                                            <a:cs typeface="Cambria Math" charset="0"/>
                                          </a:rPr>
                                          <m:t>𝒊</m:t>
                                        </m:r>
                                      </m:sub>
                                    </m:sSub>
                                  </m:e>
                                </m:nary>
                              </m:e>
                            </m:d>
                          </m:e>
                          <m:sup>
                            <m:r>
                              <a:rPr lang="en-US" sz="1600" b="1" i="1" dirty="0">
                                <a:solidFill>
                                  <a:srgbClr val="C00000"/>
                                </a:solidFill>
                                <a:latin typeface="Cambria Math" charset="0"/>
                                <a:ea typeface="Cambria Math" charset="0"/>
                                <a:cs typeface="Cambria Math" charset="0"/>
                              </a:rPr>
                              <m:t>𝟐</m:t>
                            </m:r>
                          </m:sup>
                        </m:sSup>
                      </m:e>
                    </m:rad>
                    <m:r>
                      <a:rPr lang="en-US" sz="1600" b="1" i="1" dirty="0" smtClean="0">
                        <a:solidFill>
                          <a:srgbClr val="C00000"/>
                        </a:solidFill>
                        <a:latin typeface="Cambria Math" charset="0"/>
                        <a:ea typeface="Cambria Math" charset="0"/>
                        <a:cs typeface="Cambria Math" charset="0"/>
                      </a:rPr>
                      <m:t>=</m:t>
                    </m:r>
                    <m:r>
                      <a:rPr lang="en-US" sz="1600" b="1" i="1" dirty="0" smtClean="0">
                        <a:solidFill>
                          <a:srgbClr val="C00000"/>
                        </a:solidFill>
                        <a:latin typeface="Cambria Math" charset="0"/>
                        <a:ea typeface="Cambria Math" charset="0"/>
                        <a:cs typeface="Cambria Math" charset="0"/>
                      </a:rPr>
                      <m:t>𝟎</m:t>
                    </m:r>
                    <m:r>
                      <a:rPr lang="en-US" sz="1600" b="1" i="1" dirty="0" smtClean="0">
                        <a:solidFill>
                          <a:srgbClr val="C00000"/>
                        </a:solidFill>
                        <a:latin typeface="Cambria Math" charset="0"/>
                        <a:ea typeface="Cambria Math" charset="0"/>
                        <a:cs typeface="Cambria Math" charset="0"/>
                      </a:rPr>
                      <m:t>.</m:t>
                    </m:r>
                    <m:r>
                      <a:rPr lang="en-US" sz="1600" b="1" i="1" dirty="0" smtClean="0">
                        <a:solidFill>
                          <a:srgbClr val="C00000"/>
                        </a:solidFill>
                        <a:latin typeface="Cambria Math" charset="0"/>
                        <a:ea typeface="Cambria Math" charset="0"/>
                        <a:cs typeface="Cambria Math" charset="0"/>
                      </a:rPr>
                      <m:t>𝟏𝟎</m:t>
                    </m:r>
                    <m:r>
                      <a:rPr lang="en-US" sz="1600" b="1" i="1" dirty="0" smtClean="0">
                        <a:solidFill>
                          <a:srgbClr val="C00000"/>
                        </a:solidFill>
                        <a:latin typeface="Cambria Math" charset="0"/>
                        <a:ea typeface="Cambria Math" charset="0"/>
                        <a:cs typeface="Cambria Math" charset="0"/>
                      </a:rPr>
                      <m:t>𝒔</m:t>
                    </m:r>
                  </m:oMath>
                </a14:m>
                <a:endParaRPr lang="en-US" sz="1600" b="1" dirty="0">
                  <a:latin typeface="+mj-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77372" y="871611"/>
                <a:ext cx="5487416" cy="501099"/>
              </a:xfrm>
              <a:prstGeom prst="rect">
                <a:avLst/>
              </a:prstGeom>
              <a:blipFill rotWithShape="0">
                <a:blip r:embed="rId3"/>
                <a:stretch>
                  <a:fillRect b="-7317"/>
                </a:stretch>
              </a:blipFill>
            </p:spPr>
            <p:txBody>
              <a:bodyPr/>
              <a:lstStyle/>
              <a:p>
                <a:r>
                  <a:rPr lang="en-US">
                    <a:noFill/>
                  </a:rPr>
                  <a:t> </a:t>
                </a:r>
              </a:p>
            </p:txBody>
          </p:sp>
        </mc:Fallback>
      </mc:AlternateContent>
      <p:graphicFrame>
        <p:nvGraphicFramePr>
          <p:cNvPr id="13" name="Group 1322"/>
          <p:cNvGraphicFramePr>
            <a:graphicFrameLocks noGrp="1"/>
          </p:cNvGraphicFramePr>
          <p:nvPr>
            <p:extLst>
              <p:ext uri="{D42A27DB-BD31-4B8C-83A1-F6EECF244321}">
                <p14:modId xmlns:p14="http://schemas.microsoft.com/office/powerpoint/2010/main" val="1634066516"/>
              </p:ext>
            </p:extLst>
          </p:nvPr>
        </p:nvGraphicFramePr>
        <p:xfrm>
          <a:off x="791580" y="1439399"/>
          <a:ext cx="6059000" cy="1524000"/>
        </p:xfrm>
        <a:graphic>
          <a:graphicData uri="http://schemas.openxmlformats.org/drawingml/2006/table">
            <a:tbl>
              <a:tblPr/>
              <a:tblGrid>
                <a:gridCol w="303413">
                  <a:extLst>
                    <a:ext uri="{9D8B030D-6E8A-4147-A177-3AD203B41FA5}">
                      <a16:colId xmlns:a16="http://schemas.microsoft.com/office/drawing/2014/main" xmlns="" val="20000"/>
                    </a:ext>
                  </a:extLst>
                </a:gridCol>
                <a:gridCol w="303413">
                  <a:extLst>
                    <a:ext uri="{9D8B030D-6E8A-4147-A177-3AD203B41FA5}">
                      <a16:colId xmlns:a16="http://schemas.microsoft.com/office/drawing/2014/main" xmlns="" val="20001"/>
                    </a:ext>
                  </a:extLst>
                </a:gridCol>
                <a:gridCol w="301098">
                  <a:extLst>
                    <a:ext uri="{9D8B030D-6E8A-4147-A177-3AD203B41FA5}">
                      <a16:colId xmlns:a16="http://schemas.microsoft.com/office/drawing/2014/main" xmlns="" val="20002"/>
                    </a:ext>
                  </a:extLst>
                </a:gridCol>
                <a:gridCol w="303413">
                  <a:extLst>
                    <a:ext uri="{9D8B030D-6E8A-4147-A177-3AD203B41FA5}">
                      <a16:colId xmlns:a16="http://schemas.microsoft.com/office/drawing/2014/main" xmlns="" val="20003"/>
                    </a:ext>
                  </a:extLst>
                </a:gridCol>
                <a:gridCol w="303413">
                  <a:extLst>
                    <a:ext uri="{9D8B030D-6E8A-4147-A177-3AD203B41FA5}">
                      <a16:colId xmlns:a16="http://schemas.microsoft.com/office/drawing/2014/main" xmlns="" val="20004"/>
                    </a:ext>
                  </a:extLst>
                </a:gridCol>
                <a:gridCol w="303413">
                  <a:extLst>
                    <a:ext uri="{9D8B030D-6E8A-4147-A177-3AD203B41FA5}">
                      <a16:colId xmlns:a16="http://schemas.microsoft.com/office/drawing/2014/main" xmlns="" val="20005"/>
                    </a:ext>
                  </a:extLst>
                </a:gridCol>
                <a:gridCol w="303413">
                  <a:extLst>
                    <a:ext uri="{9D8B030D-6E8A-4147-A177-3AD203B41FA5}">
                      <a16:colId xmlns:a16="http://schemas.microsoft.com/office/drawing/2014/main" xmlns="" val="20006"/>
                    </a:ext>
                  </a:extLst>
                </a:gridCol>
                <a:gridCol w="301098">
                  <a:extLst>
                    <a:ext uri="{9D8B030D-6E8A-4147-A177-3AD203B41FA5}">
                      <a16:colId xmlns:a16="http://schemas.microsoft.com/office/drawing/2014/main" xmlns="" val="20007"/>
                    </a:ext>
                  </a:extLst>
                </a:gridCol>
                <a:gridCol w="303413">
                  <a:extLst>
                    <a:ext uri="{9D8B030D-6E8A-4147-A177-3AD203B41FA5}">
                      <a16:colId xmlns:a16="http://schemas.microsoft.com/office/drawing/2014/main" xmlns="" val="20008"/>
                    </a:ext>
                  </a:extLst>
                </a:gridCol>
                <a:gridCol w="303413">
                  <a:extLst>
                    <a:ext uri="{9D8B030D-6E8A-4147-A177-3AD203B41FA5}">
                      <a16:colId xmlns:a16="http://schemas.microsoft.com/office/drawing/2014/main" xmlns="" val="20009"/>
                    </a:ext>
                  </a:extLst>
                </a:gridCol>
                <a:gridCol w="303413">
                  <a:extLst>
                    <a:ext uri="{9D8B030D-6E8A-4147-A177-3AD203B41FA5}">
                      <a16:colId xmlns:a16="http://schemas.microsoft.com/office/drawing/2014/main" xmlns="" val="20010"/>
                    </a:ext>
                  </a:extLst>
                </a:gridCol>
                <a:gridCol w="303413">
                  <a:extLst>
                    <a:ext uri="{9D8B030D-6E8A-4147-A177-3AD203B41FA5}">
                      <a16:colId xmlns:a16="http://schemas.microsoft.com/office/drawing/2014/main" xmlns="" val="20011"/>
                    </a:ext>
                  </a:extLst>
                </a:gridCol>
                <a:gridCol w="301098">
                  <a:extLst>
                    <a:ext uri="{9D8B030D-6E8A-4147-A177-3AD203B41FA5}">
                      <a16:colId xmlns:a16="http://schemas.microsoft.com/office/drawing/2014/main" xmlns="" val="20012"/>
                    </a:ext>
                  </a:extLst>
                </a:gridCol>
                <a:gridCol w="303413">
                  <a:extLst>
                    <a:ext uri="{9D8B030D-6E8A-4147-A177-3AD203B41FA5}">
                      <a16:colId xmlns:a16="http://schemas.microsoft.com/office/drawing/2014/main" xmlns="" val="20013"/>
                    </a:ext>
                  </a:extLst>
                </a:gridCol>
                <a:gridCol w="303413">
                  <a:extLst>
                    <a:ext uri="{9D8B030D-6E8A-4147-A177-3AD203B41FA5}">
                      <a16:colId xmlns:a16="http://schemas.microsoft.com/office/drawing/2014/main" xmlns="" val="20014"/>
                    </a:ext>
                  </a:extLst>
                </a:gridCol>
                <a:gridCol w="303413">
                  <a:extLst>
                    <a:ext uri="{9D8B030D-6E8A-4147-A177-3AD203B41FA5}">
                      <a16:colId xmlns:a16="http://schemas.microsoft.com/office/drawing/2014/main" xmlns="" val="20015"/>
                    </a:ext>
                  </a:extLst>
                </a:gridCol>
                <a:gridCol w="303413">
                  <a:extLst>
                    <a:ext uri="{9D8B030D-6E8A-4147-A177-3AD203B41FA5}">
                      <a16:colId xmlns:a16="http://schemas.microsoft.com/office/drawing/2014/main" xmlns="" val="20016"/>
                    </a:ext>
                  </a:extLst>
                </a:gridCol>
                <a:gridCol w="301098">
                  <a:extLst>
                    <a:ext uri="{9D8B030D-6E8A-4147-A177-3AD203B41FA5}">
                      <a16:colId xmlns:a16="http://schemas.microsoft.com/office/drawing/2014/main" xmlns="" val="20017"/>
                    </a:ext>
                  </a:extLst>
                </a:gridCol>
                <a:gridCol w="303413">
                  <a:extLst>
                    <a:ext uri="{9D8B030D-6E8A-4147-A177-3AD203B41FA5}">
                      <a16:colId xmlns:a16="http://schemas.microsoft.com/office/drawing/2014/main" xmlns="" val="20018"/>
                    </a:ext>
                  </a:extLst>
                </a:gridCol>
                <a:gridCol w="303413">
                  <a:extLst>
                    <a:ext uri="{9D8B030D-6E8A-4147-A177-3AD203B41FA5}">
                      <a16:colId xmlns:a16="http://schemas.microsoft.com/office/drawing/2014/main" xmlns="" val="20019"/>
                    </a:ext>
                  </a:extLst>
                </a:gridCol>
              </a:tblGrid>
              <a:tr h="130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2.60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2.55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49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2.30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2.15</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400" b="1"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4276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47529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6"/>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b="1">
                <a:solidFill>
                  <a:schemeClr val="accent2"/>
                </a:solidFill>
                <a:latin typeface="Bookman Old Style" charset="0"/>
                <a:ea typeface="ＭＳ Ｐゴシック" charset="-128"/>
              </a:defRPr>
            </a:lvl1pPr>
            <a:lvl2pPr marL="37931725" indent="-37474525" eaLnBrk="0" hangingPunct="0">
              <a:defRPr sz="1400" b="1">
                <a:solidFill>
                  <a:schemeClr val="accent2"/>
                </a:solidFill>
                <a:latin typeface="Bookman Old Style" charset="0"/>
                <a:ea typeface="ＭＳ Ｐゴシック" charset="-128"/>
              </a:defRPr>
            </a:lvl2pPr>
            <a:lvl3pPr eaLnBrk="0" hangingPunct="0">
              <a:defRPr sz="1400" b="1">
                <a:solidFill>
                  <a:schemeClr val="accent2"/>
                </a:solidFill>
                <a:latin typeface="Bookman Old Style" charset="0"/>
                <a:ea typeface="ＭＳ Ｐゴシック" charset="-128"/>
              </a:defRPr>
            </a:lvl3pPr>
            <a:lvl4pPr eaLnBrk="0" hangingPunct="0">
              <a:defRPr sz="1400" b="1">
                <a:solidFill>
                  <a:schemeClr val="accent2"/>
                </a:solidFill>
                <a:latin typeface="Bookman Old Style" charset="0"/>
                <a:ea typeface="ＭＳ Ｐゴシック" charset="-128"/>
              </a:defRPr>
            </a:lvl4pPr>
            <a:lvl5pPr eaLnBrk="0" hangingPunct="0">
              <a:defRPr sz="1400" b="1">
                <a:solidFill>
                  <a:schemeClr val="accent2"/>
                </a:solidFill>
                <a:latin typeface="Bookman Old Style" charset="0"/>
                <a:ea typeface="ＭＳ Ｐゴシック" charset="-128"/>
              </a:defRPr>
            </a:lvl5pPr>
            <a:lvl6pPr marL="457200" eaLnBrk="0" fontAlgn="base" hangingPunct="0">
              <a:spcBef>
                <a:spcPct val="50000"/>
              </a:spcBef>
              <a:spcAft>
                <a:spcPct val="0"/>
              </a:spcAft>
              <a:defRPr sz="1400" b="1">
                <a:solidFill>
                  <a:schemeClr val="accent2"/>
                </a:solidFill>
                <a:latin typeface="Bookman Old Style" charset="0"/>
                <a:ea typeface="ＭＳ Ｐゴシック" charset="-128"/>
              </a:defRPr>
            </a:lvl6pPr>
            <a:lvl7pPr marL="914400" eaLnBrk="0" fontAlgn="base" hangingPunct="0">
              <a:spcBef>
                <a:spcPct val="50000"/>
              </a:spcBef>
              <a:spcAft>
                <a:spcPct val="0"/>
              </a:spcAft>
              <a:defRPr sz="1400" b="1">
                <a:solidFill>
                  <a:schemeClr val="accent2"/>
                </a:solidFill>
                <a:latin typeface="Bookman Old Style" charset="0"/>
                <a:ea typeface="ＭＳ Ｐゴシック" charset="-128"/>
              </a:defRPr>
            </a:lvl7pPr>
            <a:lvl8pPr marL="1371600" eaLnBrk="0" fontAlgn="base" hangingPunct="0">
              <a:spcBef>
                <a:spcPct val="50000"/>
              </a:spcBef>
              <a:spcAft>
                <a:spcPct val="0"/>
              </a:spcAft>
              <a:defRPr sz="1400" b="1">
                <a:solidFill>
                  <a:schemeClr val="accent2"/>
                </a:solidFill>
                <a:latin typeface="Bookman Old Style" charset="0"/>
                <a:ea typeface="ＭＳ Ｐゴシック" charset="-128"/>
              </a:defRPr>
            </a:lvl8pPr>
            <a:lvl9pPr marL="1828800" eaLnBrk="0" fontAlgn="base" hangingPunct="0">
              <a:spcBef>
                <a:spcPct val="50000"/>
              </a:spcBef>
              <a:spcAft>
                <a:spcPct val="0"/>
              </a:spcAft>
              <a:defRPr sz="1400" b="1">
                <a:solidFill>
                  <a:schemeClr val="accent2"/>
                </a:solidFill>
                <a:latin typeface="Bookman Old Style" charset="0"/>
                <a:ea typeface="ＭＳ Ｐゴシック" charset="-128"/>
              </a:defRPr>
            </a:lvl9pPr>
          </a:lstStyle>
          <a:p>
            <a:pPr eaLnBrk="1" hangingPunct="1"/>
            <a:endParaRPr lang="en-US" altLang="en-US"/>
          </a:p>
        </p:txBody>
      </p:sp>
      <p:grpSp>
        <p:nvGrpSpPr>
          <p:cNvPr id="3" name="Group 2"/>
          <p:cNvGrpSpPr/>
          <p:nvPr/>
        </p:nvGrpSpPr>
        <p:grpSpPr>
          <a:xfrm>
            <a:off x="-1417385" y="582614"/>
            <a:ext cx="10584668" cy="1248832"/>
            <a:chOff x="-1440668" y="412751"/>
            <a:chExt cx="10584668" cy="1248832"/>
          </a:xfrm>
        </p:grpSpPr>
        <p:sp>
          <p:nvSpPr>
            <p:cNvPr id="14339" name="Text Box 4"/>
            <p:cNvSpPr txBox="1">
              <a:spLocks noChangeArrowheads="1"/>
            </p:cNvSpPr>
            <p:nvPr/>
          </p:nvSpPr>
          <p:spPr bwMode="auto">
            <a:xfrm>
              <a:off x="-1440668" y="788988"/>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accent2"/>
                  </a:solidFill>
                  <a:latin typeface="Bookman Old Style" charset="0"/>
                  <a:ea typeface="ＭＳ Ｐゴシック" charset="-128"/>
                </a:defRPr>
              </a:lvl1pPr>
              <a:lvl2pPr marL="37931725" indent="-37474525" eaLnBrk="0" hangingPunct="0">
                <a:defRPr sz="1400" b="1">
                  <a:solidFill>
                    <a:schemeClr val="accent2"/>
                  </a:solidFill>
                  <a:latin typeface="Bookman Old Style" charset="0"/>
                  <a:ea typeface="ＭＳ Ｐゴシック" charset="-128"/>
                </a:defRPr>
              </a:lvl2pPr>
              <a:lvl3pPr eaLnBrk="0" hangingPunct="0">
                <a:defRPr sz="1400" b="1">
                  <a:solidFill>
                    <a:schemeClr val="accent2"/>
                  </a:solidFill>
                  <a:latin typeface="Bookman Old Style" charset="0"/>
                  <a:ea typeface="ＭＳ Ｐゴシック" charset="-128"/>
                </a:defRPr>
              </a:lvl3pPr>
              <a:lvl4pPr eaLnBrk="0" hangingPunct="0">
                <a:defRPr sz="1400" b="1">
                  <a:solidFill>
                    <a:schemeClr val="accent2"/>
                  </a:solidFill>
                  <a:latin typeface="Bookman Old Style" charset="0"/>
                  <a:ea typeface="ＭＳ Ｐゴシック" charset="-128"/>
                </a:defRPr>
              </a:lvl4pPr>
              <a:lvl5pPr eaLnBrk="0" hangingPunct="0">
                <a:defRPr sz="1400" b="1">
                  <a:solidFill>
                    <a:schemeClr val="accent2"/>
                  </a:solidFill>
                  <a:latin typeface="Bookman Old Style" charset="0"/>
                  <a:ea typeface="ＭＳ Ｐゴシック" charset="-128"/>
                </a:defRPr>
              </a:lvl5pPr>
              <a:lvl6pPr marL="457200" eaLnBrk="0" fontAlgn="base" hangingPunct="0">
                <a:spcBef>
                  <a:spcPct val="50000"/>
                </a:spcBef>
                <a:spcAft>
                  <a:spcPct val="0"/>
                </a:spcAft>
                <a:defRPr sz="1400" b="1">
                  <a:solidFill>
                    <a:schemeClr val="accent2"/>
                  </a:solidFill>
                  <a:latin typeface="Bookman Old Style" charset="0"/>
                  <a:ea typeface="ＭＳ Ｐゴシック" charset="-128"/>
                </a:defRPr>
              </a:lvl6pPr>
              <a:lvl7pPr marL="914400" eaLnBrk="0" fontAlgn="base" hangingPunct="0">
                <a:spcBef>
                  <a:spcPct val="50000"/>
                </a:spcBef>
                <a:spcAft>
                  <a:spcPct val="0"/>
                </a:spcAft>
                <a:defRPr sz="1400" b="1">
                  <a:solidFill>
                    <a:schemeClr val="accent2"/>
                  </a:solidFill>
                  <a:latin typeface="Bookman Old Style" charset="0"/>
                  <a:ea typeface="ＭＳ Ｐゴシック" charset="-128"/>
                </a:defRPr>
              </a:lvl7pPr>
              <a:lvl8pPr marL="1371600" eaLnBrk="0" fontAlgn="base" hangingPunct="0">
                <a:spcBef>
                  <a:spcPct val="50000"/>
                </a:spcBef>
                <a:spcAft>
                  <a:spcPct val="0"/>
                </a:spcAft>
                <a:defRPr sz="1400" b="1">
                  <a:solidFill>
                    <a:schemeClr val="accent2"/>
                  </a:solidFill>
                  <a:latin typeface="Bookman Old Style" charset="0"/>
                  <a:ea typeface="ＭＳ Ｐゴシック" charset="-128"/>
                </a:defRPr>
              </a:lvl8pPr>
              <a:lvl9pPr marL="1828800" eaLnBrk="0" fontAlgn="base" hangingPunct="0">
                <a:spcBef>
                  <a:spcPct val="50000"/>
                </a:spcBef>
                <a:spcAft>
                  <a:spcPct val="0"/>
                </a:spcAft>
                <a:defRPr sz="1400" b="1">
                  <a:solidFill>
                    <a:schemeClr val="accent2"/>
                  </a:solidFill>
                  <a:latin typeface="Bookman Old Style" charset="0"/>
                  <a:ea typeface="ＭＳ Ｐゴシック" charset="-128"/>
                </a:defRPr>
              </a:lvl9pPr>
            </a:lstStyle>
            <a:p>
              <a:pPr eaLnBrk="1" hangingPunct="1"/>
              <a:r>
                <a:rPr lang="el-GR" altLang="ja-JP" sz="1600" dirty="0">
                  <a:solidFill>
                    <a:srgbClr val="990000"/>
                  </a:solidFill>
                  <a:latin typeface="Palatino" charset="0"/>
                </a:rPr>
                <a:t>Η συνάρτηση πυκνότητας πιθανότητας</a:t>
              </a:r>
              <a:r>
                <a:rPr lang="el-GR" altLang="ja-JP" dirty="0">
                  <a:latin typeface="Palatino" charset="0"/>
                </a:rPr>
                <a:t>, f(</a:t>
              </a:r>
              <a:r>
                <a:rPr lang="el-GR" altLang="ja-JP" dirty="0" err="1">
                  <a:latin typeface="Palatino" charset="0"/>
                </a:rPr>
                <a:t>x,y</a:t>
              </a:r>
              <a:r>
                <a:rPr lang="el-GR" altLang="ja-JP" dirty="0">
                  <a:latin typeface="Palatino" charset="0"/>
                </a:rPr>
                <a:t>), θα ορίζεται ως:</a:t>
              </a:r>
              <a:endParaRPr lang="el-GR" altLang="en-US" dirty="0">
                <a:latin typeface="Palatino" charset="0"/>
              </a:endParaRPr>
            </a:p>
          </p:txBody>
        </p:sp>
        <p:graphicFrame>
          <p:nvGraphicFramePr>
            <p:cNvPr id="14338" name="Object 2"/>
            <p:cNvGraphicFramePr>
              <a:graphicFrameLocks noChangeAspect="1"/>
            </p:cNvGraphicFramePr>
            <p:nvPr>
              <p:extLst>
                <p:ext uri="{D42A27DB-BD31-4B8C-83A1-F6EECF244321}">
                  <p14:modId xmlns:p14="http://schemas.microsoft.com/office/powerpoint/2010/main" val="738993303"/>
                </p:ext>
              </p:extLst>
            </p:nvPr>
          </p:nvGraphicFramePr>
          <p:xfrm>
            <a:off x="6246812" y="412751"/>
            <a:ext cx="2514600" cy="771525"/>
          </p:xfrm>
          <a:graphic>
            <a:graphicData uri="http://schemas.openxmlformats.org/presentationml/2006/ole">
              <mc:AlternateContent xmlns:mc="http://schemas.openxmlformats.org/markup-compatibility/2006">
                <mc:Choice xmlns:v="urn:schemas-microsoft-com:vml" Requires="v">
                  <p:oleObj spid="_x0000_s96401" name="Equation" r:id="rId4" imgW="2514600" imgH="774700" progId="Equation.DSMT4">
                    <p:embed/>
                  </p:oleObj>
                </mc:Choice>
                <mc:Fallback>
                  <p:oleObj name="Equation" r:id="rId4" imgW="2514600" imgH="774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6812" y="412751"/>
                          <a:ext cx="25146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7"/>
            <p:cNvSpPr txBox="1">
              <a:spLocks noChangeArrowheads="1"/>
            </p:cNvSpPr>
            <p:nvPr/>
          </p:nvSpPr>
          <p:spPr bwMode="auto">
            <a:xfrm>
              <a:off x="0" y="113770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accent2"/>
                  </a:solidFill>
                  <a:latin typeface="Bookman Old Style" charset="0"/>
                  <a:ea typeface="ＭＳ Ｐゴシック" charset="-128"/>
                </a:defRPr>
              </a:lvl1pPr>
              <a:lvl2pPr marL="37931725" indent="-37474525" eaLnBrk="0" hangingPunct="0">
                <a:defRPr sz="1400" b="1">
                  <a:solidFill>
                    <a:schemeClr val="accent2"/>
                  </a:solidFill>
                  <a:latin typeface="Bookman Old Style" charset="0"/>
                  <a:ea typeface="ＭＳ Ｐゴシック" charset="-128"/>
                </a:defRPr>
              </a:lvl2pPr>
              <a:lvl3pPr eaLnBrk="0" hangingPunct="0">
                <a:defRPr sz="1400" b="1">
                  <a:solidFill>
                    <a:schemeClr val="accent2"/>
                  </a:solidFill>
                  <a:latin typeface="Bookman Old Style" charset="0"/>
                  <a:ea typeface="ＭＳ Ｐゴシック" charset="-128"/>
                </a:defRPr>
              </a:lvl3pPr>
              <a:lvl4pPr eaLnBrk="0" hangingPunct="0">
                <a:defRPr sz="1400" b="1">
                  <a:solidFill>
                    <a:schemeClr val="accent2"/>
                  </a:solidFill>
                  <a:latin typeface="Bookman Old Style" charset="0"/>
                  <a:ea typeface="ＭＳ Ｐゴシック" charset="-128"/>
                </a:defRPr>
              </a:lvl4pPr>
              <a:lvl5pPr eaLnBrk="0" hangingPunct="0">
                <a:defRPr sz="1400" b="1">
                  <a:solidFill>
                    <a:schemeClr val="accent2"/>
                  </a:solidFill>
                  <a:latin typeface="Bookman Old Style" charset="0"/>
                  <a:ea typeface="ＭＳ Ｐゴシック" charset="-128"/>
                </a:defRPr>
              </a:lvl5pPr>
              <a:lvl6pPr marL="457200" eaLnBrk="0" fontAlgn="base" hangingPunct="0">
                <a:spcBef>
                  <a:spcPct val="50000"/>
                </a:spcBef>
                <a:spcAft>
                  <a:spcPct val="0"/>
                </a:spcAft>
                <a:defRPr sz="1400" b="1">
                  <a:solidFill>
                    <a:schemeClr val="accent2"/>
                  </a:solidFill>
                  <a:latin typeface="Bookman Old Style" charset="0"/>
                  <a:ea typeface="ＭＳ Ｐゴシック" charset="-128"/>
                </a:defRPr>
              </a:lvl6pPr>
              <a:lvl7pPr marL="914400" eaLnBrk="0" fontAlgn="base" hangingPunct="0">
                <a:spcBef>
                  <a:spcPct val="50000"/>
                </a:spcBef>
                <a:spcAft>
                  <a:spcPct val="0"/>
                </a:spcAft>
                <a:defRPr sz="1400" b="1">
                  <a:solidFill>
                    <a:schemeClr val="accent2"/>
                  </a:solidFill>
                  <a:latin typeface="Bookman Old Style" charset="0"/>
                  <a:ea typeface="ＭＳ Ｐゴシック" charset="-128"/>
                </a:defRPr>
              </a:lvl7pPr>
              <a:lvl8pPr marL="1371600" eaLnBrk="0" fontAlgn="base" hangingPunct="0">
                <a:spcBef>
                  <a:spcPct val="50000"/>
                </a:spcBef>
                <a:spcAft>
                  <a:spcPct val="0"/>
                </a:spcAft>
                <a:defRPr sz="1400" b="1">
                  <a:solidFill>
                    <a:schemeClr val="accent2"/>
                  </a:solidFill>
                  <a:latin typeface="Bookman Old Style" charset="0"/>
                  <a:ea typeface="ＭＳ Ｐゴシック" charset="-128"/>
                </a:defRPr>
              </a:lvl8pPr>
              <a:lvl9pPr marL="1828800" eaLnBrk="0" fontAlgn="base" hangingPunct="0">
                <a:spcBef>
                  <a:spcPct val="50000"/>
                </a:spcBef>
                <a:spcAft>
                  <a:spcPct val="0"/>
                </a:spcAft>
                <a:defRPr sz="1400" b="1">
                  <a:solidFill>
                    <a:schemeClr val="accent2"/>
                  </a:solidFill>
                  <a:latin typeface="Bookman Old Style" charset="0"/>
                  <a:ea typeface="ＭＳ Ｐゴシック" charset="-128"/>
                </a:defRPr>
              </a:lvl9pPr>
            </a:lstStyle>
            <a:p>
              <a:pPr eaLnBrk="1" hangingPunct="1"/>
              <a:r>
                <a:rPr lang="el-GR" altLang="ja-JP" dirty="0">
                  <a:latin typeface="Palatino" charset="0"/>
                </a:rPr>
                <a:t>όπου από τις Ν τιμές των τυχαίων μεταβλητών {</a:t>
              </a:r>
              <a:r>
                <a:rPr lang="el-GR" altLang="ja-JP" dirty="0" err="1">
                  <a:latin typeface="Palatino" charset="0"/>
                </a:rPr>
                <a:t>x,y</a:t>
              </a:r>
              <a:r>
                <a:rPr lang="el-GR" altLang="ja-JP" dirty="0">
                  <a:latin typeface="Palatino" charset="0"/>
                </a:rPr>
                <a:t>} υπάρχουν </a:t>
              </a:r>
              <a:r>
                <a:rPr lang="el-GR" altLang="ja-JP" dirty="0" err="1">
                  <a:latin typeface="Palatino" charset="0"/>
                </a:rPr>
                <a:t>nxy</a:t>
              </a:r>
              <a:r>
                <a:rPr lang="el-GR" altLang="ja-JP" dirty="0">
                  <a:latin typeface="Palatino" charset="0"/>
                </a:rPr>
                <a:t> τιμές που ανήκουν στο διάστημα τιμών Δ</a:t>
              </a:r>
              <a:r>
                <a:rPr lang="en-US" altLang="ja-JP" dirty="0">
                  <a:latin typeface="Palatino" charset="0"/>
                </a:rPr>
                <a:t>x</a:t>
              </a:r>
              <a:r>
                <a:rPr lang="el-GR" altLang="ja-JP" dirty="0">
                  <a:latin typeface="Palatino" charset="0"/>
                </a:rPr>
                <a:t>·Δ</a:t>
              </a:r>
              <a:r>
                <a:rPr lang="en-US" altLang="ja-JP" dirty="0">
                  <a:latin typeface="Palatino" charset="0"/>
                </a:rPr>
                <a:t>y</a:t>
              </a:r>
              <a:r>
                <a:rPr lang="el-GR" altLang="ja-JP" dirty="0">
                  <a:latin typeface="Palatino" charset="0"/>
                </a:rPr>
                <a:t>. </a:t>
              </a:r>
              <a:endParaRPr lang="el-GR" altLang="en-US" dirty="0">
                <a:latin typeface="Palatino" charset="0"/>
              </a:endParaRPr>
            </a:p>
          </p:txBody>
        </p:sp>
      </p:grpSp>
      <p:grpSp>
        <p:nvGrpSpPr>
          <p:cNvPr id="2" name="Group 12"/>
          <p:cNvGrpSpPr>
            <a:grpSpLocks/>
          </p:cNvGrpSpPr>
          <p:nvPr/>
        </p:nvGrpSpPr>
        <p:grpSpPr bwMode="auto">
          <a:xfrm>
            <a:off x="250825" y="3357563"/>
            <a:ext cx="3986213" cy="3311525"/>
            <a:chOff x="158" y="2115"/>
            <a:chExt cx="2511" cy="2086"/>
          </a:xfrm>
        </p:grpSpPr>
        <p:pic>
          <p:nvPicPr>
            <p:cNvPr id="1434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2115"/>
              <a:ext cx="1902" cy="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 y="3702"/>
              <a:ext cx="251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4292600"/>
            <a:ext cx="1358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AutoShape 13"/>
          <p:cNvSpPr>
            <a:spLocks noChangeArrowheads="1"/>
          </p:cNvSpPr>
          <p:nvPr/>
        </p:nvSpPr>
        <p:spPr bwMode="auto">
          <a:xfrm>
            <a:off x="3635375" y="4292600"/>
            <a:ext cx="649288" cy="647700"/>
          </a:xfrm>
          <a:custGeom>
            <a:avLst/>
            <a:gdLst>
              <a:gd name="T0" fmla="*/ 14638018 w 21600"/>
              <a:gd name="T1" fmla="*/ 0 h 21600"/>
              <a:gd name="T2" fmla="*/ 0 w 21600"/>
              <a:gd name="T3" fmla="*/ 9711002 h 21600"/>
              <a:gd name="T4" fmla="*/ 14638018 w 21600"/>
              <a:gd name="T5" fmla="*/ 19422004 h 21600"/>
              <a:gd name="T6" fmla="*/ 19517357 w 21600"/>
              <a:gd name="T7" fmla="*/ 9711002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accent2"/>
                </a:solidFill>
                <a:latin typeface="Bookman Old Style" charset="0"/>
                <a:ea typeface="ＭＳ Ｐゴシック" charset="-128"/>
              </a:defRPr>
            </a:lvl1pPr>
            <a:lvl2pPr marL="37931725" indent="-37474525" eaLnBrk="0" hangingPunct="0">
              <a:defRPr sz="1400" b="1">
                <a:solidFill>
                  <a:schemeClr val="accent2"/>
                </a:solidFill>
                <a:latin typeface="Bookman Old Style" charset="0"/>
                <a:ea typeface="ＭＳ Ｐゴシック" charset="-128"/>
              </a:defRPr>
            </a:lvl2pPr>
            <a:lvl3pPr eaLnBrk="0" hangingPunct="0">
              <a:defRPr sz="1400" b="1">
                <a:solidFill>
                  <a:schemeClr val="accent2"/>
                </a:solidFill>
                <a:latin typeface="Bookman Old Style" charset="0"/>
                <a:ea typeface="ＭＳ Ｐゴシック" charset="-128"/>
              </a:defRPr>
            </a:lvl3pPr>
            <a:lvl4pPr eaLnBrk="0" hangingPunct="0">
              <a:defRPr sz="1400" b="1">
                <a:solidFill>
                  <a:schemeClr val="accent2"/>
                </a:solidFill>
                <a:latin typeface="Bookman Old Style" charset="0"/>
                <a:ea typeface="ＭＳ Ｐゴシック" charset="-128"/>
              </a:defRPr>
            </a:lvl4pPr>
            <a:lvl5pPr eaLnBrk="0" hangingPunct="0">
              <a:defRPr sz="1400" b="1">
                <a:solidFill>
                  <a:schemeClr val="accent2"/>
                </a:solidFill>
                <a:latin typeface="Bookman Old Style" charset="0"/>
                <a:ea typeface="ＭＳ Ｐゴシック" charset="-128"/>
              </a:defRPr>
            </a:lvl5pPr>
            <a:lvl6pPr marL="457200" eaLnBrk="0" fontAlgn="base" hangingPunct="0">
              <a:spcBef>
                <a:spcPct val="50000"/>
              </a:spcBef>
              <a:spcAft>
                <a:spcPct val="0"/>
              </a:spcAft>
              <a:defRPr sz="1400" b="1">
                <a:solidFill>
                  <a:schemeClr val="accent2"/>
                </a:solidFill>
                <a:latin typeface="Bookman Old Style" charset="0"/>
                <a:ea typeface="ＭＳ Ｐゴシック" charset="-128"/>
              </a:defRPr>
            </a:lvl6pPr>
            <a:lvl7pPr marL="914400" eaLnBrk="0" fontAlgn="base" hangingPunct="0">
              <a:spcBef>
                <a:spcPct val="50000"/>
              </a:spcBef>
              <a:spcAft>
                <a:spcPct val="0"/>
              </a:spcAft>
              <a:defRPr sz="1400" b="1">
                <a:solidFill>
                  <a:schemeClr val="accent2"/>
                </a:solidFill>
                <a:latin typeface="Bookman Old Style" charset="0"/>
                <a:ea typeface="ＭＳ Ｐゴシック" charset="-128"/>
              </a:defRPr>
            </a:lvl7pPr>
            <a:lvl8pPr marL="1371600" eaLnBrk="0" fontAlgn="base" hangingPunct="0">
              <a:spcBef>
                <a:spcPct val="50000"/>
              </a:spcBef>
              <a:spcAft>
                <a:spcPct val="0"/>
              </a:spcAft>
              <a:defRPr sz="1400" b="1">
                <a:solidFill>
                  <a:schemeClr val="accent2"/>
                </a:solidFill>
                <a:latin typeface="Bookman Old Style" charset="0"/>
                <a:ea typeface="ＭＳ Ｐゴシック" charset="-128"/>
              </a:defRPr>
            </a:lvl8pPr>
            <a:lvl9pPr marL="1828800" eaLnBrk="0" fontAlgn="base" hangingPunct="0">
              <a:spcBef>
                <a:spcPct val="50000"/>
              </a:spcBef>
              <a:spcAft>
                <a:spcPct val="0"/>
              </a:spcAft>
              <a:defRPr sz="1400" b="1">
                <a:solidFill>
                  <a:schemeClr val="accent2"/>
                </a:solidFill>
                <a:latin typeface="Bookman Old Style" charset="0"/>
                <a:ea typeface="ＭＳ Ｐゴシック" charset="-128"/>
              </a:defRPr>
            </a:lvl9pPr>
          </a:lstStyle>
          <a:p>
            <a:pPr eaLnBrk="1" hangingPunct="1"/>
            <a:endParaRPr lang="en-US" altLang="en-US"/>
          </a:p>
        </p:txBody>
      </p:sp>
      <p:pic>
        <p:nvPicPr>
          <p:cNvPr id="411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0663" y="5751513"/>
            <a:ext cx="3843337"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2924175"/>
            <a:ext cx="2695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1500" y="114490"/>
            <a:ext cx="9001000" cy="523220"/>
          </a:xfrm>
          <a:prstGeom prst="rect">
            <a:avLst/>
          </a:prstGeom>
          <a:noFill/>
        </p:spPr>
        <p:txBody>
          <a:bodyPr wrap="square" rtlCol="0">
            <a:spAutoFit/>
          </a:bodyPr>
          <a:lstStyle/>
          <a:p>
            <a:r>
              <a:rPr lang="el-GR" sz="2000" b="1" dirty="0">
                <a:solidFill>
                  <a:srgbClr val="FF0000"/>
                </a:solidFill>
              </a:rPr>
              <a:t>Όταν ένα γεγονός χαρακτηρίζεται από 2 (ή περισσότερες) μετρήσεις</a:t>
            </a:r>
            <a:r>
              <a:rPr lang="el-GR"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197698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26</a:t>
            </a:fld>
            <a:endParaRPr lang="el-GR" dirty="0"/>
          </a:p>
        </p:txBody>
      </p:sp>
      <p:sp>
        <p:nvSpPr>
          <p:cNvPr id="3" name="TextBox 2"/>
          <p:cNvSpPr txBox="1"/>
          <p:nvPr/>
        </p:nvSpPr>
        <p:spPr>
          <a:xfrm>
            <a:off x="0" y="0"/>
            <a:ext cx="9144000" cy="2554545"/>
          </a:xfrm>
          <a:prstGeom prst="rect">
            <a:avLst/>
          </a:prstGeom>
          <a:noFill/>
        </p:spPr>
        <p:txBody>
          <a:bodyPr wrap="square" rtlCol="0">
            <a:spAutoFit/>
          </a:bodyPr>
          <a:lstStyle/>
          <a:p>
            <a:pPr algn="just"/>
            <a:r>
              <a:rPr lang="el-GR" sz="1600" b="1" dirty="0">
                <a:solidFill>
                  <a:srgbClr val="FF0000"/>
                </a:solidFill>
              </a:rPr>
              <a:t>Έστω ότι ένα γεγονός χαρακτηρίζεται από τις σύγχρονες μετρήσεις λ φυσικών μεγεθών: Χ</a:t>
            </a:r>
            <a:r>
              <a:rPr lang="el-GR" sz="1600" b="1" baseline="-25000" dirty="0">
                <a:solidFill>
                  <a:srgbClr val="FF0000"/>
                </a:solidFill>
              </a:rPr>
              <a:t>1</a:t>
            </a:r>
            <a:r>
              <a:rPr lang="el-GR" sz="1600" b="1" dirty="0">
                <a:solidFill>
                  <a:srgbClr val="FF0000"/>
                </a:solidFill>
              </a:rPr>
              <a:t>, Χ</a:t>
            </a:r>
            <a:r>
              <a:rPr lang="el-GR" sz="1600" b="1" baseline="-25000" dirty="0">
                <a:solidFill>
                  <a:srgbClr val="FF0000"/>
                </a:solidFill>
              </a:rPr>
              <a:t>2</a:t>
            </a:r>
            <a:r>
              <a:rPr lang="el-GR" sz="1600" b="1" dirty="0">
                <a:solidFill>
                  <a:srgbClr val="FF0000"/>
                </a:solidFill>
              </a:rPr>
              <a:t>, Χ</a:t>
            </a:r>
            <a:r>
              <a:rPr lang="el-GR" sz="1600" b="1" baseline="-25000" dirty="0">
                <a:solidFill>
                  <a:srgbClr val="FF0000"/>
                </a:solidFill>
              </a:rPr>
              <a:t>3</a:t>
            </a:r>
            <a:r>
              <a:rPr lang="el-GR" sz="1600" b="1" dirty="0">
                <a:solidFill>
                  <a:srgbClr val="FF0000"/>
                </a:solidFill>
              </a:rPr>
              <a:t>,...</a:t>
            </a:r>
            <a:r>
              <a:rPr lang="el-GR" sz="1600" b="1" dirty="0" err="1">
                <a:solidFill>
                  <a:srgbClr val="FF0000"/>
                </a:solidFill>
              </a:rPr>
              <a:t>Χ</a:t>
            </a:r>
            <a:r>
              <a:rPr lang="el-GR" sz="1600" b="1" baseline="-25000" dirty="0" err="1">
                <a:solidFill>
                  <a:srgbClr val="FF0000"/>
                </a:solidFill>
              </a:rPr>
              <a:t>λ</a:t>
            </a:r>
            <a:r>
              <a:rPr lang="el-GR" sz="1600" b="1" baseline="-25000" dirty="0">
                <a:solidFill>
                  <a:srgbClr val="FF0000"/>
                </a:solidFill>
              </a:rPr>
              <a:t> </a:t>
            </a:r>
            <a:r>
              <a:rPr lang="el-GR" sz="1600" b="1" dirty="0">
                <a:solidFill>
                  <a:srgbClr val="FF0000"/>
                </a:solidFill>
              </a:rPr>
              <a:t> </a:t>
            </a:r>
            <a:r>
              <a:rPr lang="el-GR" sz="1600" dirty="0"/>
              <a:t>(π.χ. σε ένα πείραμα μελετούμε την κίνηση ηλεκτρονίων που εκπέμπονται από θερμαινόμενη μεταλλική πλάκα και μας ενδιαφέρουν οι 3 συντεταγμένες της θέσης εκπομπής του ηλεκτρονίου και οι 3 συντεταγμένες της ορμής του κατά την εκπομπή) </a:t>
            </a:r>
          </a:p>
          <a:p>
            <a:pPr algn="just"/>
            <a:r>
              <a:rPr lang="el-GR" sz="1600" dirty="0"/>
              <a:t>Έστω </a:t>
            </a:r>
            <a:r>
              <a:rPr lang="en-US" sz="1600" dirty="0"/>
              <a:t>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,…,x</a:t>
            </a:r>
            <a:r>
              <a:rPr lang="el-GR" sz="1600" baseline="-25000" dirty="0"/>
              <a:t>λ</a:t>
            </a:r>
            <a:r>
              <a:rPr lang="en-US" sz="1600" dirty="0"/>
              <a:t>  </a:t>
            </a:r>
            <a:r>
              <a:rPr lang="el-GR" sz="1600" dirty="0"/>
              <a:t>ότι είναι λ σύγχρονες μετρήσεις των φυσικών μεγεθών που μας ενδιαφέρουν. Προφανώς εάν επαναλάβουμε το πείραμα θα μετρήσουμε διαφορετικές τιμές για τα φυσικά μεγέθη. </a:t>
            </a:r>
          </a:p>
          <a:p>
            <a:pPr algn="just"/>
            <a:r>
              <a:rPr lang="el-GR" sz="1600" dirty="0"/>
              <a:t>Έστω ότι η κοινή πυκνότητα πιθανότητας των μετρήσεων δίνεται από την  </a:t>
            </a:r>
            <a:r>
              <a:rPr lang="en-US" sz="1600" dirty="0"/>
              <a:t>f(x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,…,x</a:t>
            </a:r>
            <a:r>
              <a:rPr lang="el-GR" sz="1600" baseline="-25000" dirty="0"/>
              <a:t>λ</a:t>
            </a:r>
            <a:r>
              <a:rPr lang="en-US" sz="1600" dirty="0"/>
              <a:t>), </a:t>
            </a:r>
            <a:r>
              <a:rPr lang="el-GR" sz="1600" dirty="0"/>
              <a:t>δηλαδή η πιθανότητα σε ένα πείραμα οι φυσικές ποσότητες </a:t>
            </a:r>
            <a:r>
              <a:rPr lang="el-GR" sz="1600" b="1" dirty="0"/>
              <a:t>Χ</a:t>
            </a:r>
            <a:r>
              <a:rPr lang="el-GR" sz="1600" b="1" baseline="-25000" dirty="0"/>
              <a:t>1</a:t>
            </a:r>
            <a:r>
              <a:rPr lang="el-GR" sz="1600" b="1" dirty="0"/>
              <a:t>, Χ</a:t>
            </a:r>
            <a:r>
              <a:rPr lang="el-GR" sz="1600" b="1" baseline="-25000" dirty="0"/>
              <a:t>2</a:t>
            </a:r>
            <a:r>
              <a:rPr lang="el-GR" sz="1600" b="1" dirty="0"/>
              <a:t>, Χ</a:t>
            </a:r>
            <a:r>
              <a:rPr lang="el-GR" sz="1600" b="1" baseline="-25000" dirty="0"/>
              <a:t>3</a:t>
            </a:r>
            <a:r>
              <a:rPr lang="el-GR" sz="1600" b="1" dirty="0"/>
              <a:t>,...</a:t>
            </a:r>
            <a:r>
              <a:rPr lang="el-GR" sz="1600" b="1" dirty="0" err="1"/>
              <a:t>Χ</a:t>
            </a:r>
            <a:r>
              <a:rPr lang="el-GR" sz="1600" b="1" baseline="-25000" dirty="0" err="1"/>
              <a:t>λ</a:t>
            </a:r>
            <a:r>
              <a:rPr lang="el-GR" sz="1600" b="1" baseline="-25000" dirty="0"/>
              <a:t> </a:t>
            </a:r>
            <a:r>
              <a:rPr lang="el-GR" sz="1600" dirty="0"/>
              <a:t>να μετρηθούν συγχρόνως και να βρεθούν [</a:t>
            </a:r>
            <a:r>
              <a:rPr lang="en-US" sz="1600" dirty="0"/>
              <a:t>x</a:t>
            </a:r>
            <a:r>
              <a:rPr lang="en-US" sz="1600" baseline="-25000" dirty="0"/>
              <a:t>1</a:t>
            </a:r>
            <a:r>
              <a:rPr lang="en-US" sz="1600" dirty="0"/>
              <a:t>, x</a:t>
            </a:r>
            <a:r>
              <a:rPr lang="en-US" sz="1600" baseline="-25000" dirty="0"/>
              <a:t>1</a:t>
            </a:r>
            <a:r>
              <a:rPr lang="en-US" sz="1600" dirty="0"/>
              <a:t>+dx</a:t>
            </a:r>
            <a:r>
              <a:rPr lang="en-US" sz="1600" baseline="-25000" dirty="0"/>
              <a:t>1</a:t>
            </a:r>
            <a:r>
              <a:rPr lang="en-US" sz="1600" dirty="0"/>
              <a:t>] , </a:t>
            </a:r>
            <a:r>
              <a:rPr lang="el-GR" sz="1600" dirty="0"/>
              <a:t>[</a:t>
            </a:r>
            <a:r>
              <a:rPr lang="en-US" sz="1600" dirty="0"/>
              <a:t>x</a:t>
            </a:r>
            <a:r>
              <a:rPr lang="en-US" sz="1600" baseline="-25000" dirty="0"/>
              <a:t>2</a:t>
            </a:r>
            <a:r>
              <a:rPr lang="en-US" sz="1600" dirty="0"/>
              <a:t>, x</a:t>
            </a:r>
            <a:r>
              <a:rPr lang="en-US" sz="1600" baseline="-25000" dirty="0"/>
              <a:t>2</a:t>
            </a:r>
            <a:r>
              <a:rPr lang="en-US" sz="1600" dirty="0"/>
              <a:t>+dx</a:t>
            </a:r>
            <a:r>
              <a:rPr lang="en-US" sz="1600" baseline="-25000" dirty="0"/>
              <a:t>2</a:t>
            </a:r>
            <a:r>
              <a:rPr lang="en-US" sz="1600" dirty="0"/>
              <a:t>] , …, </a:t>
            </a:r>
            <a:r>
              <a:rPr lang="el-GR" sz="1600" dirty="0"/>
              <a:t>[</a:t>
            </a:r>
            <a:r>
              <a:rPr lang="en-US" sz="1600" dirty="0"/>
              <a:t>x</a:t>
            </a:r>
            <a:r>
              <a:rPr lang="el-GR" sz="1600" baseline="-25000" dirty="0"/>
              <a:t>λ</a:t>
            </a:r>
            <a:r>
              <a:rPr lang="en-US" sz="1600" dirty="0"/>
              <a:t>, x</a:t>
            </a:r>
            <a:r>
              <a:rPr lang="el-GR" sz="1600" baseline="-25000" dirty="0"/>
              <a:t>λ</a:t>
            </a:r>
            <a:r>
              <a:rPr lang="en-US" sz="1600" dirty="0"/>
              <a:t>+dx</a:t>
            </a:r>
            <a:r>
              <a:rPr lang="el-GR" sz="1600" baseline="-25000" dirty="0"/>
              <a:t>λ</a:t>
            </a:r>
            <a:r>
              <a:rPr lang="en-US" sz="1600" dirty="0"/>
              <a:t>] </a:t>
            </a:r>
            <a:r>
              <a:rPr lang="el-GR" sz="1600" dirty="0"/>
              <a:t>είναι </a:t>
            </a:r>
            <a:r>
              <a:rPr lang="en-US" sz="1600" dirty="0"/>
              <a:t>f(x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,…,x</a:t>
            </a:r>
            <a:r>
              <a:rPr lang="el-GR" sz="1600" baseline="-25000" dirty="0"/>
              <a:t>λ</a:t>
            </a:r>
            <a:r>
              <a:rPr lang="en-US" sz="1600" dirty="0"/>
              <a:t>)dx</a:t>
            </a:r>
            <a:r>
              <a:rPr lang="en-US" sz="1600" baseline="-25000" dirty="0"/>
              <a:t>1</a:t>
            </a:r>
            <a:r>
              <a:rPr lang="en-US" sz="1600" dirty="0"/>
              <a:t>dx</a:t>
            </a:r>
            <a:r>
              <a:rPr lang="en-US" sz="1600" baseline="-25000" dirty="0"/>
              <a:t>2</a:t>
            </a:r>
            <a:r>
              <a:rPr lang="en-US" sz="1600" dirty="0"/>
              <a:t>…dx</a:t>
            </a:r>
            <a:r>
              <a:rPr lang="el-GR" sz="1600" baseline="-25000" dirty="0"/>
              <a:t>λ</a:t>
            </a:r>
            <a:r>
              <a:rPr lang="en-US" sz="1600" dirty="0"/>
              <a:t> </a:t>
            </a:r>
          </a:p>
        </p:txBody>
      </p:sp>
      <mc:AlternateContent xmlns:mc="http://schemas.openxmlformats.org/markup-compatibility/2006" xmlns:a14="http://schemas.microsoft.com/office/drawing/2010/main">
        <mc:Choice Requires="a14">
          <p:sp>
            <p:nvSpPr>
              <p:cNvPr id="4" name="TextBox 3"/>
              <p:cNvSpPr txBox="1"/>
              <p:nvPr/>
            </p:nvSpPr>
            <p:spPr>
              <a:xfrm>
                <a:off x="1286872" y="2588389"/>
                <a:ext cx="3945184" cy="312008"/>
              </a:xfrm>
              <a:prstGeom prst="rect">
                <a:avLst/>
              </a:prstGeom>
              <a:noFill/>
            </p:spPr>
            <p:txBody>
              <a:bodyPr wrap="none" lIns="0" tIns="0" rIns="0" bIns="0" rtlCol="0">
                <a:spAutoFit/>
              </a:bodyPr>
              <a:lstStyle/>
              <a:p>
                <a14:m>
                  <m:oMath xmlns:m="http://schemas.openxmlformats.org/officeDocument/2006/math">
                    <m:d>
                      <m:dPr>
                        <m:begChr m:val="⟨"/>
                        <m:endChr m:val="⟩"/>
                        <m:ctrlPr>
                          <a:rPr lang="el-GR" sz="1600" b="1" i="1" smtClean="0">
                            <a:solidFill>
                              <a:schemeClr val="tx1"/>
                            </a:solidFill>
                            <a:latin typeface="Cambria Math" charset="0"/>
                          </a:rPr>
                        </m:ctrlPr>
                      </m:dPr>
                      <m:e>
                        <m:r>
                          <a:rPr lang="en-US" sz="1600" b="1" i="1" smtClean="0">
                            <a:solidFill>
                              <a:schemeClr val="tx1"/>
                            </a:solidFill>
                            <a:latin typeface="Cambria Math" charset="0"/>
                          </a:rPr>
                          <m:t>𝒙</m:t>
                        </m:r>
                        <m:r>
                          <a:rPr lang="en-US" sz="1600" b="1" i="1" baseline="-25000" smtClean="0">
                            <a:solidFill>
                              <a:schemeClr val="tx1"/>
                            </a:solidFill>
                            <a:latin typeface="Cambria Math" charset="0"/>
                          </a:rPr>
                          <m:t>𝒊</m:t>
                        </m:r>
                      </m:e>
                    </m:d>
                  </m:oMath>
                </a14:m>
                <a:r>
                  <a:rPr lang="en-US" sz="1600" b="1" dirty="0">
                    <a:solidFill>
                      <a:schemeClr val="tx1"/>
                    </a:solidFill>
                    <a:latin typeface="+mn-lt"/>
                  </a:rPr>
                  <a:t> </a:t>
                </a:r>
                <a:r>
                  <a:rPr lang="el-GR" sz="1600" b="1" dirty="0">
                    <a:solidFill>
                      <a:schemeClr val="tx1"/>
                    </a:solidFill>
                    <a:latin typeface="+mn-lt"/>
                  </a:rPr>
                  <a:t>=</a:t>
                </a:r>
                <a:r>
                  <a:rPr lang="en-US" sz="1600" b="1" dirty="0">
                    <a:solidFill>
                      <a:schemeClr val="tx1"/>
                    </a:solidFill>
                    <a:latin typeface="+mn-lt"/>
                  </a:rPr>
                  <a:t> </a:t>
                </a:r>
                <a14:m>
                  <m:oMath xmlns:m="http://schemas.openxmlformats.org/officeDocument/2006/math">
                    <m:nary>
                      <m:naryPr>
                        <m:ctrlPr>
                          <a:rPr lang="en-US" sz="1600" b="1" i="1" dirty="0" smtClean="0">
                            <a:solidFill>
                              <a:schemeClr val="tx1"/>
                            </a:solidFill>
                            <a:latin typeface="Cambria Math" charset="0"/>
                            <a:ea typeface="Cambria Math" charset="0"/>
                            <a:cs typeface="Cambria Math" charset="0"/>
                          </a:rPr>
                        </m:ctrlPr>
                      </m:naryPr>
                      <m:sub>
                        <m:r>
                          <m:rPr>
                            <m:brk m:alnAt="23"/>
                          </m:rPr>
                          <a:rPr lang="en-US" sz="1600" b="1" i="1" dirty="0" smtClean="0">
                            <a:solidFill>
                              <a:schemeClr val="tx1"/>
                            </a:solidFill>
                            <a:latin typeface="Cambria Math" charset="0"/>
                            <a:ea typeface="Cambria Math" charset="0"/>
                            <a:cs typeface="Cambria Math" charset="0"/>
                          </a:rPr>
                          <m:t>−</m:t>
                        </m:r>
                        <m:r>
                          <a:rPr lang="en-US" sz="1600" b="1" i="1" dirty="0" smtClean="0">
                            <a:solidFill>
                              <a:schemeClr val="tx1"/>
                            </a:solidFill>
                            <a:latin typeface="Cambria Math" charset="0"/>
                            <a:ea typeface="Cambria Math" charset="0"/>
                            <a:cs typeface="Cambria Math" charset="0"/>
                          </a:rPr>
                          <m:t>∞</m:t>
                        </m:r>
                      </m:sub>
                      <m:sup>
                        <m:r>
                          <a:rPr lang="en-US" sz="1600" b="1" i="1" dirty="0" smtClean="0">
                            <a:solidFill>
                              <a:schemeClr val="tx1"/>
                            </a:solidFill>
                            <a:latin typeface="Cambria Math" charset="0"/>
                            <a:ea typeface="Cambria Math" charset="0"/>
                            <a:cs typeface="Cambria Math" charset="0"/>
                          </a:rPr>
                          <m:t>∞</m:t>
                        </m:r>
                      </m:sup>
                      <m:e>
                        <m:r>
                          <a:rPr lang="en-US" sz="1600" b="1" i="1" dirty="0" smtClean="0">
                            <a:solidFill>
                              <a:schemeClr val="tx1"/>
                            </a:solidFill>
                            <a:latin typeface="Cambria Math" charset="0"/>
                            <a:ea typeface="Cambria Math" charset="0"/>
                            <a:cs typeface="Cambria Math" charset="0"/>
                          </a:rPr>
                          <m:t>…</m:t>
                        </m:r>
                      </m:e>
                    </m:nary>
                    <m:nary>
                      <m:naryPr>
                        <m:ctrlPr>
                          <a:rPr lang="el-GR" sz="1600" b="1" i="1" dirty="0" smtClean="0">
                            <a:solidFill>
                              <a:schemeClr val="tx1"/>
                            </a:solidFill>
                            <a:latin typeface="Cambria Math" charset="0"/>
                            <a:ea typeface="Cambria Math" charset="0"/>
                            <a:cs typeface="Cambria Math" charset="0"/>
                          </a:rPr>
                        </m:ctrlPr>
                      </m:naryPr>
                      <m:sub>
                        <m:r>
                          <m:rPr>
                            <m:brk m:alnAt="23"/>
                          </m:rPr>
                          <a:rPr lang="en-US" sz="1600" b="1" i="1" dirty="0" smtClean="0">
                            <a:solidFill>
                              <a:schemeClr val="tx1"/>
                            </a:solidFill>
                            <a:latin typeface="Cambria Math" charset="0"/>
                            <a:ea typeface="Cambria Math" charset="0"/>
                            <a:cs typeface="Cambria Math" charset="0"/>
                          </a:rPr>
                          <m:t>−</m:t>
                        </m:r>
                        <m:r>
                          <a:rPr lang="el-GR" sz="1600" b="1" i="1" dirty="0" smtClean="0">
                            <a:solidFill>
                              <a:schemeClr val="tx1"/>
                            </a:solidFill>
                            <a:latin typeface="Cambria Math" charset="0"/>
                            <a:ea typeface="Cambria Math" charset="0"/>
                            <a:cs typeface="Cambria Math" charset="0"/>
                          </a:rPr>
                          <m:t>∞</m:t>
                        </m:r>
                      </m:sub>
                      <m:sup>
                        <m:r>
                          <a:rPr lang="el-GR" sz="1600" b="1" i="1" dirty="0" smtClean="0">
                            <a:solidFill>
                              <a:schemeClr val="tx1"/>
                            </a:solidFill>
                            <a:latin typeface="Cambria Math" charset="0"/>
                            <a:ea typeface="Cambria Math" charset="0"/>
                            <a:cs typeface="Cambria Math" charset="0"/>
                          </a:rPr>
                          <m:t>∞</m:t>
                        </m:r>
                      </m:sup>
                      <m:e>
                        <m:r>
                          <a:rPr lang="en-US" sz="1600" b="1" i="1" dirty="0" smtClean="0">
                            <a:solidFill>
                              <a:schemeClr val="tx1"/>
                            </a:solidFill>
                            <a:latin typeface="Cambria Math" charset="0"/>
                            <a:ea typeface="Cambria Math" charset="0"/>
                            <a:cs typeface="Cambria Math" charset="0"/>
                          </a:rPr>
                          <m:t>𝒙</m:t>
                        </m:r>
                        <m:r>
                          <a:rPr lang="en-US" sz="1600" b="1" i="1" baseline="-25000" dirty="0" smtClean="0">
                            <a:solidFill>
                              <a:schemeClr val="tx1"/>
                            </a:solidFill>
                            <a:latin typeface="Cambria Math" charset="0"/>
                            <a:ea typeface="Cambria Math" charset="0"/>
                            <a:cs typeface="Cambria Math" charset="0"/>
                          </a:rPr>
                          <m:t>𝒊</m:t>
                        </m:r>
                        <m:r>
                          <a:rPr lang="en-US" sz="1600" b="1" i="1" dirty="0" smtClean="0">
                            <a:solidFill>
                              <a:schemeClr val="tx1"/>
                            </a:solidFill>
                            <a:latin typeface="Cambria Math" charset="0"/>
                            <a:ea typeface="Cambria Math" charset="0"/>
                            <a:cs typeface="Cambria Math" charset="0"/>
                          </a:rPr>
                          <m:t>𝒇</m:t>
                        </m:r>
                        <m:d>
                          <m:dPr>
                            <m:ctrlPr>
                              <a:rPr lang="el-GR" sz="1600" b="1" i="1" dirty="0" smtClean="0">
                                <a:solidFill>
                                  <a:schemeClr val="tx1"/>
                                </a:solidFill>
                                <a:latin typeface="Cambria Math" charset="0"/>
                                <a:ea typeface="Cambria Math" charset="0"/>
                                <a:cs typeface="Cambria Math" charset="0"/>
                              </a:rPr>
                            </m:ctrlPr>
                          </m:dPr>
                          <m:e>
                            <m:r>
                              <a:rPr lang="en-US" sz="1600" b="1" i="0" dirty="0" smtClean="0">
                                <a:solidFill>
                                  <a:schemeClr val="tx1"/>
                                </a:solidFill>
                                <a:latin typeface="Cambria Math" charset="0"/>
                                <a:ea typeface="Cambria Math" charset="0"/>
                                <a:cs typeface="Cambria Math" charset="0"/>
                              </a:rPr>
                              <m:t>𝐱</m:t>
                            </m:r>
                            <m:r>
                              <a:rPr lang="en-US" sz="1600" b="1" i="0" baseline="-25000" dirty="0" smtClean="0">
                                <a:solidFill>
                                  <a:schemeClr val="tx1"/>
                                </a:solidFill>
                                <a:latin typeface="Cambria Math" charset="0"/>
                                <a:ea typeface="Cambria Math" charset="0"/>
                                <a:cs typeface="Cambria Math" charset="0"/>
                              </a:rPr>
                              <m:t>𝟏</m:t>
                            </m:r>
                            <m:r>
                              <a:rPr lang="en-US" sz="1600" b="1" i="0" dirty="0" smtClean="0">
                                <a:solidFill>
                                  <a:schemeClr val="tx1"/>
                                </a:solidFill>
                                <a:latin typeface="Cambria Math" charset="0"/>
                                <a:ea typeface="Cambria Math" charset="0"/>
                                <a:cs typeface="Cambria Math" charset="0"/>
                              </a:rPr>
                              <m:t>,</m:t>
                            </m:r>
                            <m:r>
                              <a:rPr lang="en-US" sz="1600" b="1" i="0" dirty="0" smtClean="0">
                                <a:solidFill>
                                  <a:schemeClr val="tx1"/>
                                </a:solidFill>
                                <a:latin typeface="Cambria Math" charset="0"/>
                                <a:ea typeface="Cambria Math" charset="0"/>
                                <a:cs typeface="Cambria Math" charset="0"/>
                              </a:rPr>
                              <m:t>𝐱𝟐</m:t>
                            </m:r>
                            <m:r>
                              <a:rPr lang="en-US" sz="1600" b="1" i="0" dirty="0" smtClean="0">
                                <a:solidFill>
                                  <a:schemeClr val="tx1"/>
                                </a:solidFill>
                                <a:latin typeface="Cambria Math" charset="0"/>
                                <a:ea typeface="Cambria Math" charset="0"/>
                                <a:cs typeface="Cambria Math" charset="0"/>
                              </a:rPr>
                              <m:t>,…</m:t>
                            </m:r>
                            <m:r>
                              <a:rPr lang="en-US" sz="1600" b="1" i="0" dirty="0" smtClean="0">
                                <a:solidFill>
                                  <a:schemeClr val="tx1"/>
                                </a:solidFill>
                                <a:latin typeface="Cambria Math" charset="0"/>
                                <a:ea typeface="Cambria Math" charset="0"/>
                                <a:cs typeface="Cambria Math" charset="0"/>
                              </a:rPr>
                              <m:t>𝐱</m:t>
                            </m:r>
                            <m:r>
                              <a:rPr lang="el-GR" sz="1600" b="1" i="0" baseline="-25000" dirty="0" smtClean="0">
                                <a:solidFill>
                                  <a:schemeClr val="tx1"/>
                                </a:solidFill>
                                <a:latin typeface="Cambria Math" charset="0"/>
                                <a:ea typeface="Cambria Math" charset="0"/>
                                <a:cs typeface="Cambria Math" charset="0"/>
                              </a:rPr>
                              <m:t>𝛌</m:t>
                            </m:r>
                          </m:e>
                        </m:d>
                        <m:r>
                          <a:rPr lang="en-US" sz="1600" b="1" i="1" dirty="0" smtClean="0">
                            <a:solidFill>
                              <a:schemeClr val="tx1"/>
                            </a:solidFill>
                            <a:latin typeface="Cambria Math" charset="0"/>
                            <a:ea typeface="Cambria Math" charset="0"/>
                            <a:cs typeface="Cambria Math" charset="0"/>
                          </a:rPr>
                          <m:t>𝒅</m:t>
                        </m:r>
                        <m:r>
                          <a:rPr lang="en-US" sz="1600" b="1" dirty="0">
                            <a:latin typeface="Cambria Math" charset="0"/>
                            <a:ea typeface="Cambria Math" charset="0"/>
                            <a:cs typeface="Cambria Math" charset="0"/>
                          </a:rPr>
                          <m:t>𝐱</m:t>
                        </m:r>
                        <m:r>
                          <a:rPr lang="en-US" sz="1600" b="1" baseline="-25000" dirty="0">
                            <a:latin typeface="Cambria Math" charset="0"/>
                            <a:ea typeface="Cambria Math" charset="0"/>
                            <a:cs typeface="Cambria Math" charset="0"/>
                          </a:rPr>
                          <m:t>𝟏</m:t>
                        </m:r>
                        <m:r>
                          <a:rPr lang="en-US" sz="1600" b="1" i="0" baseline="-25000" dirty="0" smtClean="0">
                            <a:latin typeface="Cambria Math" charset="0"/>
                            <a:ea typeface="Cambria Math" charset="0"/>
                            <a:cs typeface="Cambria Math" charset="0"/>
                          </a:rPr>
                          <m:t> </m:t>
                        </m:r>
                        <m:r>
                          <a:rPr lang="en-US" sz="1600" b="1" i="0" dirty="0" smtClean="0">
                            <a:latin typeface="Cambria Math" charset="0"/>
                            <a:ea typeface="Cambria Math" charset="0"/>
                            <a:cs typeface="Cambria Math" charset="0"/>
                          </a:rPr>
                          <m:t>𝐝</m:t>
                        </m:r>
                        <m:r>
                          <a:rPr lang="en-US" sz="1600" b="1" dirty="0">
                            <a:latin typeface="Cambria Math" charset="0"/>
                            <a:ea typeface="Cambria Math" charset="0"/>
                            <a:cs typeface="Cambria Math" charset="0"/>
                          </a:rPr>
                          <m:t>𝐱</m:t>
                        </m:r>
                        <m:r>
                          <a:rPr lang="en-US" sz="1600" b="1" baseline="-25000" dirty="0">
                            <a:latin typeface="Cambria Math" charset="0"/>
                            <a:ea typeface="Cambria Math" charset="0"/>
                            <a:cs typeface="Cambria Math" charset="0"/>
                          </a:rPr>
                          <m:t>𝟐</m:t>
                        </m:r>
                        <m:r>
                          <a:rPr lang="en-US" sz="1600" b="1" dirty="0">
                            <a:latin typeface="Cambria Math" charset="0"/>
                            <a:ea typeface="Cambria Math" charset="0"/>
                            <a:cs typeface="Cambria Math" charset="0"/>
                          </a:rPr>
                          <m:t>…</m:t>
                        </m:r>
                        <m:r>
                          <a:rPr lang="en-US" sz="1600" b="1" i="0" dirty="0" smtClean="0">
                            <a:latin typeface="Cambria Math" charset="0"/>
                            <a:ea typeface="Cambria Math" charset="0"/>
                            <a:cs typeface="Cambria Math" charset="0"/>
                          </a:rPr>
                          <m:t>𝐝</m:t>
                        </m:r>
                        <m:r>
                          <a:rPr lang="en-US" sz="1600" b="1" dirty="0">
                            <a:latin typeface="Cambria Math" charset="0"/>
                            <a:ea typeface="Cambria Math" charset="0"/>
                            <a:cs typeface="Cambria Math" charset="0"/>
                          </a:rPr>
                          <m:t>𝐱</m:t>
                        </m:r>
                        <m:r>
                          <a:rPr lang="el-GR" sz="1600" b="1" baseline="-25000" dirty="0">
                            <a:latin typeface="Cambria Math" charset="0"/>
                            <a:ea typeface="Cambria Math" charset="0"/>
                            <a:cs typeface="Cambria Math" charset="0"/>
                          </a:rPr>
                          <m:t>𝛌</m:t>
                        </m:r>
                      </m:e>
                    </m:nary>
                  </m:oMath>
                </a14:m>
                <a:endParaRPr lang="en-US" sz="1600" b="1"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286872" y="2588389"/>
                <a:ext cx="3945184" cy="312008"/>
              </a:xfrm>
              <a:prstGeom prst="rect">
                <a:avLst/>
              </a:prstGeom>
              <a:blipFill rotWithShape="0">
                <a:blip r:embed="rId2"/>
                <a:stretch>
                  <a:fillRect t="-158824" r="-1236" b="-2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45609" y="2996952"/>
                <a:ext cx="6141746" cy="312008"/>
              </a:xfrm>
              <a:prstGeom prst="rect">
                <a:avLst/>
              </a:prstGeom>
              <a:noFill/>
            </p:spPr>
            <p:txBody>
              <a:bodyPr wrap="none" lIns="0" tIns="0" rIns="0" bIns="0" rtlCol="0">
                <a:spAutoFit/>
              </a:bodyPr>
              <a:lstStyle/>
              <a:p>
                <a:r>
                  <a:rPr lang="en-US" sz="1600" dirty="0">
                    <a:latin typeface="Cambria Math" charset="0"/>
                  </a:rPr>
                  <a:t>V[x</a:t>
                </a:r>
                <a:r>
                  <a:rPr lang="en-US" sz="1600" baseline="-25000" dirty="0">
                    <a:latin typeface="Cambria Math" charset="0"/>
                  </a:rPr>
                  <a:t>i</a:t>
                </a:r>
                <a:r>
                  <a:rPr lang="en-US" sz="1600" dirty="0">
                    <a:latin typeface="Cambria Math" charset="0"/>
                  </a:rPr>
                  <a:t>]</a:t>
                </a:r>
                <a:r>
                  <a:rPr lang="el-GR" sz="1600" b="1" dirty="0">
                    <a:solidFill>
                      <a:schemeClr val="tx1"/>
                    </a:solidFill>
                    <a:latin typeface="+mj-lt"/>
                  </a:rPr>
                  <a:t>=</a:t>
                </a:r>
                <a:r>
                  <a:rPr lang="en-US" sz="1600" b="1" dirty="0">
                    <a:solidFill>
                      <a:schemeClr val="tx1"/>
                    </a:solidFill>
                    <a:latin typeface="+mj-lt"/>
                  </a:rPr>
                  <a:t> </a:t>
                </a:r>
                <a14:m>
                  <m:oMath xmlns:m="http://schemas.openxmlformats.org/officeDocument/2006/math">
                    <m:nary>
                      <m:naryPr>
                        <m:ctrlPr>
                          <a:rPr lang="en-US" sz="1600" b="1" i="1" dirty="0">
                            <a:latin typeface="Cambria Math" charset="0"/>
                            <a:ea typeface="Cambria Math" charset="0"/>
                            <a:cs typeface="Cambria Math" charset="0"/>
                          </a:rPr>
                        </m:ctrlPr>
                      </m:naryPr>
                      <m:sub>
                        <m:r>
                          <m:rPr>
                            <m:brk m:alnAt="23"/>
                          </m:rPr>
                          <a:rPr lang="en-US" sz="1600" b="1" i="1" dirty="0">
                            <a:latin typeface="Cambria Math" charset="0"/>
                            <a:ea typeface="Cambria Math" charset="0"/>
                            <a:cs typeface="Cambria Math" charset="0"/>
                          </a:rPr>
                          <m:t>−</m:t>
                        </m:r>
                        <m:r>
                          <a:rPr lang="en-US" sz="1600" b="1" i="1" dirty="0">
                            <a:latin typeface="Cambria Math" charset="0"/>
                            <a:ea typeface="Cambria Math" charset="0"/>
                            <a:cs typeface="Cambria Math" charset="0"/>
                          </a:rPr>
                          <m:t>∞</m:t>
                        </m:r>
                      </m:sub>
                      <m:sup>
                        <m:r>
                          <a:rPr lang="en-US" sz="1600" b="1" i="1" dirty="0">
                            <a:latin typeface="Cambria Math" charset="0"/>
                            <a:ea typeface="Cambria Math" charset="0"/>
                            <a:cs typeface="Cambria Math" charset="0"/>
                          </a:rPr>
                          <m:t>∞</m:t>
                        </m:r>
                      </m:sup>
                      <m:e>
                        <m:r>
                          <a:rPr lang="en-US" sz="1600" b="1" i="1" dirty="0">
                            <a:latin typeface="Cambria Math" charset="0"/>
                            <a:ea typeface="Cambria Math" charset="0"/>
                            <a:cs typeface="Cambria Math" charset="0"/>
                          </a:rPr>
                          <m:t>…</m:t>
                        </m:r>
                      </m:e>
                    </m:nary>
                    <m:nary>
                      <m:naryPr>
                        <m:ctrlPr>
                          <a:rPr lang="el-GR" sz="1600" b="1" i="1" dirty="0">
                            <a:latin typeface="Cambria Math" charset="0"/>
                            <a:ea typeface="Cambria Math" charset="0"/>
                            <a:cs typeface="Cambria Math" charset="0"/>
                          </a:rPr>
                        </m:ctrlPr>
                      </m:naryPr>
                      <m:sub>
                        <m:r>
                          <m:rPr>
                            <m:brk m:alnAt="23"/>
                          </m:rPr>
                          <a:rPr lang="en-US" sz="1600" b="1" i="1" dirty="0">
                            <a:latin typeface="Cambria Math" charset="0"/>
                            <a:ea typeface="Cambria Math" charset="0"/>
                            <a:cs typeface="Cambria Math" charset="0"/>
                          </a:rPr>
                          <m:t>−</m:t>
                        </m:r>
                        <m:r>
                          <a:rPr lang="el-GR" sz="1600" b="1" i="1" dirty="0">
                            <a:latin typeface="Cambria Math" charset="0"/>
                            <a:ea typeface="Cambria Math" charset="0"/>
                            <a:cs typeface="Cambria Math" charset="0"/>
                          </a:rPr>
                          <m:t>∞</m:t>
                        </m:r>
                      </m:sub>
                      <m:sup>
                        <m:r>
                          <a:rPr lang="el-GR" sz="1600" b="1" i="1" dirty="0">
                            <a:latin typeface="Cambria Math" charset="0"/>
                            <a:ea typeface="Cambria Math" charset="0"/>
                            <a:cs typeface="Cambria Math" charset="0"/>
                          </a:rPr>
                          <m:t>∞</m:t>
                        </m:r>
                      </m:sup>
                      <m:e>
                        <m:sSup>
                          <m:sSupPr>
                            <m:ctrlPr>
                              <a:rPr lang="el-GR" sz="1600" b="1" i="1" dirty="0">
                                <a:latin typeface="Cambria Math" charset="0"/>
                              </a:rPr>
                            </m:ctrlPr>
                          </m:sSupPr>
                          <m:e>
                            <m:d>
                              <m:dPr>
                                <m:ctrlPr>
                                  <a:rPr lang="el-GR" sz="1600" b="1" i="1" dirty="0">
                                    <a:latin typeface="Cambria Math" charset="0"/>
                                  </a:rPr>
                                </m:ctrlPr>
                              </m:dPr>
                              <m:e>
                                <m:sSub>
                                  <m:sSubPr>
                                    <m:ctrlPr>
                                      <a:rPr lang="el-GR" sz="1600" b="1" i="1" dirty="0">
                                        <a:latin typeface="Cambria Math" charset="0"/>
                                      </a:rPr>
                                    </m:ctrlPr>
                                  </m:sSubPr>
                                  <m:e>
                                    <m:d>
                                      <m:dPr>
                                        <m:begChr m:val="⟨"/>
                                        <m:endChr m:val="⟩"/>
                                        <m:ctrlPr>
                                          <a:rPr lang="el-GR" sz="1600" b="1" i="1">
                                            <a:latin typeface="Cambria Math" charset="0"/>
                                          </a:rPr>
                                        </m:ctrlPr>
                                      </m:dPr>
                                      <m:e>
                                        <m:r>
                                          <a:rPr lang="en-US" sz="1600" b="1" i="1">
                                            <a:latin typeface="Cambria Math" charset="0"/>
                                          </a:rPr>
                                          <m:t>𝒙</m:t>
                                        </m:r>
                                        <m:r>
                                          <a:rPr lang="en-US" sz="1600" b="1" i="1" baseline="-25000" smtClean="0">
                                            <a:latin typeface="Cambria Math" charset="0"/>
                                          </a:rPr>
                                          <m:t>𝒊</m:t>
                                        </m:r>
                                      </m:e>
                                    </m:d>
                                    <m:r>
                                      <a:rPr lang="en-US" sz="1600" b="1">
                                        <a:latin typeface="Cambria Math" charset="0"/>
                                      </a:rPr>
                                      <m:t>−</m:t>
                                    </m:r>
                                    <m:r>
                                      <a:rPr lang="en-US" sz="1600" b="1">
                                        <a:latin typeface="Cambria Math" charset="0"/>
                                      </a:rPr>
                                      <m:t>𝐱</m:t>
                                    </m:r>
                                  </m:e>
                                  <m:sub>
                                    <m:r>
                                      <a:rPr lang="en-US" sz="1600" b="1" i="1" smtClean="0">
                                        <a:latin typeface="Cambria Math" charset="0"/>
                                      </a:rPr>
                                      <m:t>𝒊</m:t>
                                    </m:r>
                                  </m:sub>
                                </m:sSub>
                              </m:e>
                            </m:d>
                          </m:e>
                          <m:sup>
                            <m:r>
                              <a:rPr lang="en-US" sz="1600" b="1" i="1" dirty="0">
                                <a:latin typeface="Cambria Math" charset="0"/>
                              </a:rPr>
                              <m:t>𝟐</m:t>
                            </m:r>
                          </m:sup>
                        </m:sSup>
                        <m:r>
                          <a:rPr lang="en-US" sz="1600" b="1" i="1" dirty="0">
                            <a:latin typeface="Cambria Math" charset="0"/>
                            <a:ea typeface="Cambria Math" charset="0"/>
                            <a:cs typeface="Cambria Math" charset="0"/>
                          </a:rPr>
                          <m:t>𝒇</m:t>
                        </m:r>
                        <m:d>
                          <m:dPr>
                            <m:ctrlPr>
                              <a:rPr lang="el-GR" sz="1600" b="1" i="1" dirty="0">
                                <a:latin typeface="Cambria Math" charset="0"/>
                                <a:ea typeface="Cambria Math" charset="0"/>
                                <a:cs typeface="Cambria Math" charset="0"/>
                              </a:rPr>
                            </m:ctrlPr>
                          </m:dPr>
                          <m:e>
                            <m:r>
                              <a:rPr lang="en-US" sz="1600" b="1" dirty="0">
                                <a:latin typeface="Cambria Math" charset="0"/>
                                <a:ea typeface="Cambria Math" charset="0"/>
                                <a:cs typeface="Cambria Math" charset="0"/>
                              </a:rPr>
                              <m:t>𝐱</m:t>
                            </m:r>
                            <m:r>
                              <a:rPr lang="en-US" sz="1600" b="1" baseline="-25000" dirty="0">
                                <a:latin typeface="Cambria Math" charset="0"/>
                                <a:ea typeface="Cambria Math" charset="0"/>
                                <a:cs typeface="Cambria Math" charset="0"/>
                              </a:rPr>
                              <m:t>𝟏</m:t>
                            </m:r>
                            <m:r>
                              <a:rPr lang="en-US" sz="1600" b="1" dirty="0">
                                <a:latin typeface="Cambria Math" charset="0"/>
                                <a:ea typeface="Cambria Math" charset="0"/>
                                <a:cs typeface="Cambria Math" charset="0"/>
                              </a:rPr>
                              <m:t>,</m:t>
                            </m:r>
                            <m:r>
                              <a:rPr lang="en-US" sz="1600" b="1" dirty="0">
                                <a:latin typeface="Cambria Math" charset="0"/>
                                <a:ea typeface="Cambria Math" charset="0"/>
                                <a:cs typeface="Cambria Math" charset="0"/>
                              </a:rPr>
                              <m:t>𝐱𝟐</m:t>
                            </m:r>
                            <m:r>
                              <a:rPr lang="en-US" sz="1600" b="1" dirty="0">
                                <a:latin typeface="Cambria Math" charset="0"/>
                                <a:ea typeface="Cambria Math" charset="0"/>
                                <a:cs typeface="Cambria Math" charset="0"/>
                              </a:rPr>
                              <m:t>,…</m:t>
                            </m:r>
                            <m:r>
                              <a:rPr lang="en-US" sz="1600" b="1" dirty="0">
                                <a:latin typeface="Cambria Math" charset="0"/>
                                <a:ea typeface="Cambria Math" charset="0"/>
                                <a:cs typeface="Cambria Math" charset="0"/>
                              </a:rPr>
                              <m:t>𝐱</m:t>
                            </m:r>
                            <m:r>
                              <a:rPr lang="el-GR" sz="1600" b="1" baseline="-25000" dirty="0">
                                <a:latin typeface="Cambria Math" charset="0"/>
                                <a:ea typeface="Cambria Math" charset="0"/>
                                <a:cs typeface="Cambria Math" charset="0"/>
                              </a:rPr>
                              <m:t>𝛌</m:t>
                            </m:r>
                          </m:e>
                        </m:d>
                        <m:r>
                          <a:rPr lang="en-US" sz="1600" b="1" i="1" dirty="0">
                            <a:latin typeface="Cambria Math" charset="0"/>
                            <a:ea typeface="Cambria Math" charset="0"/>
                            <a:cs typeface="Cambria Math" charset="0"/>
                          </a:rPr>
                          <m:t>𝒅</m:t>
                        </m:r>
                        <m:r>
                          <a:rPr lang="en-US" sz="1600" b="1" dirty="0">
                            <a:latin typeface="Cambria Math" charset="0"/>
                            <a:ea typeface="Cambria Math" charset="0"/>
                            <a:cs typeface="Cambria Math" charset="0"/>
                          </a:rPr>
                          <m:t>𝐱</m:t>
                        </m:r>
                        <m:r>
                          <a:rPr lang="en-US" sz="1600" b="1" baseline="-25000" dirty="0">
                            <a:latin typeface="Cambria Math" charset="0"/>
                            <a:ea typeface="Cambria Math" charset="0"/>
                            <a:cs typeface="Cambria Math" charset="0"/>
                          </a:rPr>
                          <m:t>𝟏</m:t>
                        </m:r>
                        <m:r>
                          <a:rPr lang="en-US" sz="1600" b="1" baseline="-25000" dirty="0">
                            <a:latin typeface="Cambria Math" charset="0"/>
                            <a:ea typeface="Cambria Math" charset="0"/>
                            <a:cs typeface="Cambria Math" charset="0"/>
                          </a:rPr>
                          <m:t> </m:t>
                        </m:r>
                        <m:r>
                          <a:rPr lang="en-US" sz="1600" b="1" dirty="0">
                            <a:latin typeface="Cambria Math" charset="0"/>
                            <a:ea typeface="Cambria Math" charset="0"/>
                            <a:cs typeface="Cambria Math" charset="0"/>
                          </a:rPr>
                          <m:t>𝐝𝐱</m:t>
                        </m:r>
                        <m:r>
                          <a:rPr lang="en-US" sz="1600" b="1" baseline="-25000" dirty="0">
                            <a:latin typeface="Cambria Math" charset="0"/>
                            <a:ea typeface="Cambria Math" charset="0"/>
                            <a:cs typeface="Cambria Math" charset="0"/>
                          </a:rPr>
                          <m:t>𝟐</m:t>
                        </m:r>
                        <m:r>
                          <a:rPr lang="en-US" sz="1600" b="1" dirty="0">
                            <a:latin typeface="Cambria Math" charset="0"/>
                            <a:ea typeface="Cambria Math" charset="0"/>
                            <a:cs typeface="Cambria Math" charset="0"/>
                          </a:rPr>
                          <m:t>…</m:t>
                        </m:r>
                        <m:r>
                          <a:rPr lang="en-US" sz="1600" b="1" dirty="0">
                            <a:latin typeface="Cambria Math" charset="0"/>
                            <a:ea typeface="Cambria Math" charset="0"/>
                            <a:cs typeface="Cambria Math" charset="0"/>
                          </a:rPr>
                          <m:t>𝐝𝐱</m:t>
                        </m:r>
                        <m:r>
                          <a:rPr lang="el-GR" sz="1600" b="1" baseline="-25000" dirty="0">
                            <a:latin typeface="Cambria Math" charset="0"/>
                            <a:ea typeface="Cambria Math" charset="0"/>
                            <a:cs typeface="Cambria Math" charset="0"/>
                          </a:rPr>
                          <m:t>𝛌</m:t>
                        </m:r>
                      </m:e>
                    </m:nary>
                    <m:r>
                      <a:rPr lang="en-US" sz="1600" b="1" i="1" dirty="0" smtClean="0">
                        <a:latin typeface="Cambria Math" charset="0"/>
                        <a:ea typeface="Cambria Math" charset="0"/>
                        <a:cs typeface="Cambria Math" charset="0"/>
                      </a:rPr>
                      <m:t>=</m:t>
                    </m:r>
                    <m:d>
                      <m:dPr>
                        <m:begChr m:val="⟨"/>
                        <m:endChr m:val="⟩"/>
                        <m:ctrlPr>
                          <a:rPr lang="en-US" sz="1600" b="1" i="1" dirty="0" smtClean="0">
                            <a:latin typeface="Cambria Math" charset="0"/>
                            <a:ea typeface="Cambria Math" charset="0"/>
                            <a:cs typeface="Cambria Math" charset="0"/>
                          </a:rPr>
                        </m:ctrlPr>
                      </m:dPr>
                      <m:e>
                        <m:sSubSup>
                          <m:sSubSupPr>
                            <m:ctrlPr>
                              <a:rPr lang="en-US" sz="1600" b="1" i="1" dirty="0">
                                <a:latin typeface="Cambria Math" charset="0"/>
                                <a:ea typeface="Cambria Math" charset="0"/>
                                <a:cs typeface="Cambria Math" charset="0"/>
                              </a:rPr>
                            </m:ctrlPr>
                          </m:sSubSupPr>
                          <m:e>
                            <m:r>
                              <a:rPr lang="en-US" sz="1600" b="1" i="1" dirty="0" smtClean="0">
                                <a:latin typeface="Cambria Math" charset="0"/>
                                <a:ea typeface="Cambria Math" charset="0"/>
                                <a:cs typeface="Cambria Math" charset="0"/>
                              </a:rPr>
                              <m:t>𝒙</m:t>
                            </m:r>
                          </m:e>
                          <m:sub>
                            <m:r>
                              <a:rPr lang="en-US" sz="1600" b="1" i="1" dirty="0" smtClean="0">
                                <a:latin typeface="Cambria Math" charset="0"/>
                                <a:ea typeface="Cambria Math" charset="0"/>
                                <a:cs typeface="Cambria Math" charset="0"/>
                              </a:rPr>
                              <m:t>𝒊</m:t>
                            </m:r>
                          </m:sub>
                          <m:sup>
                            <m:r>
                              <a:rPr lang="en-US" sz="1600" b="1" i="1" dirty="0" smtClean="0">
                                <a:latin typeface="Cambria Math" charset="0"/>
                                <a:ea typeface="Cambria Math" charset="0"/>
                                <a:cs typeface="Cambria Math" charset="0"/>
                              </a:rPr>
                              <m:t>𝟐</m:t>
                            </m:r>
                          </m:sup>
                        </m:sSubSup>
                      </m:e>
                    </m:d>
                  </m:oMath>
                </a14:m>
                <a:r>
                  <a:rPr lang="en-US" sz="1600" b="1" dirty="0">
                    <a:latin typeface="+mj-lt"/>
                  </a:rPr>
                  <a:t>-</a:t>
                </a:r>
                <a14:m>
                  <m:oMath xmlns:m="http://schemas.openxmlformats.org/officeDocument/2006/math">
                    <m:sSup>
                      <m:sSupPr>
                        <m:ctrlPr>
                          <a:rPr lang="en-US" sz="1600" b="1" i="1" dirty="0" smtClean="0">
                            <a:latin typeface="Cambria Math" charset="0"/>
                          </a:rPr>
                        </m:ctrlPr>
                      </m:sSupPr>
                      <m:e>
                        <m:d>
                          <m:dPr>
                            <m:begChr m:val="⟨"/>
                            <m:endChr m:val="⟩"/>
                            <m:ctrlPr>
                              <a:rPr lang="en-US" sz="1600" b="1" i="1" dirty="0" smtClean="0">
                                <a:latin typeface="Cambria Math" charset="0"/>
                              </a:rPr>
                            </m:ctrlPr>
                          </m:dPr>
                          <m:e>
                            <m:sSub>
                              <m:sSubPr>
                                <m:ctrlPr>
                                  <a:rPr lang="en-US" sz="1600" b="1" i="1" dirty="0" smtClean="0">
                                    <a:latin typeface="Cambria Math" charset="0"/>
                                  </a:rPr>
                                </m:ctrlPr>
                              </m:sSubPr>
                              <m:e>
                                <m:r>
                                  <a:rPr lang="en-US" sz="1600" b="1" i="1" dirty="0" smtClean="0">
                                    <a:latin typeface="Cambria Math" charset="0"/>
                                  </a:rPr>
                                  <m:t>𝒙</m:t>
                                </m:r>
                              </m:e>
                              <m:sub>
                                <m:r>
                                  <a:rPr lang="en-US" sz="1600" b="1" i="1" dirty="0" smtClean="0">
                                    <a:latin typeface="Cambria Math" charset="0"/>
                                  </a:rPr>
                                  <m:t>𝒊</m:t>
                                </m:r>
                              </m:sub>
                            </m:sSub>
                          </m:e>
                        </m:d>
                      </m:e>
                      <m:sup>
                        <m:r>
                          <a:rPr lang="en-US" sz="1600" b="1" i="1" dirty="0" smtClean="0">
                            <a:latin typeface="Cambria Math" charset="0"/>
                          </a:rPr>
                          <m:t>𝟐</m:t>
                        </m:r>
                      </m:sup>
                    </m:sSup>
                  </m:oMath>
                </a14:m>
                <a:endParaRPr lang="en-US" sz="1600" b="1" dirty="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45609" y="2996952"/>
                <a:ext cx="6141746" cy="312008"/>
              </a:xfrm>
              <a:prstGeom prst="rect">
                <a:avLst/>
              </a:prstGeom>
              <a:blipFill rotWithShape="0">
                <a:blip r:embed="rId3"/>
                <a:stretch>
                  <a:fillRect l="-298" t="-158824" b="-2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5516" y="3407407"/>
                <a:ext cx="7673447" cy="312008"/>
              </a:xfrm>
              <a:prstGeom prst="rect">
                <a:avLst/>
              </a:prstGeom>
              <a:noFill/>
            </p:spPr>
            <p:txBody>
              <a:bodyPr wrap="none" lIns="0" tIns="0" rIns="0" bIns="0" rtlCol="0">
                <a:spAutoFit/>
              </a:bodyPr>
              <a:lstStyle/>
              <a:p>
                <a:r>
                  <a:rPr lang="en-US" sz="1600" b="1" dirty="0" err="1">
                    <a:solidFill>
                      <a:srgbClr val="C00000"/>
                    </a:solidFill>
                    <a:latin typeface="Cambria Math" charset="0"/>
                  </a:rPr>
                  <a:t>cov</a:t>
                </a:r>
                <a:r>
                  <a:rPr lang="en-US" sz="1600" b="1" dirty="0">
                    <a:solidFill>
                      <a:srgbClr val="C00000"/>
                    </a:solidFill>
                    <a:latin typeface="Cambria Math" charset="0"/>
                  </a:rPr>
                  <a:t>[x</a:t>
                </a:r>
                <a:r>
                  <a:rPr lang="en-US" sz="1600" b="1" baseline="-25000" dirty="0">
                    <a:solidFill>
                      <a:srgbClr val="C00000"/>
                    </a:solidFill>
                    <a:latin typeface="Cambria Math" charset="0"/>
                  </a:rPr>
                  <a:t>i</a:t>
                </a:r>
                <a:r>
                  <a:rPr lang="en-US" sz="1600" b="1" dirty="0">
                    <a:solidFill>
                      <a:srgbClr val="C00000"/>
                    </a:solidFill>
                    <a:latin typeface="Cambria Math" charset="0"/>
                  </a:rPr>
                  <a:t>, </a:t>
                </a:r>
                <a:r>
                  <a:rPr lang="en-US" sz="1600" b="1" dirty="0" err="1">
                    <a:solidFill>
                      <a:srgbClr val="C00000"/>
                    </a:solidFill>
                    <a:latin typeface="Cambria Math" charset="0"/>
                  </a:rPr>
                  <a:t>x</a:t>
                </a:r>
                <a:r>
                  <a:rPr lang="en-US" sz="1600" b="1" baseline="-25000" dirty="0" err="1">
                    <a:solidFill>
                      <a:srgbClr val="C00000"/>
                    </a:solidFill>
                    <a:latin typeface="Cambria Math" charset="0"/>
                  </a:rPr>
                  <a:t>j</a:t>
                </a:r>
                <a:r>
                  <a:rPr lang="en-US" sz="1600" b="1" dirty="0">
                    <a:solidFill>
                      <a:srgbClr val="C00000"/>
                    </a:solidFill>
                    <a:latin typeface="Cambria Math" charset="0"/>
                  </a:rPr>
                  <a:t>]</a:t>
                </a:r>
                <a:r>
                  <a:rPr lang="el-GR" sz="1600" b="1" dirty="0">
                    <a:solidFill>
                      <a:srgbClr val="C00000"/>
                    </a:solidFill>
                    <a:latin typeface="+mj-lt"/>
                  </a:rPr>
                  <a:t>=</a:t>
                </a:r>
                <a:r>
                  <a:rPr lang="en-US" sz="1600" b="1" dirty="0">
                    <a:solidFill>
                      <a:srgbClr val="C00000"/>
                    </a:solidFill>
                    <a:latin typeface="+mj-lt"/>
                  </a:rPr>
                  <a:t> </a:t>
                </a:r>
                <a14:m>
                  <m:oMath xmlns:m="http://schemas.openxmlformats.org/officeDocument/2006/math">
                    <m:nary>
                      <m:naryPr>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m:t>
                        </m:r>
                      </m:sub>
                      <m:sup>
                        <m:r>
                          <a:rPr lang="en-US" sz="1600" b="1" i="1" dirty="0">
                            <a:solidFill>
                              <a:srgbClr val="C00000"/>
                            </a:solidFill>
                            <a:latin typeface="Cambria Math" charset="0"/>
                            <a:ea typeface="Cambria Math" charset="0"/>
                            <a:cs typeface="Cambria Math" charset="0"/>
                          </a:rPr>
                          <m:t>∞</m:t>
                        </m:r>
                      </m:sup>
                      <m:e>
                        <m:r>
                          <a:rPr lang="en-US" sz="1600" b="1" i="1" dirty="0">
                            <a:solidFill>
                              <a:srgbClr val="C00000"/>
                            </a:solidFill>
                            <a:latin typeface="Cambria Math" charset="0"/>
                            <a:ea typeface="Cambria Math" charset="0"/>
                            <a:cs typeface="Cambria Math" charset="0"/>
                          </a:rPr>
                          <m:t>…</m:t>
                        </m:r>
                      </m:e>
                    </m:nary>
                    <m:nary>
                      <m:naryPr>
                        <m:ctrlPr>
                          <a:rPr lang="el-GR"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m:t>
                        </m:r>
                        <m:r>
                          <a:rPr lang="el-GR" sz="1600" b="1" i="1" dirty="0">
                            <a:solidFill>
                              <a:srgbClr val="C00000"/>
                            </a:solidFill>
                            <a:latin typeface="Cambria Math" charset="0"/>
                            <a:ea typeface="Cambria Math" charset="0"/>
                            <a:cs typeface="Cambria Math" charset="0"/>
                          </a:rPr>
                          <m:t>∞</m:t>
                        </m:r>
                      </m:sub>
                      <m:sup>
                        <m:r>
                          <a:rPr lang="el-GR" sz="1600" b="1" i="1" dirty="0">
                            <a:solidFill>
                              <a:srgbClr val="C00000"/>
                            </a:solidFill>
                            <a:latin typeface="Cambria Math" charset="0"/>
                            <a:ea typeface="Cambria Math" charset="0"/>
                            <a:cs typeface="Cambria Math" charset="0"/>
                          </a:rPr>
                          <m:t>∞</m:t>
                        </m:r>
                      </m:sup>
                      <m:e>
                        <m:d>
                          <m:dPr>
                            <m:ctrlPr>
                              <a:rPr lang="el-GR" sz="1600" b="1" i="1" dirty="0" smtClean="0">
                                <a:solidFill>
                                  <a:srgbClr val="C00000"/>
                                </a:solidFill>
                                <a:latin typeface="Cambria Math" charset="0"/>
                                <a:ea typeface="Cambria Math" charset="0"/>
                                <a:cs typeface="Cambria Math" charset="0"/>
                              </a:rPr>
                            </m:ctrlPr>
                          </m:dPr>
                          <m:e>
                            <m:sSub>
                              <m:sSubPr>
                                <m:ctrlPr>
                                  <a:rPr lang="el-GR" sz="1600" b="1" i="1" dirty="0">
                                    <a:solidFill>
                                      <a:srgbClr val="C00000"/>
                                    </a:solidFill>
                                    <a:latin typeface="Cambria Math" charset="0"/>
                                  </a:rPr>
                                </m:ctrlPr>
                              </m:sSubPr>
                              <m:e>
                                <m:d>
                                  <m:dPr>
                                    <m:begChr m:val="⟨"/>
                                    <m:endChr m:val="⟩"/>
                                    <m:ctrlPr>
                                      <a:rPr lang="el-GR" sz="1600" b="1" i="1">
                                        <a:solidFill>
                                          <a:srgbClr val="C00000"/>
                                        </a:solidFill>
                                        <a:latin typeface="Cambria Math" charset="0"/>
                                      </a:rPr>
                                    </m:ctrlPr>
                                  </m:dPr>
                                  <m:e>
                                    <m:r>
                                      <a:rPr lang="en-US" sz="1600" b="1" i="1">
                                        <a:solidFill>
                                          <a:srgbClr val="C00000"/>
                                        </a:solidFill>
                                        <a:latin typeface="Cambria Math" charset="0"/>
                                      </a:rPr>
                                      <m:t>𝒙</m:t>
                                    </m:r>
                                    <m:r>
                                      <a:rPr lang="en-US" sz="1600" b="1" i="1" baseline="-25000">
                                        <a:solidFill>
                                          <a:srgbClr val="C00000"/>
                                        </a:solidFill>
                                        <a:latin typeface="Cambria Math" charset="0"/>
                                      </a:rPr>
                                      <m:t>𝒊</m:t>
                                    </m:r>
                                  </m:e>
                                </m:d>
                                <m:r>
                                  <a:rPr lang="en-US" sz="1600" b="1">
                                    <a:solidFill>
                                      <a:srgbClr val="C00000"/>
                                    </a:solidFill>
                                    <a:latin typeface="Cambria Math" charset="0"/>
                                  </a:rPr>
                                  <m:t>−</m:t>
                                </m:r>
                                <m:r>
                                  <a:rPr lang="en-US" sz="1600" b="1">
                                    <a:solidFill>
                                      <a:srgbClr val="C00000"/>
                                    </a:solidFill>
                                    <a:latin typeface="Cambria Math" charset="0"/>
                                  </a:rPr>
                                  <m:t>𝐱</m:t>
                                </m:r>
                              </m:e>
                              <m:sub>
                                <m:r>
                                  <a:rPr lang="en-US" sz="1600" b="1" i="1">
                                    <a:solidFill>
                                      <a:srgbClr val="C00000"/>
                                    </a:solidFill>
                                    <a:latin typeface="Cambria Math" charset="0"/>
                                  </a:rPr>
                                  <m:t>𝒊</m:t>
                                </m:r>
                              </m:sub>
                            </m:sSub>
                          </m:e>
                        </m:d>
                        <m:d>
                          <m:dPr>
                            <m:ctrlPr>
                              <a:rPr lang="el-GR" sz="1600" b="1" i="1" dirty="0" smtClean="0">
                                <a:solidFill>
                                  <a:srgbClr val="C00000"/>
                                </a:solidFill>
                                <a:latin typeface="Cambria Math" charset="0"/>
                                <a:ea typeface="Cambria Math" charset="0"/>
                                <a:cs typeface="Cambria Math" charset="0"/>
                              </a:rPr>
                            </m:ctrlPr>
                          </m:dPr>
                          <m:e>
                            <m:sSub>
                              <m:sSubPr>
                                <m:ctrlPr>
                                  <a:rPr lang="el-GR" sz="1600" b="1" i="1" dirty="0">
                                    <a:solidFill>
                                      <a:srgbClr val="C00000"/>
                                    </a:solidFill>
                                    <a:latin typeface="Cambria Math" charset="0"/>
                                  </a:rPr>
                                </m:ctrlPr>
                              </m:sSubPr>
                              <m:e>
                                <m:d>
                                  <m:dPr>
                                    <m:begChr m:val="⟨"/>
                                    <m:endChr m:val="⟩"/>
                                    <m:ctrlPr>
                                      <a:rPr lang="el-GR" sz="1600" b="1" i="1">
                                        <a:solidFill>
                                          <a:srgbClr val="C00000"/>
                                        </a:solidFill>
                                        <a:latin typeface="Cambria Math" charset="0"/>
                                      </a:rPr>
                                    </m:ctrlPr>
                                  </m:dPr>
                                  <m:e>
                                    <m:r>
                                      <a:rPr lang="en-US" sz="1600" b="1" i="1">
                                        <a:solidFill>
                                          <a:srgbClr val="C00000"/>
                                        </a:solidFill>
                                        <a:latin typeface="Cambria Math" charset="0"/>
                                      </a:rPr>
                                      <m:t>𝒙</m:t>
                                    </m:r>
                                    <m:r>
                                      <a:rPr lang="en-US" sz="1600" b="1" i="1" baseline="-25000" smtClean="0">
                                        <a:solidFill>
                                          <a:srgbClr val="C00000"/>
                                        </a:solidFill>
                                        <a:latin typeface="Cambria Math" charset="0"/>
                                      </a:rPr>
                                      <m:t>𝒋</m:t>
                                    </m:r>
                                  </m:e>
                                </m:d>
                                <m:r>
                                  <a:rPr lang="en-US" sz="1600" b="1">
                                    <a:solidFill>
                                      <a:srgbClr val="C00000"/>
                                    </a:solidFill>
                                    <a:latin typeface="Cambria Math" charset="0"/>
                                  </a:rPr>
                                  <m:t>−</m:t>
                                </m:r>
                                <m:r>
                                  <a:rPr lang="en-US" sz="1600" b="1">
                                    <a:solidFill>
                                      <a:srgbClr val="C00000"/>
                                    </a:solidFill>
                                    <a:latin typeface="Cambria Math" charset="0"/>
                                  </a:rPr>
                                  <m:t>𝐱</m:t>
                                </m:r>
                              </m:e>
                              <m:sub>
                                <m:r>
                                  <a:rPr lang="en-US" sz="1600" b="1" i="1" smtClean="0">
                                    <a:solidFill>
                                      <a:srgbClr val="C00000"/>
                                    </a:solidFill>
                                    <a:latin typeface="Cambria Math" charset="0"/>
                                  </a:rPr>
                                  <m:t>𝒋</m:t>
                                </m:r>
                              </m:sub>
                            </m:sSub>
                          </m:e>
                        </m:d>
                        <m:r>
                          <a:rPr lang="en-US" sz="1600" b="1" i="1" dirty="0">
                            <a:solidFill>
                              <a:srgbClr val="C00000"/>
                            </a:solidFill>
                            <a:latin typeface="Cambria Math" charset="0"/>
                            <a:ea typeface="Cambria Math" charset="0"/>
                            <a:cs typeface="Cambria Math" charset="0"/>
                          </a:rPr>
                          <m:t>𝒇</m:t>
                        </m:r>
                        <m:d>
                          <m:dPr>
                            <m:ctrlPr>
                              <a:rPr lang="el-GR" sz="1600" b="1" i="1" dirty="0">
                                <a:solidFill>
                                  <a:srgbClr val="C00000"/>
                                </a:solidFill>
                                <a:latin typeface="Cambria Math" charset="0"/>
                                <a:ea typeface="Cambria Math" charset="0"/>
                                <a:cs typeface="Cambria Math" charset="0"/>
                              </a:rPr>
                            </m:ctrlPr>
                          </m:dPr>
                          <m:e>
                            <m:r>
                              <a:rPr lang="en-US" sz="1600" b="1" dirty="0">
                                <a:solidFill>
                                  <a:srgbClr val="C00000"/>
                                </a:solidFill>
                                <a:latin typeface="Cambria Math" charset="0"/>
                                <a:ea typeface="Cambria Math" charset="0"/>
                                <a:cs typeface="Cambria Math" charset="0"/>
                              </a:rPr>
                              <m:t>𝐱</m:t>
                            </m:r>
                            <m:r>
                              <a:rPr lang="en-US" sz="1600" b="1" baseline="-25000" dirty="0">
                                <a:solidFill>
                                  <a:srgbClr val="C00000"/>
                                </a:solidFill>
                                <a:latin typeface="Cambria Math" charset="0"/>
                                <a:ea typeface="Cambria Math" charset="0"/>
                                <a:cs typeface="Cambria Math" charset="0"/>
                              </a:rPr>
                              <m:t>𝟏</m:t>
                            </m:r>
                            <m:r>
                              <a:rPr lang="en-US" sz="1600" b="1" dirty="0">
                                <a:solidFill>
                                  <a:srgbClr val="C00000"/>
                                </a:solidFill>
                                <a:latin typeface="Cambria Math" charset="0"/>
                                <a:ea typeface="Cambria Math" charset="0"/>
                                <a:cs typeface="Cambria Math" charset="0"/>
                              </a:rPr>
                              <m:t>,</m:t>
                            </m:r>
                            <m:r>
                              <a:rPr lang="en-US" sz="1600" b="1" dirty="0">
                                <a:solidFill>
                                  <a:srgbClr val="C00000"/>
                                </a:solidFill>
                                <a:latin typeface="Cambria Math" charset="0"/>
                                <a:ea typeface="Cambria Math" charset="0"/>
                                <a:cs typeface="Cambria Math" charset="0"/>
                              </a:rPr>
                              <m:t>𝐱𝟐</m:t>
                            </m:r>
                            <m:r>
                              <a:rPr lang="en-US" sz="1600" b="1" dirty="0">
                                <a:solidFill>
                                  <a:srgbClr val="C00000"/>
                                </a:solidFill>
                                <a:latin typeface="Cambria Math" charset="0"/>
                                <a:ea typeface="Cambria Math" charset="0"/>
                                <a:cs typeface="Cambria Math" charset="0"/>
                              </a:rPr>
                              <m:t>,…</m:t>
                            </m:r>
                            <m:r>
                              <a:rPr lang="en-US" sz="1600" b="1" dirty="0">
                                <a:solidFill>
                                  <a:srgbClr val="C00000"/>
                                </a:solidFill>
                                <a:latin typeface="Cambria Math" charset="0"/>
                                <a:ea typeface="Cambria Math" charset="0"/>
                                <a:cs typeface="Cambria Math" charset="0"/>
                              </a:rPr>
                              <m:t>𝐱</m:t>
                            </m:r>
                            <m:r>
                              <a:rPr lang="el-GR" sz="1600" b="1" baseline="-25000" dirty="0">
                                <a:solidFill>
                                  <a:srgbClr val="C00000"/>
                                </a:solidFill>
                                <a:latin typeface="Cambria Math" charset="0"/>
                                <a:ea typeface="Cambria Math" charset="0"/>
                                <a:cs typeface="Cambria Math" charset="0"/>
                              </a:rPr>
                              <m:t>𝛌</m:t>
                            </m:r>
                          </m:e>
                        </m:d>
                        <m:r>
                          <a:rPr lang="en-US" sz="1600" b="1" i="1" dirty="0">
                            <a:solidFill>
                              <a:srgbClr val="C00000"/>
                            </a:solidFill>
                            <a:latin typeface="Cambria Math" charset="0"/>
                            <a:ea typeface="Cambria Math" charset="0"/>
                            <a:cs typeface="Cambria Math" charset="0"/>
                          </a:rPr>
                          <m:t>𝒅</m:t>
                        </m:r>
                        <m:r>
                          <a:rPr lang="en-US" sz="1600" b="1" dirty="0">
                            <a:solidFill>
                              <a:srgbClr val="C00000"/>
                            </a:solidFill>
                            <a:latin typeface="Cambria Math" charset="0"/>
                            <a:ea typeface="Cambria Math" charset="0"/>
                            <a:cs typeface="Cambria Math" charset="0"/>
                          </a:rPr>
                          <m:t>𝐱</m:t>
                        </m:r>
                        <m:r>
                          <a:rPr lang="en-US" sz="1600" b="1" baseline="-25000" dirty="0">
                            <a:solidFill>
                              <a:srgbClr val="C00000"/>
                            </a:solidFill>
                            <a:latin typeface="Cambria Math" charset="0"/>
                            <a:ea typeface="Cambria Math" charset="0"/>
                            <a:cs typeface="Cambria Math" charset="0"/>
                          </a:rPr>
                          <m:t>𝟏</m:t>
                        </m:r>
                        <m:r>
                          <a:rPr lang="en-US" sz="1600" b="1" baseline="-25000" dirty="0">
                            <a:solidFill>
                              <a:srgbClr val="C00000"/>
                            </a:solidFill>
                            <a:latin typeface="Cambria Math" charset="0"/>
                            <a:ea typeface="Cambria Math" charset="0"/>
                            <a:cs typeface="Cambria Math" charset="0"/>
                          </a:rPr>
                          <m:t> </m:t>
                        </m:r>
                        <m:r>
                          <a:rPr lang="en-US" sz="1600" b="1" dirty="0">
                            <a:solidFill>
                              <a:srgbClr val="C00000"/>
                            </a:solidFill>
                            <a:latin typeface="Cambria Math" charset="0"/>
                            <a:ea typeface="Cambria Math" charset="0"/>
                            <a:cs typeface="Cambria Math" charset="0"/>
                          </a:rPr>
                          <m:t>𝐝𝐱</m:t>
                        </m:r>
                        <m:r>
                          <a:rPr lang="en-US" sz="1600" b="1" baseline="-25000" dirty="0">
                            <a:solidFill>
                              <a:srgbClr val="C00000"/>
                            </a:solidFill>
                            <a:latin typeface="Cambria Math" charset="0"/>
                            <a:ea typeface="Cambria Math" charset="0"/>
                            <a:cs typeface="Cambria Math" charset="0"/>
                          </a:rPr>
                          <m:t>𝟐</m:t>
                        </m:r>
                        <m:r>
                          <a:rPr lang="en-US" sz="1600" b="1" dirty="0">
                            <a:solidFill>
                              <a:srgbClr val="C00000"/>
                            </a:solidFill>
                            <a:latin typeface="Cambria Math" charset="0"/>
                            <a:ea typeface="Cambria Math" charset="0"/>
                            <a:cs typeface="Cambria Math" charset="0"/>
                          </a:rPr>
                          <m:t>…</m:t>
                        </m:r>
                        <m:r>
                          <a:rPr lang="en-US" sz="1600" b="1" dirty="0">
                            <a:solidFill>
                              <a:srgbClr val="C00000"/>
                            </a:solidFill>
                            <a:latin typeface="Cambria Math" charset="0"/>
                            <a:ea typeface="Cambria Math" charset="0"/>
                            <a:cs typeface="Cambria Math" charset="0"/>
                          </a:rPr>
                          <m:t>𝐝𝐱</m:t>
                        </m:r>
                        <m:r>
                          <a:rPr lang="el-GR" sz="1600" b="1" baseline="-25000" dirty="0">
                            <a:solidFill>
                              <a:srgbClr val="C00000"/>
                            </a:solidFill>
                            <a:latin typeface="Cambria Math" charset="0"/>
                            <a:ea typeface="Cambria Math" charset="0"/>
                            <a:cs typeface="Cambria Math" charset="0"/>
                          </a:rPr>
                          <m:t>𝛌</m:t>
                        </m:r>
                      </m:e>
                    </m:nary>
                    <m:r>
                      <a:rPr lang="en-US" sz="1600" b="1" i="1" dirty="0" smtClean="0">
                        <a:solidFill>
                          <a:srgbClr val="C00000"/>
                        </a:solidFill>
                        <a:latin typeface="Cambria Math" charset="0"/>
                        <a:ea typeface="Cambria Math" charset="0"/>
                        <a:cs typeface="Cambria Math" charset="0"/>
                      </a:rPr>
                      <m:t>=</m:t>
                    </m:r>
                    <m:d>
                      <m:dPr>
                        <m:begChr m:val="⟨"/>
                        <m:endChr m:val="⟩"/>
                        <m:ctrlPr>
                          <a:rPr lang="en-US" sz="1600" b="1" i="1" dirty="0" smtClean="0">
                            <a:solidFill>
                              <a:srgbClr val="C00000"/>
                            </a:solidFill>
                            <a:latin typeface="Cambria Math" charset="0"/>
                            <a:ea typeface="Cambria Math" charset="0"/>
                            <a:cs typeface="Cambria Math" charset="0"/>
                          </a:rPr>
                        </m:ctrlPr>
                      </m:dPr>
                      <m:e>
                        <m:sSub>
                          <m:sSubPr>
                            <m:ctrlPr>
                              <a:rPr lang="en-US" sz="1600" b="1" i="1" dirty="0" smtClean="0">
                                <a:solidFill>
                                  <a:srgbClr val="C00000"/>
                                </a:solidFill>
                                <a:latin typeface="Cambria Math" charset="0"/>
                                <a:ea typeface="Cambria Math" charset="0"/>
                                <a:cs typeface="Cambria Math" charset="0"/>
                              </a:rPr>
                            </m:ctrlPr>
                          </m:sSubPr>
                          <m:e>
                            <m:r>
                              <a:rPr lang="en-US" sz="1600" b="1" i="1" dirty="0" smtClean="0">
                                <a:solidFill>
                                  <a:srgbClr val="C00000"/>
                                </a:solidFill>
                                <a:latin typeface="Cambria Math" charset="0"/>
                                <a:ea typeface="Cambria Math" charset="0"/>
                                <a:cs typeface="Cambria Math" charset="0"/>
                              </a:rPr>
                              <m:t>𝒙</m:t>
                            </m:r>
                          </m:e>
                          <m:sub>
                            <m:r>
                              <a:rPr lang="en-US" sz="1600" b="1" i="1" dirty="0" smtClean="0">
                                <a:solidFill>
                                  <a:srgbClr val="C00000"/>
                                </a:solidFill>
                                <a:latin typeface="Cambria Math" charset="0"/>
                                <a:ea typeface="Cambria Math" charset="0"/>
                                <a:cs typeface="Cambria Math" charset="0"/>
                              </a:rPr>
                              <m:t>𝒊</m:t>
                            </m:r>
                          </m:sub>
                        </m:sSub>
                        <m:sSub>
                          <m:sSubPr>
                            <m:ctrlPr>
                              <a:rPr lang="en-US" sz="1600" b="1" i="1" dirty="0" smtClean="0">
                                <a:solidFill>
                                  <a:srgbClr val="C00000"/>
                                </a:solidFill>
                                <a:latin typeface="Cambria Math" charset="0"/>
                                <a:ea typeface="Cambria Math" charset="0"/>
                                <a:cs typeface="Cambria Math" charset="0"/>
                              </a:rPr>
                            </m:ctrlPr>
                          </m:sSubPr>
                          <m:e>
                            <m:r>
                              <a:rPr lang="en-US" sz="1600" b="1" i="1" dirty="0" smtClean="0">
                                <a:solidFill>
                                  <a:srgbClr val="C00000"/>
                                </a:solidFill>
                                <a:latin typeface="Cambria Math" charset="0"/>
                                <a:ea typeface="Cambria Math" charset="0"/>
                                <a:cs typeface="Cambria Math" charset="0"/>
                              </a:rPr>
                              <m:t>𝒙</m:t>
                            </m:r>
                          </m:e>
                          <m:sub>
                            <m:r>
                              <a:rPr lang="en-US" sz="1600" b="1" i="1" dirty="0" smtClean="0">
                                <a:solidFill>
                                  <a:srgbClr val="C00000"/>
                                </a:solidFill>
                                <a:latin typeface="Cambria Math" charset="0"/>
                                <a:ea typeface="Cambria Math" charset="0"/>
                                <a:cs typeface="Cambria Math" charset="0"/>
                              </a:rPr>
                              <m:t>𝒋</m:t>
                            </m:r>
                          </m:sub>
                        </m:sSub>
                      </m:e>
                    </m:d>
                  </m:oMath>
                </a14:m>
                <a:r>
                  <a:rPr lang="en-US" sz="1600" b="1" dirty="0">
                    <a:solidFill>
                      <a:srgbClr val="C00000"/>
                    </a:solidFill>
                    <a:latin typeface="+mj-lt"/>
                  </a:rPr>
                  <a:t>- </a:t>
                </a:r>
                <a14:m>
                  <m:oMath xmlns:m="http://schemas.openxmlformats.org/officeDocument/2006/math">
                    <m:d>
                      <m:dPr>
                        <m:begChr m:val="⟨"/>
                        <m:endChr m:val="⟩"/>
                        <m:ctrlPr>
                          <a:rPr lang="en-US" sz="1600" b="1" i="1" dirty="0">
                            <a:solidFill>
                              <a:srgbClr val="C00000"/>
                            </a:solidFill>
                            <a:latin typeface="Cambria Math" charset="0"/>
                          </a:rPr>
                        </m:ctrlPr>
                      </m:dPr>
                      <m:e>
                        <m:sSub>
                          <m:sSubPr>
                            <m:ctrlPr>
                              <a:rPr lang="en-US" sz="1600" b="1" i="1" dirty="0">
                                <a:solidFill>
                                  <a:srgbClr val="C00000"/>
                                </a:solidFill>
                                <a:latin typeface="Cambria Math" charset="0"/>
                              </a:rPr>
                            </m:ctrlPr>
                          </m:sSubPr>
                          <m:e>
                            <m:r>
                              <a:rPr lang="en-US" sz="1600" b="1" i="1" dirty="0">
                                <a:solidFill>
                                  <a:srgbClr val="C00000"/>
                                </a:solidFill>
                                <a:latin typeface="Cambria Math" charset="0"/>
                              </a:rPr>
                              <m:t>𝒙</m:t>
                            </m:r>
                          </m:e>
                          <m:sub>
                            <m:r>
                              <a:rPr lang="en-US" sz="1600" b="1" i="1" dirty="0">
                                <a:solidFill>
                                  <a:srgbClr val="C00000"/>
                                </a:solidFill>
                                <a:latin typeface="Cambria Math" charset="0"/>
                              </a:rPr>
                              <m:t>𝒊</m:t>
                            </m:r>
                          </m:sub>
                        </m:sSub>
                      </m:e>
                    </m:d>
                    <m:d>
                      <m:dPr>
                        <m:begChr m:val="⟨"/>
                        <m:endChr m:val="⟩"/>
                        <m:ctrlPr>
                          <a:rPr lang="en-US" sz="1600" b="1" i="1" dirty="0">
                            <a:solidFill>
                              <a:srgbClr val="C00000"/>
                            </a:solidFill>
                            <a:latin typeface="Cambria Math" charset="0"/>
                          </a:rPr>
                        </m:ctrlPr>
                      </m:dPr>
                      <m:e>
                        <m:sSub>
                          <m:sSubPr>
                            <m:ctrlPr>
                              <a:rPr lang="en-US" sz="1600" b="1" i="1" dirty="0">
                                <a:solidFill>
                                  <a:srgbClr val="C00000"/>
                                </a:solidFill>
                                <a:latin typeface="Cambria Math" charset="0"/>
                              </a:rPr>
                            </m:ctrlPr>
                          </m:sSubPr>
                          <m:e>
                            <m:r>
                              <a:rPr lang="en-US" sz="1600" b="1" i="1" dirty="0">
                                <a:solidFill>
                                  <a:srgbClr val="C00000"/>
                                </a:solidFill>
                                <a:latin typeface="Cambria Math" charset="0"/>
                              </a:rPr>
                              <m:t>𝒙</m:t>
                            </m:r>
                          </m:e>
                          <m:sub>
                            <m:r>
                              <a:rPr lang="en-US" sz="1600" b="1" i="1" dirty="0" smtClean="0">
                                <a:solidFill>
                                  <a:srgbClr val="C00000"/>
                                </a:solidFill>
                                <a:latin typeface="Cambria Math" charset="0"/>
                              </a:rPr>
                              <m:t>𝒋</m:t>
                            </m:r>
                          </m:sub>
                        </m:sSub>
                      </m:e>
                    </m:d>
                  </m:oMath>
                </a14:m>
                <a:endParaRPr lang="en-US" sz="1600" b="1" dirty="0">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5516" y="3407407"/>
                <a:ext cx="7673447" cy="312008"/>
              </a:xfrm>
              <a:prstGeom prst="rect">
                <a:avLst/>
              </a:prstGeom>
              <a:blipFill rotWithShape="0">
                <a:blip r:embed="rId4"/>
                <a:stretch>
                  <a:fillRect l="-1033" t="-158824" b="-237255"/>
                </a:stretch>
              </a:blipFill>
            </p:spPr>
            <p:txBody>
              <a:bodyPr/>
              <a:lstStyle/>
              <a:p>
                <a:r>
                  <a:rPr lang="en-US">
                    <a:noFill/>
                  </a:rPr>
                  <a:t> </a:t>
                </a:r>
              </a:p>
            </p:txBody>
          </p:sp>
        </mc:Fallback>
      </mc:AlternateContent>
      <p:sp>
        <p:nvSpPr>
          <p:cNvPr id="7" name="Rectangle 6"/>
          <p:cNvSpPr/>
          <p:nvPr/>
        </p:nvSpPr>
        <p:spPr>
          <a:xfrm>
            <a:off x="6660232" y="2952901"/>
            <a:ext cx="1441036" cy="400110"/>
          </a:xfrm>
          <a:prstGeom prst="rect">
            <a:avLst/>
          </a:prstGeom>
        </p:spPr>
        <p:txBody>
          <a:bodyPr wrap="none">
            <a:spAutoFit/>
          </a:bodyPr>
          <a:lstStyle/>
          <a:p>
            <a:r>
              <a:rPr lang="en-US" sz="2000" b="1" dirty="0">
                <a:solidFill>
                  <a:srgbClr val="0000CC"/>
                </a:solidFill>
                <a:latin typeface="Cambria Math" charset="0"/>
              </a:rPr>
              <a:t>= </a:t>
            </a:r>
            <a:r>
              <a:rPr lang="en-US" sz="2000" b="1" dirty="0" err="1">
                <a:solidFill>
                  <a:srgbClr val="0000CC"/>
                </a:solidFill>
                <a:latin typeface="Cambria Math" charset="0"/>
              </a:rPr>
              <a:t>cov</a:t>
            </a:r>
            <a:r>
              <a:rPr lang="en-US" sz="2000" b="1" dirty="0">
                <a:solidFill>
                  <a:srgbClr val="0000CC"/>
                </a:solidFill>
                <a:latin typeface="Cambria Math" charset="0"/>
              </a:rPr>
              <a:t>[x</a:t>
            </a:r>
            <a:r>
              <a:rPr lang="en-US" sz="2000" b="1" baseline="-25000" dirty="0">
                <a:solidFill>
                  <a:srgbClr val="0000CC"/>
                </a:solidFill>
                <a:latin typeface="Cambria Math" charset="0"/>
              </a:rPr>
              <a:t>i</a:t>
            </a:r>
            <a:r>
              <a:rPr lang="en-US" sz="2000" b="1" dirty="0">
                <a:solidFill>
                  <a:srgbClr val="0000CC"/>
                </a:solidFill>
                <a:latin typeface="Cambria Math" charset="0"/>
              </a:rPr>
              <a:t>, x</a:t>
            </a:r>
            <a:r>
              <a:rPr lang="en-US" sz="2000" b="1" baseline="-25000" dirty="0">
                <a:solidFill>
                  <a:srgbClr val="0000CC"/>
                </a:solidFill>
                <a:latin typeface="Cambria Math" charset="0"/>
              </a:rPr>
              <a:t>i</a:t>
            </a:r>
            <a:r>
              <a:rPr lang="en-US" sz="2000" b="1" dirty="0">
                <a:solidFill>
                  <a:srgbClr val="0000CC"/>
                </a:solidFill>
                <a:latin typeface="Cambria Math" charset="0"/>
              </a:rPr>
              <a:t>]</a:t>
            </a:r>
            <a:endParaRPr lang="en-US" sz="2000" dirty="0">
              <a:solidFill>
                <a:srgbClr val="0000CC"/>
              </a:solidFill>
            </a:endParaRPr>
          </a:p>
        </p:txBody>
      </p:sp>
      <p:grpSp>
        <p:nvGrpSpPr>
          <p:cNvPr id="15" name="Group 14"/>
          <p:cNvGrpSpPr/>
          <p:nvPr/>
        </p:nvGrpSpPr>
        <p:grpSpPr>
          <a:xfrm>
            <a:off x="-432556" y="3719415"/>
            <a:ext cx="9415555" cy="2681921"/>
            <a:chOff x="-451067" y="3846578"/>
            <a:chExt cx="9415555" cy="2681921"/>
          </a:xfrm>
        </p:grpSpPr>
        <p:sp>
          <p:nvSpPr>
            <p:cNvPr id="8" name="TextBox 7"/>
            <p:cNvSpPr txBox="1"/>
            <p:nvPr/>
          </p:nvSpPr>
          <p:spPr>
            <a:xfrm>
              <a:off x="215516" y="3846578"/>
              <a:ext cx="8748972" cy="1384995"/>
            </a:xfrm>
            <a:prstGeom prst="rect">
              <a:avLst/>
            </a:prstGeom>
            <a:noFill/>
          </p:spPr>
          <p:txBody>
            <a:bodyPr wrap="square" rtlCol="0">
              <a:spAutoFit/>
            </a:bodyPr>
            <a:lstStyle/>
            <a:p>
              <a:pPr algn="just"/>
              <a:r>
                <a:rPr lang="el-GR" sz="2000" b="1" dirty="0"/>
                <a:t>Για κάθε πρακτική χρήση...</a:t>
              </a:r>
            </a:p>
            <a:p>
              <a:pPr algn="just"/>
              <a:r>
                <a:rPr lang="el-GR" sz="1600" b="1" dirty="0"/>
                <a:t>Έστω σε ένα πείραμα οι </a:t>
              </a:r>
              <a:r>
                <a:rPr lang="en-US" sz="1600" b="1" dirty="0"/>
                <a:t>u</a:t>
              </a:r>
              <a:r>
                <a:rPr lang="el-GR" sz="1600" b="1" dirty="0"/>
                <a:t> και </a:t>
              </a:r>
              <a:r>
                <a:rPr lang="en-US" sz="1600" b="1" dirty="0"/>
                <a:t>w </a:t>
              </a:r>
              <a:r>
                <a:rPr lang="el-GR" sz="1600" b="1" dirty="0"/>
                <a:t>είναι  σύγχρονες μετρήσεις δύο φυσικών μεγεθών </a:t>
              </a:r>
              <a:r>
                <a:rPr lang="en-US" sz="1600" b="1" dirty="0"/>
                <a:t>U </a:t>
              </a:r>
              <a:r>
                <a:rPr lang="el-GR" sz="1600" b="1" dirty="0"/>
                <a:t>και </a:t>
              </a:r>
              <a:r>
                <a:rPr lang="en-US" sz="1600" b="1" dirty="0"/>
                <a:t>W</a:t>
              </a:r>
              <a:r>
                <a:rPr lang="el-GR" sz="1600" b="1" dirty="0"/>
                <a:t> Έστω ότι επαναλαμβάνουμε το πείραμα Ν φορές: {</a:t>
              </a:r>
              <a:r>
                <a:rPr lang="en-US" sz="1600" b="1" dirty="0"/>
                <a:t>u</a:t>
              </a:r>
              <a:r>
                <a:rPr lang="en-US" sz="1600" b="1" baseline="30000" dirty="0"/>
                <a:t>1</a:t>
              </a:r>
              <a:r>
                <a:rPr lang="en-US" sz="1600" b="1" dirty="0"/>
                <a:t>,w</a:t>
              </a:r>
              <a:r>
                <a:rPr lang="en-US" sz="1600" b="1" baseline="30000" dirty="0"/>
                <a:t>1</a:t>
              </a:r>
              <a:r>
                <a:rPr lang="en-US" sz="1600" b="1" dirty="0"/>
                <a:t>}, </a:t>
              </a:r>
              <a:r>
                <a:rPr lang="el-GR" sz="1600" b="1" dirty="0"/>
                <a:t>{</a:t>
              </a:r>
              <a:r>
                <a:rPr lang="en-US" sz="1600" b="1" dirty="0"/>
                <a:t>u</a:t>
              </a:r>
              <a:r>
                <a:rPr lang="en-US" sz="1600" b="1" baseline="30000" dirty="0"/>
                <a:t>2</a:t>
              </a:r>
              <a:r>
                <a:rPr lang="en-US" sz="1600" b="1" dirty="0"/>
                <a:t>,w</a:t>
              </a:r>
              <a:r>
                <a:rPr lang="en-US" sz="1600" b="1" baseline="30000" dirty="0"/>
                <a:t>2</a:t>
              </a:r>
              <a:r>
                <a:rPr lang="en-US" sz="1600" b="1" dirty="0"/>
                <a:t>}, </a:t>
              </a:r>
              <a:r>
                <a:rPr lang="el-GR" sz="1600" b="1" dirty="0"/>
                <a:t>{</a:t>
              </a:r>
              <a:r>
                <a:rPr lang="en-US" sz="1600" b="1" dirty="0"/>
                <a:t>u</a:t>
              </a:r>
              <a:r>
                <a:rPr lang="en-US" sz="1600" b="1" baseline="30000" dirty="0"/>
                <a:t>3</a:t>
              </a:r>
              <a:r>
                <a:rPr lang="en-US" sz="1600" b="1" dirty="0"/>
                <a:t>,w</a:t>
              </a:r>
              <a:r>
                <a:rPr lang="en-US" sz="1600" b="1" baseline="30000" dirty="0"/>
                <a:t>3</a:t>
              </a:r>
              <a:r>
                <a:rPr lang="en-US" sz="1600" b="1" dirty="0"/>
                <a:t>}, …,</a:t>
              </a:r>
              <a:r>
                <a:rPr lang="el-GR" sz="1600" b="1" dirty="0"/>
                <a:t> {</a:t>
              </a:r>
              <a:r>
                <a:rPr lang="en-US" sz="1600" b="1" dirty="0" err="1"/>
                <a:t>u</a:t>
              </a:r>
              <a:r>
                <a:rPr lang="en-US" sz="1600" b="1" baseline="30000" dirty="0" err="1"/>
                <a:t>N</a:t>
              </a:r>
              <a:r>
                <a:rPr lang="en-US" sz="1600" b="1" dirty="0" err="1"/>
                <a:t>,w</a:t>
              </a:r>
              <a:r>
                <a:rPr lang="en-US" sz="1600" b="1" baseline="30000" dirty="0" err="1"/>
                <a:t>N</a:t>
              </a:r>
              <a:r>
                <a:rPr lang="en-US" sz="1600" b="1" dirty="0"/>
                <a:t>}. </a:t>
              </a:r>
              <a:r>
                <a:rPr lang="el-GR" sz="1600" b="1" dirty="0"/>
                <a:t>Χρησιμοποιώντας τον Νόμο των Μεγάλων Αριθμών προσεγγίζουμε τις στατιστικές ποσότητες ως:</a:t>
              </a:r>
              <a:r>
                <a:rPr lang="en-US" sz="1600" b="1" dirty="0"/>
                <a:t> </a:t>
              </a:r>
            </a:p>
          </p:txBody>
        </p:sp>
        <mc:AlternateContent xmlns:mc="http://schemas.openxmlformats.org/markup-compatibility/2006" xmlns:a14="http://schemas.microsoft.com/office/drawing/2010/main">
          <mc:Choice Requires="a14">
            <p:sp>
              <p:nvSpPr>
                <p:cNvPr id="9" name="TextBox 8"/>
                <p:cNvSpPr txBox="1"/>
                <p:nvPr/>
              </p:nvSpPr>
              <p:spPr>
                <a:xfrm>
                  <a:off x="2286485" y="5213908"/>
                  <a:ext cx="1250855" cy="354456"/>
                </a:xfrm>
                <a:prstGeom prst="rect">
                  <a:avLst/>
                </a:prstGeom>
                <a:noFill/>
              </p:spPr>
              <p:txBody>
                <a:bodyPr wrap="none" lIns="0" tIns="0" rIns="0" bIns="0" rtlCol="0">
                  <a:spAutoFit/>
                </a:bodyPr>
                <a:lstStyle/>
                <a:p>
                  <a14:m>
                    <m:oMath xmlns:m="http://schemas.openxmlformats.org/officeDocument/2006/math">
                      <m:d>
                        <m:dPr>
                          <m:begChr m:val="⟨"/>
                          <m:endChr m:val="⟩"/>
                          <m:ctrlPr>
                            <a:rPr lang="el-GR" sz="1600" b="1" i="1" smtClean="0">
                              <a:solidFill>
                                <a:srgbClr val="C00000"/>
                              </a:solidFill>
                              <a:latin typeface="Cambria Math" charset="0"/>
                            </a:rPr>
                          </m:ctrlPr>
                        </m:dPr>
                        <m:e>
                          <m:r>
                            <a:rPr lang="en-US" sz="1600" b="1" i="1" smtClean="0">
                              <a:solidFill>
                                <a:srgbClr val="C00000"/>
                              </a:solidFill>
                              <a:latin typeface="Cambria Math" charset="0"/>
                            </a:rPr>
                            <m:t>𝒖</m:t>
                          </m:r>
                        </m:e>
                      </m:d>
                    </m:oMath>
                  </a14:m>
                  <a:r>
                    <a:rPr lang="en-US" sz="1600" b="1" dirty="0">
                      <a:solidFill>
                        <a:srgbClr val="C00000"/>
                      </a:solidFill>
                      <a:latin typeface="+mn-lt"/>
                    </a:rPr>
                    <a:t> </a:t>
                  </a:r>
                  <a:r>
                    <a:rPr lang="el-GR" sz="1600" b="1" dirty="0">
                      <a:solidFill>
                        <a:srgbClr val="C00000"/>
                      </a:solidFill>
                      <a:latin typeface="+mn-lt"/>
                    </a:rPr>
                    <a:t>=</a:t>
                  </a:r>
                  <a14:m>
                    <m:oMath xmlns:m="http://schemas.openxmlformats.org/officeDocument/2006/math">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r>
                            <a:rPr lang="en-US" sz="1600" b="1" i="1" dirty="0" smtClean="0">
                              <a:solidFill>
                                <a:srgbClr val="C00000"/>
                              </a:solidFill>
                              <a:latin typeface="Cambria Math" charset="0"/>
                              <a:ea typeface="Cambria Math" charset="0"/>
                              <a:cs typeface="Cambria Math" charset="0"/>
                            </a:rPr>
                            <m:t>𝒖</m:t>
                          </m:r>
                          <m:r>
                            <a:rPr lang="en-US" sz="1600" b="1" i="1" baseline="30000" dirty="0" smtClean="0">
                              <a:solidFill>
                                <a:srgbClr val="C00000"/>
                              </a:solidFill>
                              <a:latin typeface="Cambria Math" charset="0"/>
                              <a:ea typeface="Cambria Math" charset="0"/>
                              <a:cs typeface="Cambria Math" charset="0"/>
                            </a:rPr>
                            <m:t>𝒊</m:t>
                          </m:r>
                        </m:e>
                      </m:nary>
                    </m:oMath>
                  </a14:m>
                  <a:endParaRPr lang="en-US" sz="1600" b="1" dirty="0">
                    <a:latin typeface="+mn-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6485" y="5213908"/>
                  <a:ext cx="1250855" cy="354456"/>
                </a:xfrm>
                <a:prstGeom prst="rect">
                  <a:avLst/>
                </a:prstGeom>
                <a:blipFill rotWithShape="0">
                  <a:blip r:embed="rId5"/>
                  <a:stretch>
                    <a:fillRect t="-98305" r="-20488" b="-159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1067" y="5661248"/>
                  <a:ext cx="5487416" cy="438903"/>
                </a:xfrm>
                <a:prstGeom prst="rect">
                  <a:avLst/>
                </a:prstGeom>
                <a:noFill/>
              </p:spPr>
              <p:txBody>
                <a:bodyPr wrap="square" lIns="0" tIns="0" rIns="0" bIns="0" rtlCol="0">
                  <a:spAutoFit/>
                </a:bodyPr>
                <a:lstStyle/>
                <a:p>
                  <a:r>
                    <a:rPr lang="en-US" sz="1600" dirty="0">
                      <a:solidFill>
                        <a:srgbClr val="C00000"/>
                      </a:solidFill>
                      <a:latin typeface="Cambria Math" charset="0"/>
                    </a:rPr>
                    <a:t>V[u]</a:t>
                  </a:r>
                  <a:r>
                    <a:rPr lang="el-GR" sz="1600" b="1" dirty="0">
                      <a:solidFill>
                        <a:srgbClr val="C00000"/>
                      </a:solidFill>
                      <a:latin typeface="+mj-lt"/>
                    </a:rPr>
                    <a:t>=</a:t>
                  </a:r>
                  <a:r>
                    <a:rPr lang="en-US" sz="1600" b="1" dirty="0">
                      <a:solidFill>
                        <a:srgbClr val="C00000"/>
                      </a:solidFill>
                      <a:latin typeface="+mj-lt"/>
                    </a:rPr>
                    <a:t> </a:t>
                  </a:r>
                  <a14:m>
                    <m:oMath xmlns:m="http://schemas.openxmlformats.org/officeDocument/2006/math">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sSup>
                            <m:sSupPr>
                              <m:ctrlPr>
                                <a:rPr lang="en-US" sz="1600" b="1" i="1" dirty="0" smtClean="0">
                                  <a:solidFill>
                                    <a:srgbClr val="C00000"/>
                                  </a:solidFill>
                                  <a:latin typeface="Cambria Math" charset="0"/>
                                  <a:ea typeface="Cambria Math" charset="0"/>
                                  <a:cs typeface="Cambria Math" charset="0"/>
                                </a:rPr>
                              </m:ctrlPr>
                            </m:sSupPr>
                            <m:e>
                              <m:d>
                                <m:dPr>
                                  <m:ctrlPr>
                                    <a:rPr lang="en-US" sz="1600" b="1" i="1" dirty="0" smtClean="0">
                                      <a:solidFill>
                                        <a:srgbClr val="C00000"/>
                                      </a:solidFill>
                                      <a:latin typeface="Cambria Math" charset="0"/>
                                      <a:ea typeface="Cambria Math" charset="0"/>
                                      <a:cs typeface="Cambria Math" charset="0"/>
                                    </a:rPr>
                                  </m:ctrlPr>
                                </m:dPr>
                                <m:e>
                                  <m:sSup>
                                    <m:sSupPr>
                                      <m:ctrlPr>
                                        <a:rPr lang="en-US" sz="1600" b="1" i="1" dirty="0" smtClean="0">
                                          <a:solidFill>
                                            <a:srgbClr val="C00000"/>
                                          </a:solidFill>
                                          <a:latin typeface="Cambria Math" charset="0"/>
                                          <a:ea typeface="Cambria Math" charset="0"/>
                                          <a:cs typeface="Cambria Math" charset="0"/>
                                        </a:rPr>
                                      </m:ctrlPr>
                                    </m:sSupPr>
                                    <m:e>
                                      <m:r>
                                        <a:rPr lang="en-US" sz="1600" b="1" i="1" dirty="0" smtClean="0">
                                          <a:solidFill>
                                            <a:srgbClr val="C00000"/>
                                          </a:solidFill>
                                          <a:latin typeface="Cambria Math" charset="0"/>
                                          <a:ea typeface="Cambria Math" charset="0"/>
                                          <a:cs typeface="Cambria Math" charset="0"/>
                                        </a:rPr>
                                        <m:t>𝒖</m:t>
                                      </m:r>
                                    </m:e>
                                    <m:sup>
                                      <m:r>
                                        <a:rPr lang="en-US" sz="1600" b="1" i="1" dirty="0" smtClean="0">
                                          <a:solidFill>
                                            <a:srgbClr val="C00000"/>
                                          </a:solidFill>
                                          <a:latin typeface="Cambria Math" charset="0"/>
                                          <a:ea typeface="Cambria Math" charset="0"/>
                                          <a:cs typeface="Cambria Math" charset="0"/>
                                        </a:rPr>
                                        <m:t>𝒊</m:t>
                                      </m:r>
                                    </m:sup>
                                  </m:sSup>
                                </m:e>
                              </m:d>
                            </m:e>
                            <m:sup>
                              <m:r>
                                <a:rPr lang="en-US" sz="1600" b="1" i="1" dirty="0" smtClean="0">
                                  <a:solidFill>
                                    <a:srgbClr val="C00000"/>
                                  </a:solidFill>
                                  <a:latin typeface="Cambria Math" charset="0"/>
                                  <a:ea typeface="Cambria Math" charset="0"/>
                                  <a:cs typeface="Cambria Math" charset="0"/>
                                </a:rPr>
                                <m:t>𝟐</m:t>
                              </m:r>
                            </m:sup>
                          </m:sSup>
                        </m:e>
                      </m:nary>
                      <m:r>
                        <a:rPr lang="en-US" sz="1600" b="1" i="1" dirty="0" smtClean="0">
                          <a:solidFill>
                            <a:srgbClr val="C00000"/>
                          </a:solidFill>
                          <a:latin typeface="Cambria Math" charset="0"/>
                          <a:ea typeface="Cambria Math" charset="0"/>
                          <a:cs typeface="Cambria Math" charset="0"/>
                        </a:rPr>
                        <m:t>−</m:t>
                      </m:r>
                      <m:sSup>
                        <m:sSupPr>
                          <m:ctrlPr>
                            <a:rPr lang="en-US" sz="1600" b="1" i="1" dirty="0" smtClean="0">
                              <a:solidFill>
                                <a:srgbClr val="C00000"/>
                              </a:solidFill>
                              <a:latin typeface="Cambria Math" charset="0"/>
                              <a:ea typeface="Cambria Math" charset="0"/>
                              <a:cs typeface="Cambria Math" charset="0"/>
                            </a:rPr>
                          </m:ctrlPr>
                        </m:sSupPr>
                        <m:e>
                          <m:d>
                            <m:dPr>
                              <m:ctrlPr>
                                <a:rPr lang="en-US" sz="1600" b="1" i="1" dirty="0">
                                  <a:solidFill>
                                    <a:srgbClr val="C00000"/>
                                  </a:solidFill>
                                  <a:latin typeface="Cambria Math" charset="0"/>
                                  <a:ea typeface="Cambria Math" charset="0"/>
                                  <a:cs typeface="Cambria Math" charset="0"/>
                                </a:rPr>
                              </m:ctrlPr>
                            </m:dPr>
                            <m:e>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r>
                                    <a:rPr lang="en-US" sz="1600" b="1" i="1" dirty="0" smtClean="0">
                                      <a:solidFill>
                                        <a:srgbClr val="C00000"/>
                                      </a:solidFill>
                                      <a:latin typeface="Cambria Math" charset="0"/>
                                      <a:ea typeface="Cambria Math" charset="0"/>
                                      <a:cs typeface="Cambria Math" charset="0"/>
                                    </a:rPr>
                                    <m:t>𝒖</m:t>
                                  </m:r>
                                  <m:r>
                                    <a:rPr lang="en-US" sz="1600" b="1" i="1" baseline="30000" dirty="0" smtClean="0">
                                      <a:solidFill>
                                        <a:srgbClr val="C00000"/>
                                      </a:solidFill>
                                      <a:latin typeface="Cambria Math" charset="0"/>
                                      <a:ea typeface="Cambria Math" charset="0"/>
                                      <a:cs typeface="Cambria Math" charset="0"/>
                                    </a:rPr>
                                    <m:t>𝒊</m:t>
                                  </m:r>
                                </m:e>
                              </m:nary>
                            </m:e>
                          </m:d>
                        </m:e>
                        <m:sup>
                          <m:r>
                            <a:rPr lang="en-US" sz="1600" b="1" i="1" dirty="0" smtClean="0">
                              <a:solidFill>
                                <a:srgbClr val="C00000"/>
                              </a:solidFill>
                              <a:latin typeface="Cambria Math" charset="0"/>
                              <a:ea typeface="Cambria Math" charset="0"/>
                              <a:cs typeface="Cambria Math" charset="0"/>
                            </a:rPr>
                            <m:t>𝟐</m:t>
                          </m:r>
                        </m:sup>
                      </m:sSup>
                    </m:oMath>
                  </a14:m>
                  <a:endParaRPr lang="en-US" sz="1600" b="1" dirty="0">
                    <a:latin typeface="+mj-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51067" y="5661248"/>
                  <a:ext cx="5487416" cy="438903"/>
                </a:xfrm>
                <a:prstGeom prst="rect">
                  <a:avLst/>
                </a:prstGeom>
                <a:blipFill rotWithShape="0">
                  <a:blip r:embed="rId6"/>
                  <a:stretch>
                    <a:fillRect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068939" y="5206715"/>
                  <a:ext cx="1308563" cy="354456"/>
                </a:xfrm>
                <a:prstGeom prst="rect">
                  <a:avLst/>
                </a:prstGeom>
                <a:noFill/>
              </p:spPr>
              <p:txBody>
                <a:bodyPr wrap="none" lIns="0" tIns="0" rIns="0" bIns="0" rtlCol="0">
                  <a:spAutoFit/>
                </a:bodyPr>
                <a:lstStyle/>
                <a:p>
                  <a14:m>
                    <m:oMath xmlns:m="http://schemas.openxmlformats.org/officeDocument/2006/math">
                      <m:d>
                        <m:dPr>
                          <m:begChr m:val="⟨"/>
                          <m:endChr m:val="⟩"/>
                          <m:ctrlPr>
                            <a:rPr lang="el-GR" sz="1600" b="1" i="1" smtClean="0">
                              <a:solidFill>
                                <a:srgbClr val="C00000"/>
                              </a:solidFill>
                              <a:latin typeface="Cambria Math" charset="0"/>
                            </a:rPr>
                          </m:ctrlPr>
                        </m:dPr>
                        <m:e>
                          <m:r>
                            <a:rPr lang="en-US" sz="1600" b="1" i="1" smtClean="0">
                              <a:solidFill>
                                <a:srgbClr val="C00000"/>
                              </a:solidFill>
                              <a:latin typeface="Cambria Math" charset="0"/>
                            </a:rPr>
                            <m:t>𝒘</m:t>
                          </m:r>
                        </m:e>
                      </m:d>
                    </m:oMath>
                  </a14:m>
                  <a:r>
                    <a:rPr lang="en-US" sz="1600" b="1" dirty="0">
                      <a:solidFill>
                        <a:srgbClr val="C00000"/>
                      </a:solidFill>
                      <a:latin typeface="+mn-lt"/>
                    </a:rPr>
                    <a:t> </a:t>
                  </a:r>
                  <a:r>
                    <a:rPr lang="el-GR" sz="1600" b="1" dirty="0">
                      <a:solidFill>
                        <a:srgbClr val="C00000"/>
                      </a:solidFill>
                      <a:latin typeface="+mn-lt"/>
                    </a:rPr>
                    <a:t>=</a:t>
                  </a:r>
                  <a14:m>
                    <m:oMath xmlns:m="http://schemas.openxmlformats.org/officeDocument/2006/math">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r>
                            <a:rPr lang="en-US" sz="1600" b="1" i="1" dirty="0" smtClean="0">
                              <a:solidFill>
                                <a:srgbClr val="C00000"/>
                              </a:solidFill>
                              <a:latin typeface="Cambria Math" charset="0"/>
                              <a:ea typeface="Cambria Math" charset="0"/>
                              <a:cs typeface="Cambria Math" charset="0"/>
                            </a:rPr>
                            <m:t>𝒘</m:t>
                          </m:r>
                          <m:r>
                            <a:rPr lang="en-US" sz="1600" b="1" i="1" baseline="30000" dirty="0" smtClean="0">
                              <a:solidFill>
                                <a:srgbClr val="C00000"/>
                              </a:solidFill>
                              <a:latin typeface="Cambria Math" charset="0"/>
                              <a:ea typeface="Cambria Math" charset="0"/>
                              <a:cs typeface="Cambria Math" charset="0"/>
                            </a:rPr>
                            <m:t>𝒊</m:t>
                          </m:r>
                        </m:e>
                      </m:nary>
                    </m:oMath>
                  </a14:m>
                  <a:endParaRPr lang="en-US" sz="1600" b="1" dirty="0">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068939" y="5206715"/>
                  <a:ext cx="1308563" cy="354456"/>
                </a:xfrm>
                <a:prstGeom prst="rect">
                  <a:avLst/>
                </a:prstGeom>
                <a:blipFill rotWithShape="0">
                  <a:blip r:embed="rId7"/>
                  <a:stretch>
                    <a:fillRect t="-100000" r="-16822" b="-16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735796" y="5661248"/>
                  <a:ext cx="5487416" cy="438903"/>
                </a:xfrm>
                <a:prstGeom prst="rect">
                  <a:avLst/>
                </a:prstGeom>
                <a:noFill/>
              </p:spPr>
              <p:txBody>
                <a:bodyPr wrap="square" lIns="0" tIns="0" rIns="0" bIns="0" rtlCol="0">
                  <a:spAutoFit/>
                </a:bodyPr>
                <a:lstStyle/>
                <a:p>
                  <a:r>
                    <a:rPr lang="en-US" sz="1600" dirty="0">
                      <a:solidFill>
                        <a:srgbClr val="C00000"/>
                      </a:solidFill>
                      <a:latin typeface="Cambria Math" charset="0"/>
                    </a:rPr>
                    <a:t>V[w]</a:t>
                  </a:r>
                  <a:r>
                    <a:rPr lang="el-GR" sz="1600" b="1" dirty="0">
                      <a:solidFill>
                        <a:srgbClr val="C00000"/>
                      </a:solidFill>
                      <a:latin typeface="+mj-lt"/>
                    </a:rPr>
                    <a:t>=</a:t>
                  </a:r>
                  <a:r>
                    <a:rPr lang="en-US" sz="1600" b="1" dirty="0">
                      <a:solidFill>
                        <a:srgbClr val="C00000"/>
                      </a:solidFill>
                      <a:latin typeface="+mj-lt"/>
                    </a:rPr>
                    <a:t> </a:t>
                  </a:r>
                  <a14:m>
                    <m:oMath xmlns:m="http://schemas.openxmlformats.org/officeDocument/2006/math">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sSup>
                            <m:sSupPr>
                              <m:ctrlPr>
                                <a:rPr lang="en-US" sz="1600" b="1" i="1" dirty="0" smtClean="0">
                                  <a:solidFill>
                                    <a:srgbClr val="C00000"/>
                                  </a:solidFill>
                                  <a:latin typeface="Cambria Math" charset="0"/>
                                  <a:ea typeface="Cambria Math" charset="0"/>
                                  <a:cs typeface="Cambria Math" charset="0"/>
                                </a:rPr>
                              </m:ctrlPr>
                            </m:sSupPr>
                            <m:e>
                              <m:d>
                                <m:dPr>
                                  <m:ctrlPr>
                                    <a:rPr lang="en-US" sz="1600" b="1" i="1" dirty="0" smtClean="0">
                                      <a:solidFill>
                                        <a:srgbClr val="C00000"/>
                                      </a:solidFill>
                                      <a:latin typeface="Cambria Math" charset="0"/>
                                      <a:ea typeface="Cambria Math" charset="0"/>
                                      <a:cs typeface="Cambria Math" charset="0"/>
                                    </a:rPr>
                                  </m:ctrlPr>
                                </m:dPr>
                                <m:e>
                                  <m:sSup>
                                    <m:sSupPr>
                                      <m:ctrlPr>
                                        <a:rPr lang="en-US" sz="1600" b="1" i="1" dirty="0" smtClean="0">
                                          <a:solidFill>
                                            <a:srgbClr val="C00000"/>
                                          </a:solidFill>
                                          <a:latin typeface="Cambria Math" charset="0"/>
                                          <a:ea typeface="Cambria Math" charset="0"/>
                                          <a:cs typeface="Cambria Math" charset="0"/>
                                        </a:rPr>
                                      </m:ctrlPr>
                                    </m:sSupPr>
                                    <m:e>
                                      <m:r>
                                        <a:rPr lang="en-US" sz="1600" b="1" i="1" dirty="0" smtClean="0">
                                          <a:solidFill>
                                            <a:srgbClr val="C00000"/>
                                          </a:solidFill>
                                          <a:latin typeface="Cambria Math" charset="0"/>
                                          <a:ea typeface="Cambria Math" charset="0"/>
                                          <a:cs typeface="Cambria Math" charset="0"/>
                                        </a:rPr>
                                        <m:t>𝒘</m:t>
                                      </m:r>
                                    </m:e>
                                    <m:sup>
                                      <m:r>
                                        <a:rPr lang="en-US" sz="1600" b="1" i="1" dirty="0" smtClean="0">
                                          <a:solidFill>
                                            <a:srgbClr val="C00000"/>
                                          </a:solidFill>
                                          <a:latin typeface="Cambria Math" charset="0"/>
                                          <a:ea typeface="Cambria Math" charset="0"/>
                                          <a:cs typeface="Cambria Math" charset="0"/>
                                        </a:rPr>
                                        <m:t>𝒊</m:t>
                                      </m:r>
                                    </m:sup>
                                  </m:sSup>
                                </m:e>
                              </m:d>
                            </m:e>
                            <m:sup>
                              <m:r>
                                <a:rPr lang="en-US" sz="1600" b="1" i="1" dirty="0" smtClean="0">
                                  <a:solidFill>
                                    <a:srgbClr val="C00000"/>
                                  </a:solidFill>
                                  <a:latin typeface="Cambria Math" charset="0"/>
                                  <a:ea typeface="Cambria Math" charset="0"/>
                                  <a:cs typeface="Cambria Math" charset="0"/>
                                </a:rPr>
                                <m:t>𝟐</m:t>
                              </m:r>
                            </m:sup>
                          </m:sSup>
                        </m:e>
                      </m:nary>
                      <m:r>
                        <a:rPr lang="en-US" sz="1600" b="1" i="1" dirty="0" smtClean="0">
                          <a:solidFill>
                            <a:srgbClr val="C00000"/>
                          </a:solidFill>
                          <a:latin typeface="Cambria Math" charset="0"/>
                          <a:ea typeface="Cambria Math" charset="0"/>
                          <a:cs typeface="Cambria Math" charset="0"/>
                        </a:rPr>
                        <m:t>−</m:t>
                      </m:r>
                      <m:sSup>
                        <m:sSupPr>
                          <m:ctrlPr>
                            <a:rPr lang="en-US" sz="1600" b="1" i="1" dirty="0" smtClean="0">
                              <a:solidFill>
                                <a:srgbClr val="C00000"/>
                              </a:solidFill>
                              <a:latin typeface="Cambria Math" charset="0"/>
                              <a:ea typeface="Cambria Math" charset="0"/>
                              <a:cs typeface="Cambria Math" charset="0"/>
                            </a:rPr>
                          </m:ctrlPr>
                        </m:sSupPr>
                        <m:e>
                          <m:d>
                            <m:dPr>
                              <m:ctrlPr>
                                <a:rPr lang="en-US" sz="1600" b="1" i="1" dirty="0">
                                  <a:solidFill>
                                    <a:srgbClr val="C00000"/>
                                  </a:solidFill>
                                  <a:latin typeface="Cambria Math" charset="0"/>
                                  <a:ea typeface="Cambria Math" charset="0"/>
                                  <a:cs typeface="Cambria Math" charset="0"/>
                                </a:rPr>
                              </m:ctrlPr>
                            </m:dPr>
                            <m:e>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r>
                                    <a:rPr lang="en-US" sz="1600" b="1" i="1" dirty="0" smtClean="0">
                                      <a:solidFill>
                                        <a:srgbClr val="C00000"/>
                                      </a:solidFill>
                                      <a:latin typeface="Cambria Math" charset="0"/>
                                      <a:ea typeface="Cambria Math" charset="0"/>
                                      <a:cs typeface="Cambria Math" charset="0"/>
                                    </a:rPr>
                                    <m:t>𝒘</m:t>
                                  </m:r>
                                  <m:r>
                                    <a:rPr lang="en-US" sz="1600" b="1" i="1" baseline="30000" dirty="0" smtClean="0">
                                      <a:solidFill>
                                        <a:srgbClr val="C00000"/>
                                      </a:solidFill>
                                      <a:latin typeface="Cambria Math" charset="0"/>
                                      <a:ea typeface="Cambria Math" charset="0"/>
                                      <a:cs typeface="Cambria Math" charset="0"/>
                                    </a:rPr>
                                    <m:t>𝒊</m:t>
                                  </m:r>
                                </m:e>
                              </m:nary>
                            </m:e>
                          </m:d>
                        </m:e>
                        <m:sup>
                          <m:r>
                            <a:rPr lang="en-US" sz="1600" b="1" i="1" dirty="0" smtClean="0">
                              <a:solidFill>
                                <a:srgbClr val="C00000"/>
                              </a:solidFill>
                              <a:latin typeface="Cambria Math" charset="0"/>
                              <a:ea typeface="Cambria Math" charset="0"/>
                              <a:cs typeface="Cambria Math" charset="0"/>
                            </a:rPr>
                            <m:t>𝟐</m:t>
                          </m:r>
                        </m:sup>
                      </m:sSup>
                    </m:oMath>
                  </a14:m>
                  <a:endParaRPr lang="en-US" sz="1600" b="1" dirty="0">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735796" y="5661248"/>
                  <a:ext cx="5487416" cy="438903"/>
                </a:xfrm>
                <a:prstGeom prst="rect">
                  <a:avLst/>
                </a:prstGeom>
                <a:blipFill rotWithShape="0">
                  <a:blip r:embed="rId8"/>
                  <a:stretch>
                    <a:fillRect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03648" y="6160000"/>
                  <a:ext cx="5487416" cy="368499"/>
                </a:xfrm>
                <a:prstGeom prst="rect">
                  <a:avLst/>
                </a:prstGeom>
                <a:noFill/>
              </p:spPr>
              <p:txBody>
                <a:bodyPr wrap="square" lIns="0" tIns="0" rIns="0" bIns="0" rtlCol="0">
                  <a:spAutoFit/>
                </a:bodyPr>
                <a:lstStyle/>
                <a:p>
                  <a:r>
                    <a:rPr lang="en-US" sz="1600" dirty="0">
                      <a:solidFill>
                        <a:srgbClr val="C00000"/>
                      </a:solidFill>
                      <a:latin typeface="Cambria Math" charset="0"/>
                    </a:rPr>
                    <a:t>cov[u, w]</a:t>
                  </a:r>
                  <a:r>
                    <a:rPr lang="el-GR" sz="1600" b="1" dirty="0">
                      <a:solidFill>
                        <a:srgbClr val="C00000"/>
                      </a:solidFill>
                      <a:latin typeface="+mj-lt"/>
                    </a:rPr>
                    <a:t>=</a:t>
                  </a:r>
                  <a:r>
                    <a:rPr lang="en-US" sz="1600" b="1" dirty="0">
                      <a:solidFill>
                        <a:srgbClr val="C00000"/>
                      </a:solidFill>
                      <a:latin typeface="+mj-lt"/>
                    </a:rPr>
                    <a:t> </a:t>
                  </a:r>
                  <a14:m>
                    <m:oMath xmlns:m="http://schemas.openxmlformats.org/officeDocument/2006/math">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d>
                            <m:dPr>
                              <m:ctrlPr>
                                <a:rPr lang="en-US" sz="1600" b="1" i="1" dirty="0">
                                  <a:solidFill>
                                    <a:srgbClr val="C00000"/>
                                  </a:solidFill>
                                  <a:latin typeface="Cambria Math" charset="0"/>
                                  <a:ea typeface="Cambria Math" charset="0"/>
                                  <a:cs typeface="Cambria Math" charset="0"/>
                                </a:rPr>
                              </m:ctrlPr>
                            </m:dPr>
                            <m:e>
                              <m:sSup>
                                <m:sSupPr>
                                  <m:ctrlPr>
                                    <a:rPr lang="en-US" sz="1600" b="1" i="1" dirty="0">
                                      <a:solidFill>
                                        <a:srgbClr val="C00000"/>
                                      </a:solidFill>
                                      <a:latin typeface="Cambria Math" charset="0"/>
                                      <a:ea typeface="Cambria Math" charset="0"/>
                                      <a:cs typeface="Cambria Math" charset="0"/>
                                    </a:rPr>
                                  </m:ctrlPr>
                                </m:sSupPr>
                                <m:e>
                                  <m:r>
                                    <a:rPr lang="en-US" sz="1600" b="1" i="1" dirty="0" smtClean="0">
                                      <a:solidFill>
                                        <a:srgbClr val="C00000"/>
                                      </a:solidFill>
                                      <a:latin typeface="Cambria Math" charset="0"/>
                                      <a:ea typeface="Cambria Math" charset="0"/>
                                      <a:cs typeface="Cambria Math" charset="0"/>
                                    </a:rPr>
                                    <m:t>𝒖</m:t>
                                  </m:r>
                                </m:e>
                                <m:sup>
                                  <m:r>
                                    <a:rPr lang="en-US" sz="1600" b="1" i="1" dirty="0">
                                      <a:solidFill>
                                        <a:srgbClr val="C00000"/>
                                      </a:solidFill>
                                      <a:latin typeface="Cambria Math" charset="0"/>
                                      <a:ea typeface="Cambria Math" charset="0"/>
                                      <a:cs typeface="Cambria Math" charset="0"/>
                                    </a:rPr>
                                    <m:t>𝒊</m:t>
                                  </m:r>
                                </m:sup>
                              </m:sSup>
                            </m:e>
                          </m:d>
                          <m:d>
                            <m:dPr>
                              <m:ctrlPr>
                                <a:rPr lang="en-US" sz="1600" b="1" i="1" dirty="0">
                                  <a:solidFill>
                                    <a:srgbClr val="C00000"/>
                                  </a:solidFill>
                                  <a:latin typeface="Cambria Math" charset="0"/>
                                  <a:ea typeface="Cambria Math" charset="0"/>
                                  <a:cs typeface="Cambria Math" charset="0"/>
                                </a:rPr>
                              </m:ctrlPr>
                            </m:dPr>
                            <m:e>
                              <m:sSup>
                                <m:sSupPr>
                                  <m:ctrlPr>
                                    <a:rPr lang="en-US" sz="1600" b="1" i="1" dirty="0">
                                      <a:solidFill>
                                        <a:srgbClr val="C00000"/>
                                      </a:solidFill>
                                      <a:latin typeface="Cambria Math" charset="0"/>
                                      <a:ea typeface="Cambria Math" charset="0"/>
                                      <a:cs typeface="Cambria Math" charset="0"/>
                                    </a:rPr>
                                  </m:ctrlPr>
                                </m:sSupPr>
                                <m:e>
                                  <m:r>
                                    <a:rPr lang="en-US" sz="1600" b="1" i="1" dirty="0">
                                      <a:solidFill>
                                        <a:srgbClr val="C00000"/>
                                      </a:solidFill>
                                      <a:latin typeface="Cambria Math" charset="0"/>
                                      <a:ea typeface="Cambria Math" charset="0"/>
                                      <a:cs typeface="Cambria Math" charset="0"/>
                                    </a:rPr>
                                    <m:t>𝒘</m:t>
                                  </m:r>
                                </m:e>
                                <m:sup>
                                  <m:r>
                                    <a:rPr lang="en-US" sz="1600" b="1" i="1" dirty="0">
                                      <a:solidFill>
                                        <a:srgbClr val="C00000"/>
                                      </a:solidFill>
                                      <a:latin typeface="Cambria Math" charset="0"/>
                                      <a:ea typeface="Cambria Math" charset="0"/>
                                      <a:cs typeface="Cambria Math" charset="0"/>
                                    </a:rPr>
                                    <m:t>𝒊</m:t>
                                  </m:r>
                                </m:sup>
                              </m:sSup>
                            </m:e>
                          </m:d>
                        </m:e>
                      </m:nary>
                      <m:r>
                        <a:rPr lang="en-US" sz="1600" b="1" i="1" dirty="0" smtClean="0">
                          <a:solidFill>
                            <a:srgbClr val="C00000"/>
                          </a:solidFill>
                          <a:latin typeface="Cambria Math" charset="0"/>
                          <a:ea typeface="Cambria Math" charset="0"/>
                          <a:cs typeface="Cambria Math" charset="0"/>
                        </a:rPr>
                        <m:t>−   </m:t>
                      </m:r>
                      <m:d>
                        <m:dPr>
                          <m:ctrlPr>
                            <a:rPr lang="en-US" sz="1600" b="1" i="1" dirty="0" smtClean="0">
                              <a:solidFill>
                                <a:srgbClr val="C00000"/>
                              </a:solidFill>
                              <a:latin typeface="Cambria Math" charset="0"/>
                              <a:ea typeface="Cambria Math" charset="0"/>
                              <a:cs typeface="Cambria Math" charset="0"/>
                            </a:rPr>
                          </m:ctrlPr>
                        </m:dPr>
                        <m:e>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r>
                                <a:rPr lang="en-US" sz="1600" b="1" i="1" dirty="0" smtClean="0">
                                  <a:solidFill>
                                    <a:srgbClr val="C00000"/>
                                  </a:solidFill>
                                  <a:latin typeface="Cambria Math" charset="0"/>
                                  <a:ea typeface="Cambria Math" charset="0"/>
                                  <a:cs typeface="Cambria Math" charset="0"/>
                                </a:rPr>
                                <m:t>𝒖</m:t>
                              </m:r>
                              <m:r>
                                <a:rPr lang="en-US" sz="1600" b="1" i="1" baseline="30000" dirty="0">
                                  <a:solidFill>
                                    <a:srgbClr val="C00000"/>
                                  </a:solidFill>
                                  <a:latin typeface="Cambria Math" charset="0"/>
                                  <a:ea typeface="Cambria Math" charset="0"/>
                                  <a:cs typeface="Cambria Math" charset="0"/>
                                </a:rPr>
                                <m:t>𝒊</m:t>
                              </m:r>
                            </m:e>
                          </m:nary>
                        </m:e>
                      </m:d>
                      <m:d>
                        <m:dPr>
                          <m:ctrlPr>
                            <a:rPr lang="en-US" sz="1600" b="1" i="1" dirty="0" smtClean="0">
                              <a:solidFill>
                                <a:srgbClr val="C00000"/>
                              </a:solidFill>
                              <a:latin typeface="Cambria Math" charset="0"/>
                              <a:ea typeface="Cambria Math" charset="0"/>
                              <a:cs typeface="Cambria Math" charset="0"/>
                            </a:rPr>
                          </m:ctrlPr>
                        </m:dPr>
                        <m:e>
                          <m:f>
                            <m:fPr>
                              <m:ctrlPr>
                                <a:rPr lang="en-US" sz="1600" b="1" i="1" dirty="0">
                                  <a:solidFill>
                                    <a:srgbClr val="C00000"/>
                                  </a:solidFill>
                                  <a:latin typeface="Cambria Math" charset="0"/>
                                  <a:ea typeface="Cambria Math" charset="0"/>
                                  <a:cs typeface="Cambria Math" charset="0"/>
                                </a:rPr>
                              </m:ctrlPr>
                            </m:fPr>
                            <m:num>
                              <m:r>
                                <a:rPr lang="en-US" sz="1600" b="1" i="1" dirty="0">
                                  <a:solidFill>
                                    <a:srgbClr val="C00000"/>
                                  </a:solidFill>
                                  <a:latin typeface="Cambria Math" charset="0"/>
                                  <a:ea typeface="Cambria Math" charset="0"/>
                                  <a:cs typeface="Cambria Math" charset="0"/>
                                </a:rPr>
                                <m:t>𝟏</m:t>
                              </m:r>
                            </m:num>
                            <m:den>
                              <m:r>
                                <a:rPr lang="en-US" sz="1600" b="1" i="1" dirty="0">
                                  <a:solidFill>
                                    <a:srgbClr val="C00000"/>
                                  </a:solidFill>
                                  <a:latin typeface="Cambria Math" charset="0"/>
                                  <a:ea typeface="Cambria Math" charset="0"/>
                                  <a:cs typeface="Cambria Math" charset="0"/>
                                </a:rPr>
                                <m:t>𝑵</m:t>
                              </m:r>
                            </m:den>
                          </m:f>
                          <m:nary>
                            <m:naryPr>
                              <m:chr m:val="∑"/>
                              <m:ctrlPr>
                                <a:rPr lang="en-US" sz="1600" b="1" i="1" dirty="0">
                                  <a:solidFill>
                                    <a:srgbClr val="C00000"/>
                                  </a:solidFill>
                                  <a:latin typeface="Cambria Math" charset="0"/>
                                  <a:ea typeface="Cambria Math" charset="0"/>
                                  <a:cs typeface="Cambria Math" charset="0"/>
                                </a:rPr>
                              </m:ctrlPr>
                            </m:naryPr>
                            <m:sub>
                              <m:r>
                                <m:rPr>
                                  <m:brk m:alnAt="23"/>
                                </m:rPr>
                                <a:rPr lang="en-US" sz="1600" b="1" i="1" dirty="0">
                                  <a:solidFill>
                                    <a:srgbClr val="C00000"/>
                                  </a:solidFill>
                                  <a:latin typeface="Cambria Math" charset="0"/>
                                  <a:ea typeface="Cambria Math" charset="0"/>
                                  <a:cs typeface="Cambria Math" charset="0"/>
                                </a:rPr>
                                <m:t>𝒊</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𝟏</m:t>
                              </m:r>
                            </m:sub>
                            <m:sup>
                              <m:r>
                                <a:rPr lang="en-US" sz="1600" b="1" i="1" dirty="0">
                                  <a:solidFill>
                                    <a:srgbClr val="C00000"/>
                                  </a:solidFill>
                                  <a:latin typeface="Cambria Math" charset="0"/>
                                  <a:ea typeface="Cambria Math" charset="0"/>
                                  <a:cs typeface="Cambria Math" charset="0"/>
                                </a:rPr>
                                <m:t>𝑵</m:t>
                              </m:r>
                            </m:sup>
                            <m:e>
                              <m:r>
                                <a:rPr lang="en-US" sz="1600" b="1" i="1" dirty="0">
                                  <a:solidFill>
                                    <a:srgbClr val="C00000"/>
                                  </a:solidFill>
                                  <a:latin typeface="Cambria Math" charset="0"/>
                                  <a:ea typeface="Cambria Math" charset="0"/>
                                  <a:cs typeface="Cambria Math" charset="0"/>
                                </a:rPr>
                                <m:t>𝒘</m:t>
                              </m:r>
                              <m:r>
                                <a:rPr lang="en-US" sz="1600" b="1" i="1" baseline="30000" dirty="0">
                                  <a:solidFill>
                                    <a:srgbClr val="C00000"/>
                                  </a:solidFill>
                                  <a:latin typeface="Cambria Math" charset="0"/>
                                  <a:ea typeface="Cambria Math" charset="0"/>
                                  <a:cs typeface="Cambria Math" charset="0"/>
                                </a:rPr>
                                <m:t>𝒊</m:t>
                              </m:r>
                            </m:e>
                          </m:nary>
                          <m:r>
                            <m:rPr>
                              <m:nor/>
                            </m:rPr>
                            <a:rPr lang="en-US" sz="1600" b="1" dirty="0"/>
                            <m:t> </m:t>
                          </m:r>
                        </m:e>
                      </m:d>
                    </m:oMath>
                  </a14:m>
                  <a:endParaRPr lang="en-US" sz="1600" b="1" dirty="0">
                    <a:latin typeface="+mj-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403648" y="6160000"/>
                  <a:ext cx="5487416" cy="368499"/>
                </a:xfrm>
                <a:prstGeom prst="rect">
                  <a:avLst/>
                </a:prstGeom>
                <a:blipFill rotWithShape="0">
                  <a:blip r:embed="rId9"/>
                  <a:stretch>
                    <a:fillRect t="-96667" b="-155000"/>
                  </a:stretch>
                </a:blipFill>
              </p:spPr>
              <p:txBody>
                <a:bodyPr/>
                <a:lstStyle/>
                <a:p>
                  <a:r>
                    <a:rPr lang="en-US">
                      <a:noFill/>
                    </a:rPr>
                    <a:t> </a:t>
                  </a:r>
                </a:p>
              </p:txBody>
            </p:sp>
          </mc:Fallback>
        </mc:AlternateContent>
      </p:grpSp>
      <p:sp>
        <p:nvSpPr>
          <p:cNvPr id="16" name="TextBox 15"/>
          <p:cNvSpPr txBox="1"/>
          <p:nvPr/>
        </p:nvSpPr>
        <p:spPr>
          <a:xfrm>
            <a:off x="71500" y="6401336"/>
            <a:ext cx="8029768" cy="369332"/>
          </a:xfrm>
          <a:prstGeom prst="rect">
            <a:avLst/>
          </a:prstGeom>
          <a:noFill/>
        </p:spPr>
        <p:txBody>
          <a:bodyPr wrap="square" rtlCol="0">
            <a:spAutoFit/>
          </a:bodyPr>
          <a:lstStyle/>
          <a:p>
            <a:r>
              <a:rPr lang="el-GR" sz="1800" b="1" dirty="0">
                <a:solidFill>
                  <a:srgbClr val="0000CC"/>
                </a:solidFill>
              </a:rPr>
              <a:t>Εάν οι μετρήσεις </a:t>
            </a:r>
            <a:r>
              <a:rPr lang="en-US" sz="1800" b="1" dirty="0">
                <a:solidFill>
                  <a:srgbClr val="0000CC"/>
                </a:solidFill>
              </a:rPr>
              <a:t>u</a:t>
            </a:r>
            <a:r>
              <a:rPr lang="el-GR" sz="1800" b="1" dirty="0">
                <a:solidFill>
                  <a:srgbClr val="0000CC"/>
                </a:solidFill>
              </a:rPr>
              <a:t> και </a:t>
            </a:r>
            <a:r>
              <a:rPr lang="en-US" sz="1800" b="1" dirty="0">
                <a:solidFill>
                  <a:srgbClr val="0000CC"/>
                </a:solidFill>
              </a:rPr>
              <a:t>w </a:t>
            </a:r>
            <a:r>
              <a:rPr lang="el-GR" sz="1800" b="1" dirty="0">
                <a:solidFill>
                  <a:srgbClr val="0000CC"/>
                </a:solidFill>
              </a:rPr>
              <a:t>είναι </a:t>
            </a:r>
            <a:r>
              <a:rPr lang="el-GR" sz="1800" b="1" dirty="0" err="1">
                <a:solidFill>
                  <a:srgbClr val="0000CC"/>
                </a:solidFill>
              </a:rPr>
              <a:t>αμ</a:t>
            </a:r>
            <a:r>
              <a:rPr lang="en-US" sz="1800" b="1" dirty="0">
                <a:solidFill>
                  <a:srgbClr val="0000CC"/>
                </a:solidFill>
              </a:rPr>
              <a:t>o</a:t>
            </a:r>
            <a:r>
              <a:rPr lang="el-GR" sz="1800" b="1" dirty="0" err="1">
                <a:solidFill>
                  <a:srgbClr val="0000CC"/>
                </a:solidFill>
              </a:rPr>
              <a:t>ιβαία</a:t>
            </a:r>
            <a:r>
              <a:rPr lang="el-GR" sz="1800" b="1" dirty="0">
                <a:solidFill>
                  <a:srgbClr val="0000CC"/>
                </a:solidFill>
              </a:rPr>
              <a:t> ανεξάρτητες τότε </a:t>
            </a:r>
            <a:r>
              <a:rPr lang="en-US" sz="1800" b="1" dirty="0" err="1">
                <a:solidFill>
                  <a:srgbClr val="0000CC"/>
                </a:solidFill>
              </a:rPr>
              <a:t>cov</a:t>
            </a:r>
            <a:r>
              <a:rPr lang="en-US" sz="1800" b="1" dirty="0">
                <a:solidFill>
                  <a:srgbClr val="0000CC"/>
                </a:solidFill>
              </a:rPr>
              <a:t>[u, w]=0</a:t>
            </a:r>
          </a:p>
        </p:txBody>
      </p:sp>
    </p:spTree>
    <p:extLst>
      <p:ext uri="{BB962C8B-B14F-4D97-AF65-F5344CB8AC3E}">
        <p14:creationId xmlns:p14="http://schemas.microsoft.com/office/powerpoint/2010/main" val="2619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27</a:t>
            </a:fld>
            <a:endParaRPr lang="el-GR"/>
          </a:p>
        </p:txBody>
      </p:sp>
      <p:grpSp>
        <p:nvGrpSpPr>
          <p:cNvPr id="10" name="Group 9"/>
          <p:cNvGrpSpPr/>
          <p:nvPr/>
        </p:nvGrpSpPr>
        <p:grpSpPr>
          <a:xfrm>
            <a:off x="5092416" y="601418"/>
            <a:ext cx="4407296" cy="1453041"/>
            <a:chOff x="-323236" y="3553579"/>
            <a:chExt cx="4407296" cy="1453041"/>
          </a:xfrm>
        </p:grpSpPr>
        <mc:AlternateContent xmlns:mc="http://schemas.openxmlformats.org/markup-compatibility/2006" xmlns:a14="http://schemas.microsoft.com/office/drawing/2010/main">
          <mc:Choice Requires="a14">
            <p:sp>
              <p:nvSpPr>
                <p:cNvPr id="3" name="TextBox 2"/>
                <p:cNvSpPr txBox="1"/>
                <p:nvPr/>
              </p:nvSpPr>
              <p:spPr>
                <a:xfrm>
                  <a:off x="532936" y="3553579"/>
                  <a:ext cx="1561389" cy="265842"/>
                </a:xfrm>
                <a:prstGeom prst="rect">
                  <a:avLst/>
                </a:prstGeom>
                <a:noFill/>
              </p:spPr>
              <p:txBody>
                <a:bodyPr wrap="none" lIns="0" tIns="0" rIns="0" bIns="0" rtlCol="0">
                  <a:spAutoFit/>
                </a:bodyPr>
                <a:lstStyle>
                  <a:defPPr>
                    <a:defRPr lang="el-GR"/>
                  </a:defPPr>
                  <a:lvl1pPr algn="ctr" rtl="0" fontAlgn="base">
                    <a:spcBef>
                      <a:spcPct val="0"/>
                    </a:spcBef>
                    <a:spcAft>
                      <a:spcPct val="0"/>
                    </a:spcAft>
                    <a:defRPr sz="2800" kern="1200">
                      <a:solidFill>
                        <a:schemeClr val="tx1"/>
                      </a:solidFill>
                      <a:latin typeface="Book Antiqua" pitchFamily="-105" charset="0"/>
                      <a:ea typeface="+mn-ea"/>
                      <a:cs typeface="+mn-cs"/>
                    </a:defRPr>
                  </a:lvl1pPr>
                  <a:lvl2pPr marL="457200" algn="ctr" rtl="0" fontAlgn="base">
                    <a:spcBef>
                      <a:spcPct val="0"/>
                    </a:spcBef>
                    <a:spcAft>
                      <a:spcPct val="0"/>
                    </a:spcAft>
                    <a:defRPr sz="2800" kern="1200">
                      <a:solidFill>
                        <a:schemeClr val="tx1"/>
                      </a:solidFill>
                      <a:latin typeface="Book Antiqua" pitchFamily="-105" charset="0"/>
                      <a:ea typeface="+mn-ea"/>
                      <a:cs typeface="+mn-cs"/>
                    </a:defRPr>
                  </a:lvl2pPr>
                  <a:lvl3pPr marL="914400" algn="ctr" rtl="0" fontAlgn="base">
                    <a:spcBef>
                      <a:spcPct val="0"/>
                    </a:spcBef>
                    <a:spcAft>
                      <a:spcPct val="0"/>
                    </a:spcAft>
                    <a:defRPr sz="2800" kern="1200">
                      <a:solidFill>
                        <a:schemeClr val="tx1"/>
                      </a:solidFill>
                      <a:latin typeface="Book Antiqua" pitchFamily="-105" charset="0"/>
                      <a:ea typeface="+mn-ea"/>
                      <a:cs typeface="+mn-cs"/>
                    </a:defRPr>
                  </a:lvl3pPr>
                  <a:lvl4pPr marL="1371600" algn="ctr" rtl="0" fontAlgn="base">
                    <a:spcBef>
                      <a:spcPct val="0"/>
                    </a:spcBef>
                    <a:spcAft>
                      <a:spcPct val="0"/>
                    </a:spcAft>
                    <a:defRPr sz="2800" kern="1200">
                      <a:solidFill>
                        <a:schemeClr val="tx1"/>
                      </a:solidFill>
                      <a:latin typeface="Book Antiqua" pitchFamily="-105" charset="0"/>
                      <a:ea typeface="+mn-ea"/>
                      <a:cs typeface="+mn-cs"/>
                    </a:defRPr>
                  </a:lvl4pPr>
                  <a:lvl5pPr marL="1828800" algn="ctr" rtl="0" fontAlgn="base">
                    <a:spcBef>
                      <a:spcPct val="0"/>
                    </a:spcBef>
                    <a:spcAft>
                      <a:spcPct val="0"/>
                    </a:spcAft>
                    <a:defRPr sz="2800" kern="1200">
                      <a:solidFill>
                        <a:schemeClr val="tx1"/>
                      </a:solidFill>
                      <a:latin typeface="Book Antiqua" pitchFamily="-105" charset="0"/>
                      <a:ea typeface="+mn-ea"/>
                      <a:cs typeface="+mn-cs"/>
                    </a:defRPr>
                  </a:lvl5pPr>
                  <a:lvl6pPr marL="2286000" algn="l" defTabSz="457200" rtl="0" eaLnBrk="1" latinLnBrk="0" hangingPunct="1">
                    <a:defRPr sz="2800" kern="1200">
                      <a:solidFill>
                        <a:schemeClr val="tx1"/>
                      </a:solidFill>
                      <a:latin typeface="Book Antiqua" pitchFamily="-105" charset="0"/>
                      <a:ea typeface="+mn-ea"/>
                      <a:cs typeface="+mn-cs"/>
                    </a:defRPr>
                  </a:lvl6pPr>
                  <a:lvl7pPr marL="2743200" algn="l" defTabSz="457200" rtl="0" eaLnBrk="1" latinLnBrk="0" hangingPunct="1">
                    <a:defRPr sz="2800" kern="1200">
                      <a:solidFill>
                        <a:schemeClr val="tx1"/>
                      </a:solidFill>
                      <a:latin typeface="Book Antiqua" pitchFamily="-105" charset="0"/>
                      <a:ea typeface="+mn-ea"/>
                      <a:cs typeface="+mn-cs"/>
                    </a:defRPr>
                  </a:lvl7pPr>
                  <a:lvl8pPr marL="3200400" algn="l" defTabSz="457200" rtl="0" eaLnBrk="1" latinLnBrk="0" hangingPunct="1">
                    <a:defRPr sz="2800" kern="1200">
                      <a:solidFill>
                        <a:schemeClr val="tx1"/>
                      </a:solidFill>
                      <a:latin typeface="Book Antiqua" pitchFamily="-105" charset="0"/>
                      <a:ea typeface="+mn-ea"/>
                      <a:cs typeface="+mn-cs"/>
                    </a:defRPr>
                  </a:lvl8pPr>
                  <a:lvl9pPr marL="3657600" algn="l" defTabSz="457200" rtl="0" eaLnBrk="1" latinLnBrk="0" hangingPunct="1">
                    <a:defRPr sz="2800" kern="1200">
                      <a:solidFill>
                        <a:schemeClr val="tx1"/>
                      </a:solidFill>
                      <a:latin typeface="Book Antiqua" pitchFamily="-105" charset="0"/>
                      <a:ea typeface="+mn-ea"/>
                      <a:cs typeface="+mn-cs"/>
                    </a:defRPr>
                  </a:lvl9pPr>
                </a:lstStyle>
                <a:p>
                  <a14:m>
                    <m:oMath xmlns:m="http://schemas.openxmlformats.org/officeDocument/2006/math">
                      <m:d>
                        <m:dPr>
                          <m:begChr m:val="⟨"/>
                          <m:endChr m:val="⟩"/>
                          <m:ctrlPr>
                            <a:rPr lang="el-GR" sz="1200" b="1" i="1" smtClean="0">
                              <a:solidFill>
                                <a:srgbClr val="C00000"/>
                              </a:solidFill>
                              <a:latin typeface="Cambria Math" charset="0"/>
                            </a:rPr>
                          </m:ctrlPr>
                        </m:dPr>
                        <m:e>
                          <m:r>
                            <a:rPr lang="en-US" sz="1200" b="1" i="1" smtClean="0">
                              <a:solidFill>
                                <a:srgbClr val="C00000"/>
                              </a:solidFill>
                              <a:latin typeface="Cambria Math" charset="0"/>
                            </a:rPr>
                            <m:t>𝒖</m:t>
                          </m:r>
                        </m:e>
                      </m:d>
                    </m:oMath>
                  </a14:m>
                  <a:r>
                    <a:rPr lang="en-US" sz="1200" b="1" dirty="0">
                      <a:solidFill>
                        <a:srgbClr val="C00000"/>
                      </a:solidFill>
                      <a:latin typeface="+mn-lt"/>
                    </a:rPr>
                    <a:t> </a:t>
                  </a:r>
                  <a:r>
                    <a:rPr lang="el-GR" sz="1200" b="1" dirty="0">
                      <a:solidFill>
                        <a:srgbClr val="C00000"/>
                      </a:solidFill>
                      <a:latin typeface="+mn-lt"/>
                    </a:rPr>
                    <a:t>=</a:t>
                  </a:r>
                  <a14:m>
                    <m:oMath xmlns:m="http://schemas.openxmlformats.org/officeDocument/2006/math">
                      <m:f>
                        <m:fPr>
                          <m:ctrlPr>
                            <a:rPr lang="en-US" sz="1200" b="1" i="1" dirty="0">
                              <a:solidFill>
                                <a:srgbClr val="C00000"/>
                              </a:solidFill>
                              <a:latin typeface="Cambria Math" charset="0"/>
                              <a:ea typeface="Cambria Math" charset="0"/>
                              <a:cs typeface="Cambria Math" charset="0"/>
                            </a:rPr>
                          </m:ctrlPr>
                        </m:fPr>
                        <m:num>
                          <m:r>
                            <a:rPr lang="en-US" sz="1200" b="1" i="1" dirty="0">
                              <a:solidFill>
                                <a:srgbClr val="C00000"/>
                              </a:solidFill>
                              <a:latin typeface="Cambria Math" charset="0"/>
                              <a:ea typeface="Cambria Math" charset="0"/>
                              <a:cs typeface="Cambria Math" charset="0"/>
                            </a:rPr>
                            <m:t>𝟏</m:t>
                          </m:r>
                        </m:num>
                        <m:den>
                          <m:r>
                            <a:rPr lang="en-US" sz="1200" b="1" i="1" dirty="0">
                              <a:solidFill>
                                <a:srgbClr val="C00000"/>
                              </a:solidFill>
                              <a:latin typeface="Cambria Math" charset="0"/>
                              <a:ea typeface="Cambria Math" charset="0"/>
                              <a:cs typeface="Cambria Math" charset="0"/>
                            </a:rPr>
                            <m:t>𝑵</m:t>
                          </m:r>
                        </m:den>
                      </m:f>
                      <m:nary>
                        <m:naryPr>
                          <m:chr m:val="∑"/>
                          <m:ctrlPr>
                            <a:rPr lang="en-US" sz="1200" b="1" i="1" dirty="0">
                              <a:solidFill>
                                <a:srgbClr val="C00000"/>
                              </a:solidFill>
                              <a:latin typeface="Cambria Math" charset="0"/>
                              <a:ea typeface="Cambria Math" charset="0"/>
                              <a:cs typeface="Cambria Math" charset="0"/>
                            </a:rPr>
                          </m:ctrlPr>
                        </m:naryPr>
                        <m:sub>
                          <m:r>
                            <m:rPr>
                              <m:brk m:alnAt="23"/>
                            </m:rPr>
                            <a:rPr lang="en-US" sz="1200" b="1" i="1" dirty="0">
                              <a:solidFill>
                                <a:srgbClr val="C00000"/>
                              </a:solidFill>
                              <a:latin typeface="Cambria Math" charset="0"/>
                              <a:ea typeface="Cambria Math" charset="0"/>
                              <a:cs typeface="Cambria Math" charset="0"/>
                            </a:rPr>
                            <m:t>𝒊</m:t>
                          </m:r>
                          <m:r>
                            <a:rPr lang="en-US" sz="1200" b="1" i="1" dirty="0">
                              <a:solidFill>
                                <a:srgbClr val="C00000"/>
                              </a:solidFill>
                              <a:latin typeface="Cambria Math" charset="0"/>
                              <a:ea typeface="Cambria Math" charset="0"/>
                              <a:cs typeface="Cambria Math" charset="0"/>
                            </a:rPr>
                            <m:t>=</m:t>
                          </m:r>
                          <m:r>
                            <a:rPr lang="en-US" sz="1200" b="1" i="1" dirty="0">
                              <a:solidFill>
                                <a:srgbClr val="C00000"/>
                              </a:solidFill>
                              <a:latin typeface="Cambria Math" charset="0"/>
                              <a:ea typeface="Cambria Math" charset="0"/>
                              <a:cs typeface="Cambria Math" charset="0"/>
                            </a:rPr>
                            <m:t>𝟏</m:t>
                          </m:r>
                        </m:sub>
                        <m:sup>
                          <m:r>
                            <a:rPr lang="en-US" sz="1200" b="1" i="1" dirty="0">
                              <a:solidFill>
                                <a:srgbClr val="C00000"/>
                              </a:solidFill>
                              <a:latin typeface="Cambria Math" charset="0"/>
                              <a:ea typeface="Cambria Math" charset="0"/>
                              <a:cs typeface="Cambria Math" charset="0"/>
                            </a:rPr>
                            <m:t>𝑵</m:t>
                          </m:r>
                        </m:sup>
                        <m:e>
                          <m:r>
                            <a:rPr lang="en-US" sz="1200" b="1" i="1" dirty="0" smtClean="0">
                              <a:solidFill>
                                <a:srgbClr val="C00000"/>
                              </a:solidFill>
                              <a:latin typeface="Cambria Math" charset="0"/>
                              <a:ea typeface="Cambria Math" charset="0"/>
                              <a:cs typeface="Cambria Math" charset="0"/>
                            </a:rPr>
                            <m:t>𝒖</m:t>
                          </m:r>
                          <m:r>
                            <a:rPr lang="en-US" sz="1200" b="1" i="1" baseline="30000" dirty="0" smtClean="0">
                              <a:solidFill>
                                <a:srgbClr val="C00000"/>
                              </a:solidFill>
                              <a:latin typeface="Cambria Math" charset="0"/>
                              <a:ea typeface="Cambria Math" charset="0"/>
                              <a:cs typeface="Cambria Math" charset="0"/>
                            </a:rPr>
                            <m:t>𝒊</m:t>
                          </m:r>
                        </m:e>
                      </m:nary>
                    </m:oMath>
                  </a14:m>
                  <a:r>
                    <a:rPr lang="en-US" sz="1200" b="1" dirty="0">
                      <a:latin typeface="+mn-lt"/>
                    </a:rPr>
                    <a:t>= 2.006 s</a:t>
                  </a:r>
                </a:p>
              </p:txBody>
            </p:sp>
          </mc:Choice>
          <mc:Fallback xmlns="">
            <p:sp>
              <p:nvSpPr>
                <p:cNvPr id="3" name="TextBox 2"/>
                <p:cNvSpPr txBox="1">
                  <a:spLocks noRot="1" noChangeAspect="1" noMove="1" noResize="1" noEditPoints="1" noAdjustHandles="1" noChangeArrowheads="1" noChangeShapeType="1" noTextEdit="1"/>
                </p:cNvSpPr>
                <p:nvPr/>
              </p:nvSpPr>
              <p:spPr>
                <a:xfrm>
                  <a:off x="532936" y="3553579"/>
                  <a:ext cx="1561389" cy="265842"/>
                </a:xfrm>
                <a:prstGeom prst="rect">
                  <a:avLst/>
                </a:prstGeom>
                <a:blipFill rotWithShape="0">
                  <a:blip r:embed="rId2"/>
                  <a:stretch>
                    <a:fillRect t="-104651" r="-5078" b="-172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9210" y="3862864"/>
                  <a:ext cx="3939244" cy="317587"/>
                </a:xfrm>
                <a:prstGeom prst="rect">
                  <a:avLst/>
                </a:prstGeom>
                <a:noFill/>
              </p:spPr>
              <p:txBody>
                <a:bodyPr wrap="square" lIns="0" tIns="0" rIns="0" bIns="0" rtlCol="0">
                  <a:spAutoFit/>
                </a:bodyPr>
                <a:lstStyle>
                  <a:defPPr>
                    <a:defRPr lang="el-GR"/>
                  </a:defPPr>
                  <a:lvl1pPr algn="ctr" rtl="0" fontAlgn="base">
                    <a:spcBef>
                      <a:spcPct val="0"/>
                    </a:spcBef>
                    <a:spcAft>
                      <a:spcPct val="0"/>
                    </a:spcAft>
                    <a:defRPr sz="2800" kern="1200">
                      <a:solidFill>
                        <a:schemeClr val="tx1"/>
                      </a:solidFill>
                      <a:latin typeface="Book Antiqua" pitchFamily="-105" charset="0"/>
                      <a:ea typeface="+mn-ea"/>
                      <a:cs typeface="+mn-cs"/>
                    </a:defRPr>
                  </a:lvl1pPr>
                  <a:lvl2pPr marL="457200" algn="ctr" rtl="0" fontAlgn="base">
                    <a:spcBef>
                      <a:spcPct val="0"/>
                    </a:spcBef>
                    <a:spcAft>
                      <a:spcPct val="0"/>
                    </a:spcAft>
                    <a:defRPr sz="2800" kern="1200">
                      <a:solidFill>
                        <a:schemeClr val="tx1"/>
                      </a:solidFill>
                      <a:latin typeface="Book Antiqua" pitchFamily="-105" charset="0"/>
                      <a:ea typeface="+mn-ea"/>
                      <a:cs typeface="+mn-cs"/>
                    </a:defRPr>
                  </a:lvl2pPr>
                  <a:lvl3pPr marL="914400" algn="ctr" rtl="0" fontAlgn="base">
                    <a:spcBef>
                      <a:spcPct val="0"/>
                    </a:spcBef>
                    <a:spcAft>
                      <a:spcPct val="0"/>
                    </a:spcAft>
                    <a:defRPr sz="2800" kern="1200">
                      <a:solidFill>
                        <a:schemeClr val="tx1"/>
                      </a:solidFill>
                      <a:latin typeface="Book Antiqua" pitchFamily="-105" charset="0"/>
                      <a:ea typeface="+mn-ea"/>
                      <a:cs typeface="+mn-cs"/>
                    </a:defRPr>
                  </a:lvl3pPr>
                  <a:lvl4pPr marL="1371600" algn="ctr" rtl="0" fontAlgn="base">
                    <a:spcBef>
                      <a:spcPct val="0"/>
                    </a:spcBef>
                    <a:spcAft>
                      <a:spcPct val="0"/>
                    </a:spcAft>
                    <a:defRPr sz="2800" kern="1200">
                      <a:solidFill>
                        <a:schemeClr val="tx1"/>
                      </a:solidFill>
                      <a:latin typeface="Book Antiqua" pitchFamily="-105" charset="0"/>
                      <a:ea typeface="+mn-ea"/>
                      <a:cs typeface="+mn-cs"/>
                    </a:defRPr>
                  </a:lvl4pPr>
                  <a:lvl5pPr marL="1828800" algn="ctr" rtl="0" fontAlgn="base">
                    <a:spcBef>
                      <a:spcPct val="0"/>
                    </a:spcBef>
                    <a:spcAft>
                      <a:spcPct val="0"/>
                    </a:spcAft>
                    <a:defRPr sz="2800" kern="1200">
                      <a:solidFill>
                        <a:schemeClr val="tx1"/>
                      </a:solidFill>
                      <a:latin typeface="Book Antiqua" pitchFamily="-105" charset="0"/>
                      <a:ea typeface="+mn-ea"/>
                      <a:cs typeface="+mn-cs"/>
                    </a:defRPr>
                  </a:lvl5pPr>
                  <a:lvl6pPr marL="2286000" algn="l" defTabSz="457200" rtl="0" eaLnBrk="1" latinLnBrk="0" hangingPunct="1">
                    <a:defRPr sz="2800" kern="1200">
                      <a:solidFill>
                        <a:schemeClr val="tx1"/>
                      </a:solidFill>
                      <a:latin typeface="Book Antiqua" pitchFamily="-105" charset="0"/>
                      <a:ea typeface="+mn-ea"/>
                      <a:cs typeface="+mn-cs"/>
                    </a:defRPr>
                  </a:lvl6pPr>
                  <a:lvl7pPr marL="2743200" algn="l" defTabSz="457200" rtl="0" eaLnBrk="1" latinLnBrk="0" hangingPunct="1">
                    <a:defRPr sz="2800" kern="1200">
                      <a:solidFill>
                        <a:schemeClr val="tx1"/>
                      </a:solidFill>
                      <a:latin typeface="Book Antiqua" pitchFamily="-105" charset="0"/>
                      <a:ea typeface="+mn-ea"/>
                      <a:cs typeface="+mn-cs"/>
                    </a:defRPr>
                  </a:lvl7pPr>
                  <a:lvl8pPr marL="3200400" algn="l" defTabSz="457200" rtl="0" eaLnBrk="1" latinLnBrk="0" hangingPunct="1">
                    <a:defRPr sz="2800" kern="1200">
                      <a:solidFill>
                        <a:schemeClr val="tx1"/>
                      </a:solidFill>
                      <a:latin typeface="Book Antiqua" pitchFamily="-105" charset="0"/>
                      <a:ea typeface="+mn-ea"/>
                      <a:cs typeface="+mn-cs"/>
                    </a:defRPr>
                  </a:lvl8pPr>
                  <a:lvl9pPr marL="3657600" algn="l" defTabSz="457200" rtl="0" eaLnBrk="1" latinLnBrk="0" hangingPunct="1">
                    <a:defRPr sz="2800" kern="1200">
                      <a:solidFill>
                        <a:schemeClr val="tx1"/>
                      </a:solidFill>
                      <a:latin typeface="Book Antiqua" pitchFamily="-105" charset="0"/>
                      <a:ea typeface="+mn-ea"/>
                      <a:cs typeface="+mn-cs"/>
                    </a:defRPr>
                  </a:lvl9pPr>
                </a:lstStyle>
                <a:p>
                  <a:r>
                    <a:rPr lang="en-US" sz="1200" dirty="0">
                      <a:solidFill>
                        <a:srgbClr val="C00000"/>
                      </a:solidFill>
                      <a:latin typeface="Cambria Math" charset="0"/>
                    </a:rPr>
                    <a:t>V[u]</a:t>
                  </a:r>
                  <a:r>
                    <a:rPr lang="el-GR" sz="1200" b="1" dirty="0">
                      <a:solidFill>
                        <a:srgbClr val="C00000"/>
                      </a:solidFill>
                      <a:latin typeface="+mj-lt"/>
                    </a:rPr>
                    <a:t>=</a:t>
                  </a:r>
                  <a:r>
                    <a:rPr lang="en-US" sz="1200" b="1" dirty="0">
                      <a:solidFill>
                        <a:srgbClr val="C00000"/>
                      </a:solidFill>
                      <a:latin typeface="+mj-lt"/>
                    </a:rPr>
                    <a:t> </a:t>
                  </a:r>
                  <a14:m>
                    <m:oMath xmlns:m="http://schemas.openxmlformats.org/officeDocument/2006/math">
                      <m:f>
                        <m:fPr>
                          <m:ctrlPr>
                            <a:rPr lang="en-US" sz="1200" b="1" i="1" dirty="0">
                              <a:solidFill>
                                <a:srgbClr val="C00000"/>
                              </a:solidFill>
                              <a:latin typeface="Cambria Math" charset="0"/>
                              <a:ea typeface="Cambria Math" charset="0"/>
                              <a:cs typeface="Cambria Math" charset="0"/>
                            </a:rPr>
                          </m:ctrlPr>
                        </m:fPr>
                        <m:num>
                          <m:r>
                            <a:rPr lang="en-US" sz="1200" b="1" i="1" dirty="0">
                              <a:solidFill>
                                <a:srgbClr val="C00000"/>
                              </a:solidFill>
                              <a:latin typeface="Cambria Math" charset="0"/>
                              <a:ea typeface="Cambria Math" charset="0"/>
                              <a:cs typeface="Cambria Math" charset="0"/>
                            </a:rPr>
                            <m:t>𝟏</m:t>
                          </m:r>
                        </m:num>
                        <m:den>
                          <m:r>
                            <a:rPr lang="en-US" sz="1200" b="1" i="1" dirty="0">
                              <a:solidFill>
                                <a:srgbClr val="C00000"/>
                              </a:solidFill>
                              <a:latin typeface="Cambria Math" charset="0"/>
                              <a:ea typeface="Cambria Math" charset="0"/>
                              <a:cs typeface="Cambria Math" charset="0"/>
                            </a:rPr>
                            <m:t>𝑵</m:t>
                          </m:r>
                        </m:den>
                      </m:f>
                      <m:nary>
                        <m:naryPr>
                          <m:chr m:val="∑"/>
                          <m:ctrlPr>
                            <a:rPr lang="en-US" sz="1200" b="1" i="1" dirty="0">
                              <a:solidFill>
                                <a:srgbClr val="C00000"/>
                              </a:solidFill>
                              <a:latin typeface="Cambria Math" charset="0"/>
                              <a:ea typeface="Cambria Math" charset="0"/>
                              <a:cs typeface="Cambria Math" charset="0"/>
                            </a:rPr>
                          </m:ctrlPr>
                        </m:naryPr>
                        <m:sub>
                          <m:r>
                            <m:rPr>
                              <m:brk m:alnAt="23"/>
                            </m:rPr>
                            <a:rPr lang="en-US" sz="1200" b="1" i="1" dirty="0">
                              <a:solidFill>
                                <a:srgbClr val="C00000"/>
                              </a:solidFill>
                              <a:latin typeface="Cambria Math" charset="0"/>
                              <a:ea typeface="Cambria Math" charset="0"/>
                              <a:cs typeface="Cambria Math" charset="0"/>
                            </a:rPr>
                            <m:t>𝒊</m:t>
                          </m:r>
                          <m:r>
                            <a:rPr lang="en-US" sz="1200" b="1" i="1" dirty="0">
                              <a:solidFill>
                                <a:srgbClr val="C00000"/>
                              </a:solidFill>
                              <a:latin typeface="Cambria Math" charset="0"/>
                              <a:ea typeface="Cambria Math" charset="0"/>
                              <a:cs typeface="Cambria Math" charset="0"/>
                            </a:rPr>
                            <m:t>=</m:t>
                          </m:r>
                          <m:r>
                            <a:rPr lang="en-US" sz="1200" b="1" i="1" dirty="0">
                              <a:solidFill>
                                <a:srgbClr val="C00000"/>
                              </a:solidFill>
                              <a:latin typeface="Cambria Math" charset="0"/>
                              <a:ea typeface="Cambria Math" charset="0"/>
                              <a:cs typeface="Cambria Math" charset="0"/>
                            </a:rPr>
                            <m:t>𝟏</m:t>
                          </m:r>
                        </m:sub>
                        <m:sup>
                          <m:r>
                            <a:rPr lang="en-US" sz="1200" b="1" i="1" dirty="0">
                              <a:solidFill>
                                <a:srgbClr val="C00000"/>
                              </a:solidFill>
                              <a:latin typeface="Cambria Math" charset="0"/>
                              <a:ea typeface="Cambria Math" charset="0"/>
                              <a:cs typeface="Cambria Math" charset="0"/>
                            </a:rPr>
                            <m:t>𝑵</m:t>
                          </m:r>
                        </m:sup>
                        <m:e>
                          <m:sSup>
                            <m:sSupPr>
                              <m:ctrlPr>
                                <a:rPr lang="en-US" sz="1200" b="1" i="1" dirty="0" smtClean="0">
                                  <a:solidFill>
                                    <a:srgbClr val="C00000"/>
                                  </a:solidFill>
                                  <a:latin typeface="Cambria Math" charset="0"/>
                                  <a:ea typeface="Cambria Math" charset="0"/>
                                  <a:cs typeface="Cambria Math" charset="0"/>
                                </a:rPr>
                              </m:ctrlPr>
                            </m:sSupPr>
                            <m:e>
                              <m:d>
                                <m:dPr>
                                  <m:ctrlPr>
                                    <a:rPr lang="en-US" sz="1200" b="1" i="1" dirty="0" smtClean="0">
                                      <a:solidFill>
                                        <a:srgbClr val="C00000"/>
                                      </a:solidFill>
                                      <a:latin typeface="Cambria Math" charset="0"/>
                                      <a:ea typeface="Cambria Math" charset="0"/>
                                      <a:cs typeface="Cambria Math" charset="0"/>
                                    </a:rPr>
                                  </m:ctrlPr>
                                </m:dPr>
                                <m:e>
                                  <m:sSup>
                                    <m:sSupPr>
                                      <m:ctrlPr>
                                        <a:rPr lang="en-US" sz="1200" b="1" i="1" dirty="0" smtClean="0">
                                          <a:solidFill>
                                            <a:srgbClr val="C00000"/>
                                          </a:solidFill>
                                          <a:latin typeface="Cambria Math" charset="0"/>
                                          <a:ea typeface="Cambria Math" charset="0"/>
                                          <a:cs typeface="Cambria Math" charset="0"/>
                                        </a:rPr>
                                      </m:ctrlPr>
                                    </m:sSupPr>
                                    <m:e>
                                      <m:r>
                                        <a:rPr lang="en-US" sz="1200" b="1" i="1" dirty="0" smtClean="0">
                                          <a:solidFill>
                                            <a:srgbClr val="C00000"/>
                                          </a:solidFill>
                                          <a:latin typeface="Cambria Math" charset="0"/>
                                          <a:ea typeface="Cambria Math" charset="0"/>
                                          <a:cs typeface="Cambria Math" charset="0"/>
                                        </a:rPr>
                                        <m:t>𝒖</m:t>
                                      </m:r>
                                    </m:e>
                                    <m:sup>
                                      <m:r>
                                        <a:rPr lang="en-US" sz="1200" b="1" i="1" dirty="0" smtClean="0">
                                          <a:solidFill>
                                            <a:srgbClr val="C00000"/>
                                          </a:solidFill>
                                          <a:latin typeface="Cambria Math" charset="0"/>
                                          <a:ea typeface="Cambria Math" charset="0"/>
                                          <a:cs typeface="Cambria Math" charset="0"/>
                                        </a:rPr>
                                        <m:t>𝒊</m:t>
                                      </m:r>
                                    </m:sup>
                                  </m:sSup>
                                </m:e>
                              </m:d>
                            </m:e>
                            <m:sup>
                              <m:r>
                                <a:rPr lang="en-US" sz="1200" b="1" i="1" dirty="0" smtClean="0">
                                  <a:solidFill>
                                    <a:srgbClr val="C00000"/>
                                  </a:solidFill>
                                  <a:latin typeface="Cambria Math" charset="0"/>
                                  <a:ea typeface="Cambria Math" charset="0"/>
                                  <a:cs typeface="Cambria Math" charset="0"/>
                                </a:rPr>
                                <m:t>𝟐</m:t>
                              </m:r>
                            </m:sup>
                          </m:sSup>
                        </m:e>
                      </m:nary>
                      <m:r>
                        <a:rPr lang="en-US" sz="1200" b="1" i="1" dirty="0" smtClean="0">
                          <a:solidFill>
                            <a:srgbClr val="C00000"/>
                          </a:solidFill>
                          <a:latin typeface="Cambria Math" charset="0"/>
                          <a:ea typeface="Cambria Math" charset="0"/>
                          <a:cs typeface="Cambria Math" charset="0"/>
                        </a:rPr>
                        <m:t>−</m:t>
                      </m:r>
                      <m:sSup>
                        <m:sSupPr>
                          <m:ctrlPr>
                            <a:rPr lang="en-US" sz="1200" b="1" i="1" dirty="0" smtClean="0">
                              <a:solidFill>
                                <a:srgbClr val="C00000"/>
                              </a:solidFill>
                              <a:latin typeface="Cambria Math" charset="0"/>
                              <a:ea typeface="Cambria Math" charset="0"/>
                              <a:cs typeface="Cambria Math" charset="0"/>
                            </a:rPr>
                          </m:ctrlPr>
                        </m:sSupPr>
                        <m:e>
                          <m:d>
                            <m:dPr>
                              <m:ctrlPr>
                                <a:rPr lang="en-US" sz="1200" b="1" i="1" dirty="0">
                                  <a:solidFill>
                                    <a:srgbClr val="C00000"/>
                                  </a:solidFill>
                                  <a:latin typeface="Cambria Math" charset="0"/>
                                  <a:ea typeface="Cambria Math" charset="0"/>
                                  <a:cs typeface="Cambria Math" charset="0"/>
                                </a:rPr>
                              </m:ctrlPr>
                            </m:dPr>
                            <m:e>
                              <m:f>
                                <m:fPr>
                                  <m:ctrlPr>
                                    <a:rPr lang="en-US" sz="1200" b="1" i="1" dirty="0">
                                      <a:solidFill>
                                        <a:srgbClr val="C00000"/>
                                      </a:solidFill>
                                      <a:latin typeface="Cambria Math" charset="0"/>
                                      <a:ea typeface="Cambria Math" charset="0"/>
                                      <a:cs typeface="Cambria Math" charset="0"/>
                                    </a:rPr>
                                  </m:ctrlPr>
                                </m:fPr>
                                <m:num>
                                  <m:r>
                                    <a:rPr lang="en-US" sz="1200" b="1" i="1" dirty="0">
                                      <a:solidFill>
                                        <a:srgbClr val="C00000"/>
                                      </a:solidFill>
                                      <a:latin typeface="Cambria Math" charset="0"/>
                                      <a:ea typeface="Cambria Math" charset="0"/>
                                      <a:cs typeface="Cambria Math" charset="0"/>
                                    </a:rPr>
                                    <m:t>𝟏</m:t>
                                  </m:r>
                                </m:num>
                                <m:den>
                                  <m:r>
                                    <a:rPr lang="en-US" sz="1200" b="1" i="1" dirty="0">
                                      <a:solidFill>
                                        <a:srgbClr val="C00000"/>
                                      </a:solidFill>
                                      <a:latin typeface="Cambria Math" charset="0"/>
                                      <a:ea typeface="Cambria Math" charset="0"/>
                                      <a:cs typeface="Cambria Math" charset="0"/>
                                    </a:rPr>
                                    <m:t>𝑵</m:t>
                                  </m:r>
                                </m:den>
                              </m:f>
                              <m:nary>
                                <m:naryPr>
                                  <m:chr m:val="∑"/>
                                  <m:ctrlPr>
                                    <a:rPr lang="en-US" sz="1200" b="1" i="1" dirty="0">
                                      <a:solidFill>
                                        <a:srgbClr val="C00000"/>
                                      </a:solidFill>
                                      <a:latin typeface="Cambria Math" charset="0"/>
                                      <a:ea typeface="Cambria Math" charset="0"/>
                                      <a:cs typeface="Cambria Math" charset="0"/>
                                    </a:rPr>
                                  </m:ctrlPr>
                                </m:naryPr>
                                <m:sub>
                                  <m:r>
                                    <m:rPr>
                                      <m:brk m:alnAt="23"/>
                                    </m:rPr>
                                    <a:rPr lang="en-US" sz="1200" b="1" i="1" dirty="0">
                                      <a:solidFill>
                                        <a:srgbClr val="C00000"/>
                                      </a:solidFill>
                                      <a:latin typeface="Cambria Math" charset="0"/>
                                      <a:ea typeface="Cambria Math" charset="0"/>
                                      <a:cs typeface="Cambria Math" charset="0"/>
                                    </a:rPr>
                                    <m:t>𝒊</m:t>
                                  </m:r>
                                  <m:r>
                                    <a:rPr lang="en-US" sz="1200" b="1" i="1" dirty="0">
                                      <a:solidFill>
                                        <a:srgbClr val="C00000"/>
                                      </a:solidFill>
                                      <a:latin typeface="Cambria Math" charset="0"/>
                                      <a:ea typeface="Cambria Math" charset="0"/>
                                      <a:cs typeface="Cambria Math" charset="0"/>
                                    </a:rPr>
                                    <m:t>=</m:t>
                                  </m:r>
                                  <m:r>
                                    <a:rPr lang="en-US" sz="1200" b="1" i="1" dirty="0">
                                      <a:solidFill>
                                        <a:srgbClr val="C00000"/>
                                      </a:solidFill>
                                      <a:latin typeface="Cambria Math" charset="0"/>
                                      <a:ea typeface="Cambria Math" charset="0"/>
                                      <a:cs typeface="Cambria Math" charset="0"/>
                                    </a:rPr>
                                    <m:t>𝟏</m:t>
                                  </m:r>
                                </m:sub>
                                <m:sup>
                                  <m:r>
                                    <a:rPr lang="en-US" sz="1200" b="1" i="1" dirty="0">
                                      <a:solidFill>
                                        <a:srgbClr val="C00000"/>
                                      </a:solidFill>
                                      <a:latin typeface="Cambria Math" charset="0"/>
                                      <a:ea typeface="Cambria Math" charset="0"/>
                                      <a:cs typeface="Cambria Math" charset="0"/>
                                    </a:rPr>
                                    <m:t>𝑵</m:t>
                                  </m:r>
                                </m:sup>
                                <m:e>
                                  <m:r>
                                    <a:rPr lang="en-US" sz="1200" b="1" i="1" dirty="0" smtClean="0">
                                      <a:solidFill>
                                        <a:srgbClr val="C00000"/>
                                      </a:solidFill>
                                      <a:latin typeface="Cambria Math" charset="0"/>
                                      <a:ea typeface="Cambria Math" charset="0"/>
                                      <a:cs typeface="Cambria Math" charset="0"/>
                                    </a:rPr>
                                    <m:t>𝒖</m:t>
                                  </m:r>
                                  <m:r>
                                    <a:rPr lang="en-US" sz="1200" b="1" i="1" baseline="30000" dirty="0" smtClean="0">
                                      <a:solidFill>
                                        <a:srgbClr val="C00000"/>
                                      </a:solidFill>
                                      <a:latin typeface="Cambria Math" charset="0"/>
                                      <a:ea typeface="Cambria Math" charset="0"/>
                                      <a:cs typeface="Cambria Math" charset="0"/>
                                    </a:rPr>
                                    <m:t>𝒊</m:t>
                                  </m:r>
                                </m:e>
                              </m:nary>
                            </m:e>
                          </m:d>
                        </m:e>
                        <m:sup>
                          <m:r>
                            <a:rPr lang="en-US" sz="1200" b="1" i="1" dirty="0" smtClean="0">
                              <a:solidFill>
                                <a:srgbClr val="C00000"/>
                              </a:solidFill>
                              <a:latin typeface="Cambria Math" charset="0"/>
                              <a:ea typeface="Cambria Math" charset="0"/>
                              <a:cs typeface="Cambria Math" charset="0"/>
                            </a:rPr>
                            <m:t>𝟐</m:t>
                          </m:r>
                        </m:sup>
                      </m:sSup>
                    </m:oMath>
                  </a14:m>
                  <a:r>
                    <a:rPr lang="en-US" sz="1200" b="1" dirty="0">
                      <a:latin typeface="+mj-lt"/>
                    </a:rPr>
                    <a:t> =0.01 s</a:t>
                  </a:r>
                  <a:r>
                    <a:rPr lang="en-US" sz="1200" b="1" baseline="30000" dirty="0">
                      <a:latin typeface="+mj-lt"/>
                    </a:rPr>
                    <a:t>2</a:t>
                  </a:r>
                  <a:endParaRPr lang="en-US" sz="1200" b="1" dirty="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9210" y="3862864"/>
                  <a:ext cx="3939244" cy="317587"/>
                </a:xfrm>
                <a:prstGeom prst="rect">
                  <a:avLst/>
                </a:prstGeom>
                <a:blipFill rotWithShape="0">
                  <a:blip r:embed="rId3"/>
                  <a:stretch>
                    <a:fillRect t="-71154" b="-140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494" y="4318583"/>
                  <a:ext cx="1606274" cy="265842"/>
                </a:xfrm>
                <a:prstGeom prst="rect">
                  <a:avLst/>
                </a:prstGeom>
                <a:noFill/>
              </p:spPr>
              <p:txBody>
                <a:bodyPr wrap="none" lIns="0" tIns="0" rIns="0" bIns="0" rtlCol="0">
                  <a:spAutoFit/>
                </a:bodyPr>
                <a:lstStyle>
                  <a:defPPr>
                    <a:defRPr lang="el-GR"/>
                  </a:defPPr>
                  <a:lvl1pPr algn="ctr" rtl="0" fontAlgn="base">
                    <a:spcBef>
                      <a:spcPct val="0"/>
                    </a:spcBef>
                    <a:spcAft>
                      <a:spcPct val="0"/>
                    </a:spcAft>
                    <a:defRPr sz="2800" kern="1200">
                      <a:solidFill>
                        <a:schemeClr val="tx1"/>
                      </a:solidFill>
                      <a:latin typeface="Book Antiqua" pitchFamily="-105" charset="0"/>
                      <a:ea typeface="+mn-ea"/>
                      <a:cs typeface="+mn-cs"/>
                    </a:defRPr>
                  </a:lvl1pPr>
                  <a:lvl2pPr marL="457200" algn="ctr" rtl="0" fontAlgn="base">
                    <a:spcBef>
                      <a:spcPct val="0"/>
                    </a:spcBef>
                    <a:spcAft>
                      <a:spcPct val="0"/>
                    </a:spcAft>
                    <a:defRPr sz="2800" kern="1200">
                      <a:solidFill>
                        <a:schemeClr val="tx1"/>
                      </a:solidFill>
                      <a:latin typeface="Book Antiqua" pitchFamily="-105" charset="0"/>
                      <a:ea typeface="+mn-ea"/>
                      <a:cs typeface="+mn-cs"/>
                    </a:defRPr>
                  </a:lvl2pPr>
                  <a:lvl3pPr marL="914400" algn="ctr" rtl="0" fontAlgn="base">
                    <a:spcBef>
                      <a:spcPct val="0"/>
                    </a:spcBef>
                    <a:spcAft>
                      <a:spcPct val="0"/>
                    </a:spcAft>
                    <a:defRPr sz="2800" kern="1200">
                      <a:solidFill>
                        <a:schemeClr val="tx1"/>
                      </a:solidFill>
                      <a:latin typeface="Book Antiqua" pitchFamily="-105" charset="0"/>
                      <a:ea typeface="+mn-ea"/>
                      <a:cs typeface="+mn-cs"/>
                    </a:defRPr>
                  </a:lvl3pPr>
                  <a:lvl4pPr marL="1371600" algn="ctr" rtl="0" fontAlgn="base">
                    <a:spcBef>
                      <a:spcPct val="0"/>
                    </a:spcBef>
                    <a:spcAft>
                      <a:spcPct val="0"/>
                    </a:spcAft>
                    <a:defRPr sz="2800" kern="1200">
                      <a:solidFill>
                        <a:schemeClr val="tx1"/>
                      </a:solidFill>
                      <a:latin typeface="Book Antiqua" pitchFamily="-105" charset="0"/>
                      <a:ea typeface="+mn-ea"/>
                      <a:cs typeface="+mn-cs"/>
                    </a:defRPr>
                  </a:lvl4pPr>
                  <a:lvl5pPr marL="1828800" algn="ctr" rtl="0" fontAlgn="base">
                    <a:spcBef>
                      <a:spcPct val="0"/>
                    </a:spcBef>
                    <a:spcAft>
                      <a:spcPct val="0"/>
                    </a:spcAft>
                    <a:defRPr sz="2800" kern="1200">
                      <a:solidFill>
                        <a:schemeClr val="tx1"/>
                      </a:solidFill>
                      <a:latin typeface="Book Antiqua" pitchFamily="-105" charset="0"/>
                      <a:ea typeface="+mn-ea"/>
                      <a:cs typeface="+mn-cs"/>
                    </a:defRPr>
                  </a:lvl5pPr>
                  <a:lvl6pPr marL="2286000" algn="l" defTabSz="457200" rtl="0" eaLnBrk="1" latinLnBrk="0" hangingPunct="1">
                    <a:defRPr sz="2800" kern="1200">
                      <a:solidFill>
                        <a:schemeClr val="tx1"/>
                      </a:solidFill>
                      <a:latin typeface="Book Antiqua" pitchFamily="-105" charset="0"/>
                      <a:ea typeface="+mn-ea"/>
                      <a:cs typeface="+mn-cs"/>
                    </a:defRPr>
                  </a:lvl6pPr>
                  <a:lvl7pPr marL="2743200" algn="l" defTabSz="457200" rtl="0" eaLnBrk="1" latinLnBrk="0" hangingPunct="1">
                    <a:defRPr sz="2800" kern="1200">
                      <a:solidFill>
                        <a:schemeClr val="tx1"/>
                      </a:solidFill>
                      <a:latin typeface="Book Antiqua" pitchFamily="-105" charset="0"/>
                      <a:ea typeface="+mn-ea"/>
                      <a:cs typeface="+mn-cs"/>
                    </a:defRPr>
                  </a:lvl7pPr>
                  <a:lvl8pPr marL="3200400" algn="l" defTabSz="457200" rtl="0" eaLnBrk="1" latinLnBrk="0" hangingPunct="1">
                    <a:defRPr sz="2800" kern="1200">
                      <a:solidFill>
                        <a:schemeClr val="tx1"/>
                      </a:solidFill>
                      <a:latin typeface="Book Antiqua" pitchFamily="-105" charset="0"/>
                      <a:ea typeface="+mn-ea"/>
                      <a:cs typeface="+mn-cs"/>
                    </a:defRPr>
                  </a:lvl8pPr>
                  <a:lvl9pPr marL="3657600" algn="l" defTabSz="457200" rtl="0" eaLnBrk="1" latinLnBrk="0" hangingPunct="1">
                    <a:defRPr sz="2800" kern="1200">
                      <a:solidFill>
                        <a:schemeClr val="tx1"/>
                      </a:solidFill>
                      <a:latin typeface="Book Antiqua" pitchFamily="-105" charset="0"/>
                      <a:ea typeface="+mn-ea"/>
                      <a:cs typeface="+mn-cs"/>
                    </a:defRPr>
                  </a:lvl9pPr>
                </a:lstStyle>
                <a:p>
                  <a14:m>
                    <m:oMath xmlns:m="http://schemas.openxmlformats.org/officeDocument/2006/math">
                      <m:d>
                        <m:dPr>
                          <m:begChr m:val="⟨"/>
                          <m:endChr m:val="⟩"/>
                          <m:ctrlPr>
                            <a:rPr lang="el-GR" sz="1200" b="1" i="1" smtClean="0">
                              <a:solidFill>
                                <a:srgbClr val="006600"/>
                              </a:solidFill>
                              <a:latin typeface="Cambria Math" charset="0"/>
                            </a:rPr>
                          </m:ctrlPr>
                        </m:dPr>
                        <m:e>
                          <m:r>
                            <a:rPr lang="en-US" sz="1200" b="1" i="1" smtClean="0">
                              <a:solidFill>
                                <a:srgbClr val="006600"/>
                              </a:solidFill>
                              <a:latin typeface="Cambria Math" charset="0"/>
                            </a:rPr>
                            <m:t>𝒘</m:t>
                          </m:r>
                        </m:e>
                      </m:d>
                    </m:oMath>
                  </a14:m>
                  <a:r>
                    <a:rPr lang="en-US" sz="1200" b="1" dirty="0">
                      <a:solidFill>
                        <a:srgbClr val="006600"/>
                      </a:solidFill>
                      <a:latin typeface="+mn-lt"/>
                    </a:rPr>
                    <a:t> </a:t>
                  </a:r>
                  <a:r>
                    <a:rPr lang="el-GR" sz="1200" b="1" dirty="0">
                      <a:solidFill>
                        <a:srgbClr val="006600"/>
                      </a:solidFill>
                      <a:latin typeface="+mn-lt"/>
                    </a:rPr>
                    <a:t>=</a:t>
                  </a:r>
                  <a14:m>
                    <m:oMath xmlns:m="http://schemas.openxmlformats.org/officeDocument/2006/math">
                      <m:f>
                        <m:fPr>
                          <m:ctrlPr>
                            <a:rPr lang="en-US" sz="1200" b="1" i="1" dirty="0">
                              <a:solidFill>
                                <a:srgbClr val="006600"/>
                              </a:solidFill>
                              <a:latin typeface="Cambria Math" charset="0"/>
                              <a:ea typeface="Cambria Math" charset="0"/>
                              <a:cs typeface="Cambria Math" charset="0"/>
                            </a:rPr>
                          </m:ctrlPr>
                        </m:fPr>
                        <m:num>
                          <m:r>
                            <a:rPr lang="en-US" sz="1200" b="1" i="1" dirty="0">
                              <a:solidFill>
                                <a:srgbClr val="006600"/>
                              </a:solidFill>
                              <a:latin typeface="Cambria Math" charset="0"/>
                              <a:ea typeface="Cambria Math" charset="0"/>
                              <a:cs typeface="Cambria Math" charset="0"/>
                            </a:rPr>
                            <m:t>𝟏</m:t>
                          </m:r>
                        </m:num>
                        <m:den>
                          <m:r>
                            <a:rPr lang="en-US" sz="1200" b="1" i="1" dirty="0">
                              <a:solidFill>
                                <a:srgbClr val="006600"/>
                              </a:solidFill>
                              <a:latin typeface="Cambria Math" charset="0"/>
                              <a:ea typeface="Cambria Math" charset="0"/>
                              <a:cs typeface="Cambria Math" charset="0"/>
                            </a:rPr>
                            <m:t>𝑵</m:t>
                          </m:r>
                        </m:den>
                      </m:f>
                      <m:nary>
                        <m:naryPr>
                          <m:chr m:val="∑"/>
                          <m:ctrlPr>
                            <a:rPr lang="en-US" sz="1200" b="1" i="1" dirty="0">
                              <a:solidFill>
                                <a:srgbClr val="006600"/>
                              </a:solidFill>
                              <a:latin typeface="Cambria Math" charset="0"/>
                              <a:ea typeface="Cambria Math" charset="0"/>
                              <a:cs typeface="Cambria Math" charset="0"/>
                            </a:rPr>
                          </m:ctrlPr>
                        </m:naryPr>
                        <m:sub>
                          <m:r>
                            <m:rPr>
                              <m:brk m:alnAt="23"/>
                            </m:rPr>
                            <a:rPr lang="en-US" sz="1200" b="1" i="1" dirty="0">
                              <a:solidFill>
                                <a:srgbClr val="006600"/>
                              </a:solidFill>
                              <a:latin typeface="Cambria Math" charset="0"/>
                              <a:ea typeface="Cambria Math" charset="0"/>
                              <a:cs typeface="Cambria Math" charset="0"/>
                            </a:rPr>
                            <m:t>𝒊</m:t>
                          </m:r>
                          <m:r>
                            <a:rPr lang="en-US" sz="1200" b="1" i="1" dirty="0">
                              <a:solidFill>
                                <a:srgbClr val="006600"/>
                              </a:solidFill>
                              <a:latin typeface="Cambria Math" charset="0"/>
                              <a:ea typeface="Cambria Math" charset="0"/>
                              <a:cs typeface="Cambria Math" charset="0"/>
                            </a:rPr>
                            <m:t>=</m:t>
                          </m:r>
                          <m:r>
                            <a:rPr lang="en-US" sz="1200" b="1" i="1" dirty="0">
                              <a:solidFill>
                                <a:srgbClr val="006600"/>
                              </a:solidFill>
                              <a:latin typeface="Cambria Math" charset="0"/>
                              <a:ea typeface="Cambria Math" charset="0"/>
                              <a:cs typeface="Cambria Math" charset="0"/>
                            </a:rPr>
                            <m:t>𝟏</m:t>
                          </m:r>
                        </m:sub>
                        <m:sup>
                          <m:r>
                            <a:rPr lang="en-US" sz="1200" b="1" i="1" dirty="0">
                              <a:solidFill>
                                <a:srgbClr val="006600"/>
                              </a:solidFill>
                              <a:latin typeface="Cambria Math" charset="0"/>
                              <a:ea typeface="Cambria Math" charset="0"/>
                              <a:cs typeface="Cambria Math" charset="0"/>
                            </a:rPr>
                            <m:t>𝑵</m:t>
                          </m:r>
                        </m:sup>
                        <m:e>
                          <m:r>
                            <a:rPr lang="en-US" sz="1200" b="1" i="1" dirty="0" smtClean="0">
                              <a:solidFill>
                                <a:srgbClr val="006600"/>
                              </a:solidFill>
                              <a:latin typeface="Cambria Math" charset="0"/>
                              <a:ea typeface="Cambria Math" charset="0"/>
                              <a:cs typeface="Cambria Math" charset="0"/>
                            </a:rPr>
                            <m:t>𝒘</m:t>
                          </m:r>
                          <m:r>
                            <a:rPr lang="en-US" sz="1200" b="1" i="1" baseline="30000" dirty="0" smtClean="0">
                              <a:solidFill>
                                <a:srgbClr val="006600"/>
                              </a:solidFill>
                              <a:latin typeface="Cambria Math" charset="0"/>
                              <a:ea typeface="Cambria Math" charset="0"/>
                              <a:cs typeface="Cambria Math" charset="0"/>
                            </a:rPr>
                            <m:t>𝒊</m:t>
                          </m:r>
                        </m:e>
                      </m:nary>
                    </m:oMath>
                  </a14:m>
                  <a:r>
                    <a:rPr lang="en-US" sz="1200" b="1" dirty="0">
                      <a:latin typeface="+mn-lt"/>
                    </a:rPr>
                    <a:t>= 2.457 s</a:t>
                  </a:r>
                </a:p>
              </p:txBody>
            </p:sp>
          </mc:Choice>
          <mc:Fallback xmlns="">
            <p:sp>
              <p:nvSpPr>
                <p:cNvPr id="5" name="TextBox 4"/>
                <p:cNvSpPr txBox="1">
                  <a:spLocks noRot="1" noChangeAspect="1" noMove="1" noResize="1" noEditPoints="1" noAdjustHandles="1" noChangeArrowheads="1" noChangeShapeType="1" noTextEdit="1"/>
                </p:cNvSpPr>
                <p:nvPr/>
              </p:nvSpPr>
              <p:spPr>
                <a:xfrm>
                  <a:off x="510494" y="4318583"/>
                  <a:ext cx="1606274" cy="265842"/>
                </a:xfrm>
                <a:prstGeom prst="rect">
                  <a:avLst/>
                </a:prstGeom>
                <a:blipFill rotWithShape="0">
                  <a:blip r:embed="rId4"/>
                  <a:stretch>
                    <a:fillRect t="-100000" r="-5303"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236" y="4689033"/>
                  <a:ext cx="4407296" cy="317587"/>
                </a:xfrm>
                <a:prstGeom prst="rect">
                  <a:avLst/>
                </a:prstGeom>
                <a:noFill/>
              </p:spPr>
              <p:txBody>
                <a:bodyPr wrap="square" lIns="0" tIns="0" rIns="0" bIns="0" rtlCol="0">
                  <a:spAutoFit/>
                </a:bodyPr>
                <a:lstStyle>
                  <a:defPPr>
                    <a:defRPr lang="el-GR"/>
                  </a:defPPr>
                  <a:lvl1pPr algn="ctr" rtl="0" fontAlgn="base">
                    <a:spcBef>
                      <a:spcPct val="0"/>
                    </a:spcBef>
                    <a:spcAft>
                      <a:spcPct val="0"/>
                    </a:spcAft>
                    <a:defRPr sz="2800" kern="1200">
                      <a:solidFill>
                        <a:schemeClr val="tx1"/>
                      </a:solidFill>
                      <a:latin typeface="Book Antiqua" pitchFamily="-105" charset="0"/>
                      <a:ea typeface="+mn-ea"/>
                      <a:cs typeface="+mn-cs"/>
                    </a:defRPr>
                  </a:lvl1pPr>
                  <a:lvl2pPr marL="457200" algn="ctr" rtl="0" fontAlgn="base">
                    <a:spcBef>
                      <a:spcPct val="0"/>
                    </a:spcBef>
                    <a:spcAft>
                      <a:spcPct val="0"/>
                    </a:spcAft>
                    <a:defRPr sz="2800" kern="1200">
                      <a:solidFill>
                        <a:schemeClr val="tx1"/>
                      </a:solidFill>
                      <a:latin typeface="Book Antiqua" pitchFamily="-105" charset="0"/>
                      <a:ea typeface="+mn-ea"/>
                      <a:cs typeface="+mn-cs"/>
                    </a:defRPr>
                  </a:lvl2pPr>
                  <a:lvl3pPr marL="914400" algn="ctr" rtl="0" fontAlgn="base">
                    <a:spcBef>
                      <a:spcPct val="0"/>
                    </a:spcBef>
                    <a:spcAft>
                      <a:spcPct val="0"/>
                    </a:spcAft>
                    <a:defRPr sz="2800" kern="1200">
                      <a:solidFill>
                        <a:schemeClr val="tx1"/>
                      </a:solidFill>
                      <a:latin typeface="Book Antiqua" pitchFamily="-105" charset="0"/>
                      <a:ea typeface="+mn-ea"/>
                      <a:cs typeface="+mn-cs"/>
                    </a:defRPr>
                  </a:lvl3pPr>
                  <a:lvl4pPr marL="1371600" algn="ctr" rtl="0" fontAlgn="base">
                    <a:spcBef>
                      <a:spcPct val="0"/>
                    </a:spcBef>
                    <a:spcAft>
                      <a:spcPct val="0"/>
                    </a:spcAft>
                    <a:defRPr sz="2800" kern="1200">
                      <a:solidFill>
                        <a:schemeClr val="tx1"/>
                      </a:solidFill>
                      <a:latin typeface="Book Antiqua" pitchFamily="-105" charset="0"/>
                      <a:ea typeface="+mn-ea"/>
                      <a:cs typeface="+mn-cs"/>
                    </a:defRPr>
                  </a:lvl4pPr>
                  <a:lvl5pPr marL="1828800" algn="ctr" rtl="0" fontAlgn="base">
                    <a:spcBef>
                      <a:spcPct val="0"/>
                    </a:spcBef>
                    <a:spcAft>
                      <a:spcPct val="0"/>
                    </a:spcAft>
                    <a:defRPr sz="2800" kern="1200">
                      <a:solidFill>
                        <a:schemeClr val="tx1"/>
                      </a:solidFill>
                      <a:latin typeface="Book Antiqua" pitchFamily="-105" charset="0"/>
                      <a:ea typeface="+mn-ea"/>
                      <a:cs typeface="+mn-cs"/>
                    </a:defRPr>
                  </a:lvl5pPr>
                  <a:lvl6pPr marL="2286000" algn="l" defTabSz="457200" rtl="0" eaLnBrk="1" latinLnBrk="0" hangingPunct="1">
                    <a:defRPr sz="2800" kern="1200">
                      <a:solidFill>
                        <a:schemeClr val="tx1"/>
                      </a:solidFill>
                      <a:latin typeface="Book Antiqua" pitchFamily="-105" charset="0"/>
                      <a:ea typeface="+mn-ea"/>
                      <a:cs typeface="+mn-cs"/>
                    </a:defRPr>
                  </a:lvl6pPr>
                  <a:lvl7pPr marL="2743200" algn="l" defTabSz="457200" rtl="0" eaLnBrk="1" latinLnBrk="0" hangingPunct="1">
                    <a:defRPr sz="2800" kern="1200">
                      <a:solidFill>
                        <a:schemeClr val="tx1"/>
                      </a:solidFill>
                      <a:latin typeface="Book Antiqua" pitchFamily="-105" charset="0"/>
                      <a:ea typeface="+mn-ea"/>
                      <a:cs typeface="+mn-cs"/>
                    </a:defRPr>
                  </a:lvl7pPr>
                  <a:lvl8pPr marL="3200400" algn="l" defTabSz="457200" rtl="0" eaLnBrk="1" latinLnBrk="0" hangingPunct="1">
                    <a:defRPr sz="2800" kern="1200">
                      <a:solidFill>
                        <a:schemeClr val="tx1"/>
                      </a:solidFill>
                      <a:latin typeface="Book Antiqua" pitchFamily="-105" charset="0"/>
                      <a:ea typeface="+mn-ea"/>
                      <a:cs typeface="+mn-cs"/>
                    </a:defRPr>
                  </a:lvl8pPr>
                  <a:lvl9pPr marL="3657600" algn="l" defTabSz="457200" rtl="0" eaLnBrk="1" latinLnBrk="0" hangingPunct="1">
                    <a:defRPr sz="2800" kern="1200">
                      <a:solidFill>
                        <a:schemeClr val="tx1"/>
                      </a:solidFill>
                      <a:latin typeface="Book Antiqua" pitchFamily="-105" charset="0"/>
                      <a:ea typeface="+mn-ea"/>
                      <a:cs typeface="+mn-cs"/>
                    </a:defRPr>
                  </a:lvl9pPr>
                </a:lstStyle>
                <a:p>
                  <a:r>
                    <a:rPr lang="en-US" sz="1200" dirty="0">
                      <a:solidFill>
                        <a:srgbClr val="006600"/>
                      </a:solidFill>
                      <a:latin typeface="Cambria Math" charset="0"/>
                    </a:rPr>
                    <a:t>V[w]</a:t>
                  </a:r>
                  <a:r>
                    <a:rPr lang="el-GR" sz="1200" b="1" dirty="0">
                      <a:solidFill>
                        <a:srgbClr val="006600"/>
                      </a:solidFill>
                      <a:latin typeface="+mj-lt"/>
                    </a:rPr>
                    <a:t>=</a:t>
                  </a:r>
                  <a:r>
                    <a:rPr lang="en-US" sz="1200" b="1" dirty="0">
                      <a:solidFill>
                        <a:srgbClr val="006600"/>
                      </a:solidFill>
                      <a:latin typeface="+mj-lt"/>
                    </a:rPr>
                    <a:t> </a:t>
                  </a:r>
                  <a14:m>
                    <m:oMath xmlns:m="http://schemas.openxmlformats.org/officeDocument/2006/math">
                      <m:f>
                        <m:fPr>
                          <m:ctrlPr>
                            <a:rPr lang="en-US" sz="1200" b="1" i="1" dirty="0">
                              <a:solidFill>
                                <a:srgbClr val="006600"/>
                              </a:solidFill>
                              <a:latin typeface="Cambria Math" charset="0"/>
                              <a:ea typeface="Cambria Math" charset="0"/>
                              <a:cs typeface="Cambria Math" charset="0"/>
                            </a:rPr>
                          </m:ctrlPr>
                        </m:fPr>
                        <m:num>
                          <m:r>
                            <a:rPr lang="en-US" sz="1200" b="1" i="1" dirty="0">
                              <a:solidFill>
                                <a:srgbClr val="006600"/>
                              </a:solidFill>
                              <a:latin typeface="Cambria Math" charset="0"/>
                              <a:ea typeface="Cambria Math" charset="0"/>
                              <a:cs typeface="Cambria Math" charset="0"/>
                            </a:rPr>
                            <m:t>𝟏</m:t>
                          </m:r>
                        </m:num>
                        <m:den>
                          <m:r>
                            <a:rPr lang="en-US" sz="1200" b="1" i="1" dirty="0">
                              <a:solidFill>
                                <a:srgbClr val="006600"/>
                              </a:solidFill>
                              <a:latin typeface="Cambria Math" charset="0"/>
                              <a:ea typeface="Cambria Math" charset="0"/>
                              <a:cs typeface="Cambria Math" charset="0"/>
                            </a:rPr>
                            <m:t>𝑵</m:t>
                          </m:r>
                        </m:den>
                      </m:f>
                      <m:nary>
                        <m:naryPr>
                          <m:chr m:val="∑"/>
                          <m:ctrlPr>
                            <a:rPr lang="en-US" sz="1200" b="1" i="1" dirty="0">
                              <a:solidFill>
                                <a:srgbClr val="006600"/>
                              </a:solidFill>
                              <a:latin typeface="Cambria Math" charset="0"/>
                              <a:ea typeface="Cambria Math" charset="0"/>
                              <a:cs typeface="Cambria Math" charset="0"/>
                            </a:rPr>
                          </m:ctrlPr>
                        </m:naryPr>
                        <m:sub>
                          <m:r>
                            <m:rPr>
                              <m:brk m:alnAt="23"/>
                            </m:rPr>
                            <a:rPr lang="en-US" sz="1200" b="1" i="1" dirty="0">
                              <a:solidFill>
                                <a:srgbClr val="006600"/>
                              </a:solidFill>
                              <a:latin typeface="Cambria Math" charset="0"/>
                              <a:ea typeface="Cambria Math" charset="0"/>
                              <a:cs typeface="Cambria Math" charset="0"/>
                            </a:rPr>
                            <m:t>𝒊</m:t>
                          </m:r>
                          <m:r>
                            <a:rPr lang="en-US" sz="1200" b="1" i="1" dirty="0">
                              <a:solidFill>
                                <a:srgbClr val="006600"/>
                              </a:solidFill>
                              <a:latin typeface="Cambria Math" charset="0"/>
                              <a:ea typeface="Cambria Math" charset="0"/>
                              <a:cs typeface="Cambria Math" charset="0"/>
                            </a:rPr>
                            <m:t>=</m:t>
                          </m:r>
                          <m:r>
                            <a:rPr lang="en-US" sz="1200" b="1" i="1" dirty="0">
                              <a:solidFill>
                                <a:srgbClr val="006600"/>
                              </a:solidFill>
                              <a:latin typeface="Cambria Math" charset="0"/>
                              <a:ea typeface="Cambria Math" charset="0"/>
                              <a:cs typeface="Cambria Math" charset="0"/>
                            </a:rPr>
                            <m:t>𝟏</m:t>
                          </m:r>
                        </m:sub>
                        <m:sup>
                          <m:r>
                            <a:rPr lang="en-US" sz="1200" b="1" i="1" dirty="0">
                              <a:solidFill>
                                <a:srgbClr val="006600"/>
                              </a:solidFill>
                              <a:latin typeface="Cambria Math" charset="0"/>
                              <a:ea typeface="Cambria Math" charset="0"/>
                              <a:cs typeface="Cambria Math" charset="0"/>
                            </a:rPr>
                            <m:t>𝑵</m:t>
                          </m:r>
                        </m:sup>
                        <m:e>
                          <m:sSup>
                            <m:sSupPr>
                              <m:ctrlPr>
                                <a:rPr lang="en-US" sz="1200" b="1" i="1" dirty="0" smtClean="0">
                                  <a:solidFill>
                                    <a:srgbClr val="006600"/>
                                  </a:solidFill>
                                  <a:latin typeface="Cambria Math" charset="0"/>
                                  <a:ea typeface="Cambria Math" charset="0"/>
                                  <a:cs typeface="Cambria Math" charset="0"/>
                                </a:rPr>
                              </m:ctrlPr>
                            </m:sSupPr>
                            <m:e>
                              <m:d>
                                <m:dPr>
                                  <m:ctrlPr>
                                    <a:rPr lang="en-US" sz="1200" b="1" i="1" dirty="0" smtClean="0">
                                      <a:solidFill>
                                        <a:srgbClr val="006600"/>
                                      </a:solidFill>
                                      <a:latin typeface="Cambria Math" charset="0"/>
                                      <a:ea typeface="Cambria Math" charset="0"/>
                                      <a:cs typeface="Cambria Math" charset="0"/>
                                    </a:rPr>
                                  </m:ctrlPr>
                                </m:dPr>
                                <m:e>
                                  <m:sSup>
                                    <m:sSupPr>
                                      <m:ctrlPr>
                                        <a:rPr lang="en-US" sz="1200" b="1" i="1" dirty="0" smtClean="0">
                                          <a:solidFill>
                                            <a:srgbClr val="006600"/>
                                          </a:solidFill>
                                          <a:latin typeface="Cambria Math" charset="0"/>
                                          <a:ea typeface="Cambria Math" charset="0"/>
                                          <a:cs typeface="Cambria Math" charset="0"/>
                                        </a:rPr>
                                      </m:ctrlPr>
                                    </m:sSupPr>
                                    <m:e>
                                      <m:r>
                                        <a:rPr lang="en-US" sz="1200" b="1" i="1" dirty="0" smtClean="0">
                                          <a:solidFill>
                                            <a:srgbClr val="006600"/>
                                          </a:solidFill>
                                          <a:latin typeface="Cambria Math" charset="0"/>
                                          <a:ea typeface="Cambria Math" charset="0"/>
                                          <a:cs typeface="Cambria Math" charset="0"/>
                                        </a:rPr>
                                        <m:t>𝒘</m:t>
                                      </m:r>
                                    </m:e>
                                    <m:sup>
                                      <m:r>
                                        <a:rPr lang="en-US" sz="1200" b="1" i="1" dirty="0" smtClean="0">
                                          <a:solidFill>
                                            <a:srgbClr val="006600"/>
                                          </a:solidFill>
                                          <a:latin typeface="Cambria Math" charset="0"/>
                                          <a:ea typeface="Cambria Math" charset="0"/>
                                          <a:cs typeface="Cambria Math" charset="0"/>
                                        </a:rPr>
                                        <m:t>𝒊</m:t>
                                      </m:r>
                                    </m:sup>
                                  </m:sSup>
                                </m:e>
                              </m:d>
                            </m:e>
                            <m:sup>
                              <m:r>
                                <a:rPr lang="en-US" sz="1200" b="1" i="1" dirty="0" smtClean="0">
                                  <a:solidFill>
                                    <a:srgbClr val="006600"/>
                                  </a:solidFill>
                                  <a:latin typeface="Cambria Math" charset="0"/>
                                  <a:ea typeface="Cambria Math" charset="0"/>
                                  <a:cs typeface="Cambria Math" charset="0"/>
                                </a:rPr>
                                <m:t>𝟐</m:t>
                              </m:r>
                            </m:sup>
                          </m:sSup>
                        </m:e>
                      </m:nary>
                      <m:r>
                        <a:rPr lang="en-US" sz="1200" b="1" i="1" dirty="0" smtClean="0">
                          <a:solidFill>
                            <a:srgbClr val="006600"/>
                          </a:solidFill>
                          <a:latin typeface="Cambria Math" charset="0"/>
                          <a:ea typeface="Cambria Math" charset="0"/>
                          <a:cs typeface="Cambria Math" charset="0"/>
                        </a:rPr>
                        <m:t>−</m:t>
                      </m:r>
                      <m:sSup>
                        <m:sSupPr>
                          <m:ctrlPr>
                            <a:rPr lang="en-US" sz="1200" b="1" i="1" dirty="0" smtClean="0">
                              <a:solidFill>
                                <a:srgbClr val="006600"/>
                              </a:solidFill>
                              <a:latin typeface="Cambria Math" charset="0"/>
                              <a:ea typeface="Cambria Math" charset="0"/>
                              <a:cs typeface="Cambria Math" charset="0"/>
                            </a:rPr>
                          </m:ctrlPr>
                        </m:sSupPr>
                        <m:e>
                          <m:d>
                            <m:dPr>
                              <m:ctrlPr>
                                <a:rPr lang="en-US" sz="1200" b="1" i="1" dirty="0">
                                  <a:solidFill>
                                    <a:srgbClr val="006600"/>
                                  </a:solidFill>
                                  <a:latin typeface="Cambria Math" charset="0"/>
                                  <a:ea typeface="Cambria Math" charset="0"/>
                                  <a:cs typeface="Cambria Math" charset="0"/>
                                </a:rPr>
                              </m:ctrlPr>
                            </m:dPr>
                            <m:e>
                              <m:f>
                                <m:fPr>
                                  <m:ctrlPr>
                                    <a:rPr lang="en-US" sz="1200" b="1" i="1" dirty="0">
                                      <a:solidFill>
                                        <a:srgbClr val="006600"/>
                                      </a:solidFill>
                                      <a:latin typeface="Cambria Math" charset="0"/>
                                      <a:ea typeface="Cambria Math" charset="0"/>
                                      <a:cs typeface="Cambria Math" charset="0"/>
                                    </a:rPr>
                                  </m:ctrlPr>
                                </m:fPr>
                                <m:num>
                                  <m:r>
                                    <a:rPr lang="en-US" sz="1200" b="1" i="1" dirty="0">
                                      <a:solidFill>
                                        <a:srgbClr val="006600"/>
                                      </a:solidFill>
                                      <a:latin typeface="Cambria Math" charset="0"/>
                                      <a:ea typeface="Cambria Math" charset="0"/>
                                      <a:cs typeface="Cambria Math" charset="0"/>
                                    </a:rPr>
                                    <m:t>𝟏</m:t>
                                  </m:r>
                                </m:num>
                                <m:den>
                                  <m:r>
                                    <a:rPr lang="en-US" sz="1200" b="1" i="1" dirty="0">
                                      <a:solidFill>
                                        <a:srgbClr val="006600"/>
                                      </a:solidFill>
                                      <a:latin typeface="Cambria Math" charset="0"/>
                                      <a:ea typeface="Cambria Math" charset="0"/>
                                      <a:cs typeface="Cambria Math" charset="0"/>
                                    </a:rPr>
                                    <m:t>𝑵</m:t>
                                  </m:r>
                                </m:den>
                              </m:f>
                              <m:nary>
                                <m:naryPr>
                                  <m:chr m:val="∑"/>
                                  <m:ctrlPr>
                                    <a:rPr lang="en-US" sz="1200" b="1" i="1" dirty="0">
                                      <a:solidFill>
                                        <a:srgbClr val="006600"/>
                                      </a:solidFill>
                                      <a:latin typeface="Cambria Math" charset="0"/>
                                      <a:ea typeface="Cambria Math" charset="0"/>
                                      <a:cs typeface="Cambria Math" charset="0"/>
                                    </a:rPr>
                                  </m:ctrlPr>
                                </m:naryPr>
                                <m:sub>
                                  <m:r>
                                    <m:rPr>
                                      <m:brk m:alnAt="23"/>
                                    </m:rPr>
                                    <a:rPr lang="en-US" sz="1200" b="1" i="1" dirty="0">
                                      <a:solidFill>
                                        <a:srgbClr val="006600"/>
                                      </a:solidFill>
                                      <a:latin typeface="Cambria Math" charset="0"/>
                                      <a:ea typeface="Cambria Math" charset="0"/>
                                      <a:cs typeface="Cambria Math" charset="0"/>
                                    </a:rPr>
                                    <m:t>𝒊</m:t>
                                  </m:r>
                                  <m:r>
                                    <a:rPr lang="en-US" sz="1200" b="1" i="1" dirty="0">
                                      <a:solidFill>
                                        <a:srgbClr val="006600"/>
                                      </a:solidFill>
                                      <a:latin typeface="Cambria Math" charset="0"/>
                                      <a:ea typeface="Cambria Math" charset="0"/>
                                      <a:cs typeface="Cambria Math" charset="0"/>
                                    </a:rPr>
                                    <m:t>=</m:t>
                                  </m:r>
                                  <m:r>
                                    <a:rPr lang="en-US" sz="1200" b="1" i="1" dirty="0">
                                      <a:solidFill>
                                        <a:srgbClr val="006600"/>
                                      </a:solidFill>
                                      <a:latin typeface="Cambria Math" charset="0"/>
                                      <a:ea typeface="Cambria Math" charset="0"/>
                                      <a:cs typeface="Cambria Math" charset="0"/>
                                    </a:rPr>
                                    <m:t>𝟏</m:t>
                                  </m:r>
                                </m:sub>
                                <m:sup>
                                  <m:r>
                                    <a:rPr lang="en-US" sz="1200" b="1" i="1" dirty="0">
                                      <a:solidFill>
                                        <a:srgbClr val="006600"/>
                                      </a:solidFill>
                                      <a:latin typeface="Cambria Math" charset="0"/>
                                      <a:ea typeface="Cambria Math" charset="0"/>
                                      <a:cs typeface="Cambria Math" charset="0"/>
                                    </a:rPr>
                                    <m:t>𝑵</m:t>
                                  </m:r>
                                </m:sup>
                                <m:e>
                                  <m:r>
                                    <a:rPr lang="en-US" sz="1200" b="1" i="1" dirty="0" smtClean="0">
                                      <a:solidFill>
                                        <a:srgbClr val="006600"/>
                                      </a:solidFill>
                                      <a:latin typeface="Cambria Math" charset="0"/>
                                      <a:ea typeface="Cambria Math" charset="0"/>
                                      <a:cs typeface="Cambria Math" charset="0"/>
                                    </a:rPr>
                                    <m:t>𝒘</m:t>
                                  </m:r>
                                  <m:r>
                                    <a:rPr lang="en-US" sz="1200" b="1" i="1" baseline="30000" dirty="0" smtClean="0">
                                      <a:solidFill>
                                        <a:srgbClr val="006600"/>
                                      </a:solidFill>
                                      <a:latin typeface="Cambria Math" charset="0"/>
                                      <a:ea typeface="Cambria Math" charset="0"/>
                                      <a:cs typeface="Cambria Math" charset="0"/>
                                    </a:rPr>
                                    <m:t>𝒊</m:t>
                                  </m:r>
                                </m:e>
                              </m:nary>
                            </m:e>
                          </m:d>
                        </m:e>
                        <m:sup>
                          <m:r>
                            <a:rPr lang="en-US" sz="1200" b="1" i="1" dirty="0" smtClean="0">
                              <a:solidFill>
                                <a:srgbClr val="006600"/>
                              </a:solidFill>
                              <a:latin typeface="Cambria Math" charset="0"/>
                              <a:ea typeface="Cambria Math" charset="0"/>
                              <a:cs typeface="Cambria Math" charset="0"/>
                            </a:rPr>
                            <m:t>𝟐</m:t>
                          </m:r>
                        </m:sup>
                      </m:sSup>
                    </m:oMath>
                  </a14:m>
                  <a:r>
                    <a:rPr lang="en-US" sz="1200" b="1" dirty="0">
                      <a:latin typeface="+mj-lt"/>
                    </a:rPr>
                    <a:t>=0.04 s</a:t>
                  </a:r>
                  <a:r>
                    <a:rPr lang="en-US" sz="1200" b="1" baseline="30000" dirty="0">
                      <a:latin typeface="+mj-lt"/>
                    </a:rPr>
                    <a:t>2</a:t>
                  </a:r>
                  <a:endParaRPr lang="en-US" sz="1200" b="1" dirty="0">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3236" y="4689033"/>
                  <a:ext cx="4407296" cy="317587"/>
                </a:xfrm>
                <a:prstGeom prst="rect">
                  <a:avLst/>
                </a:prstGeom>
                <a:blipFill rotWithShape="0">
                  <a:blip r:embed="rId5"/>
                  <a:stretch>
                    <a:fillRect t="-73077" b="-138462"/>
                  </a:stretch>
                </a:blipFill>
              </p:spPr>
              <p:txBody>
                <a:bodyPr/>
                <a:lstStyle/>
                <a:p>
                  <a:r>
                    <a:rPr lang="en-US">
                      <a:noFill/>
                    </a:rPr>
                    <a:t> </a:t>
                  </a:r>
                </a:p>
              </p:txBody>
            </p:sp>
          </mc:Fallback>
        </mc:AlternateContent>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00" y="152636"/>
            <a:ext cx="2831320" cy="3141092"/>
          </a:xfrm>
          <a:prstGeom prst="rect">
            <a:avLst/>
          </a:prstGeom>
        </p:spPr>
      </p:pic>
      <p:sp>
        <p:nvSpPr>
          <p:cNvPr id="13" name="Rectangle 12"/>
          <p:cNvSpPr/>
          <p:nvPr/>
        </p:nvSpPr>
        <p:spPr bwMode="auto">
          <a:xfrm>
            <a:off x="71500" y="152636"/>
            <a:ext cx="1656184" cy="32403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sp>
        <p:nvSpPr>
          <p:cNvPr id="14" name="Rectangle 13"/>
          <p:cNvSpPr/>
          <p:nvPr/>
        </p:nvSpPr>
        <p:spPr bwMode="auto">
          <a:xfrm>
            <a:off x="1758963" y="152636"/>
            <a:ext cx="1143857" cy="31410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grpSp>
        <p:nvGrpSpPr>
          <p:cNvPr id="17" name="Group 16"/>
          <p:cNvGrpSpPr/>
          <p:nvPr/>
        </p:nvGrpSpPr>
        <p:grpSpPr>
          <a:xfrm>
            <a:off x="4470123" y="2294406"/>
            <a:ext cx="3140348" cy="2902119"/>
            <a:chOff x="4470123" y="2294406"/>
            <a:chExt cx="3140348" cy="2902119"/>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0123" y="2294406"/>
              <a:ext cx="3140348" cy="2806965"/>
            </a:xfrm>
            <a:prstGeom prst="rect">
              <a:avLst/>
            </a:prstGeom>
          </p:spPr>
        </p:pic>
        <p:sp>
          <p:nvSpPr>
            <p:cNvPr id="16" name="TextBox 15"/>
            <p:cNvSpPr txBox="1"/>
            <p:nvPr/>
          </p:nvSpPr>
          <p:spPr>
            <a:xfrm>
              <a:off x="6157166" y="4919526"/>
              <a:ext cx="792067" cy="276999"/>
            </a:xfrm>
            <a:prstGeom prst="rect">
              <a:avLst/>
            </a:prstGeom>
            <a:noFill/>
          </p:spPr>
          <p:txBody>
            <a:bodyPr wrap="square" rtlCol="0">
              <a:spAutoFit/>
            </a:bodyPr>
            <a:lstStyle/>
            <a:p>
              <a:r>
                <a:rPr lang="en-US" sz="1200" b="1" dirty="0"/>
                <a:t>u</a:t>
              </a:r>
              <a:r>
                <a:rPr lang="el-GR" sz="1200" b="1" dirty="0"/>
                <a:t>=Τ</a:t>
              </a:r>
              <a:r>
                <a:rPr lang="el-GR" sz="1200" b="1" baseline="-25000" dirty="0"/>
                <a:t>1</a:t>
              </a:r>
              <a:endParaRPr lang="en-US" sz="1200" b="1" baseline="-25000" dirty="0"/>
            </a:p>
          </p:txBody>
        </p:sp>
        <p:sp>
          <p:nvSpPr>
            <p:cNvPr id="18" name="TextBox 17"/>
            <p:cNvSpPr txBox="1"/>
            <p:nvPr/>
          </p:nvSpPr>
          <p:spPr>
            <a:xfrm rot="1512441">
              <a:off x="4791719" y="4871949"/>
              <a:ext cx="792067" cy="276999"/>
            </a:xfrm>
            <a:prstGeom prst="rect">
              <a:avLst/>
            </a:prstGeom>
            <a:noFill/>
          </p:spPr>
          <p:txBody>
            <a:bodyPr wrap="square" rtlCol="0">
              <a:spAutoFit/>
            </a:bodyPr>
            <a:lstStyle/>
            <a:p>
              <a:r>
                <a:rPr lang="en-US" sz="1200" b="1" dirty="0"/>
                <a:t>w</a:t>
              </a:r>
              <a:r>
                <a:rPr lang="el-GR" sz="1200" b="1" dirty="0"/>
                <a:t>=Τ</a:t>
              </a:r>
              <a:r>
                <a:rPr lang="en-US" sz="1200" b="1" baseline="-25000" dirty="0"/>
                <a:t>2</a:t>
              </a:r>
            </a:p>
          </p:txBody>
        </p:sp>
      </p:grpSp>
      <p:sp>
        <p:nvSpPr>
          <p:cNvPr id="15" name="Rectangle 14"/>
          <p:cNvSpPr/>
          <p:nvPr/>
        </p:nvSpPr>
        <p:spPr bwMode="auto">
          <a:xfrm>
            <a:off x="4320962" y="3810486"/>
            <a:ext cx="3672408" cy="14035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mc:AlternateContent xmlns:mc="http://schemas.openxmlformats.org/markup-compatibility/2006" xmlns:a14="http://schemas.microsoft.com/office/drawing/2010/main">
        <mc:Choice Requires="a14">
          <p:sp>
            <p:nvSpPr>
              <p:cNvPr id="21" name="TextBox 20"/>
              <p:cNvSpPr txBox="1"/>
              <p:nvPr/>
            </p:nvSpPr>
            <p:spPr>
              <a:xfrm>
                <a:off x="4770445" y="5232889"/>
                <a:ext cx="4408009" cy="276422"/>
              </a:xfrm>
              <a:prstGeom prst="rect">
                <a:avLst/>
              </a:prstGeom>
              <a:noFill/>
            </p:spPr>
            <p:txBody>
              <a:bodyPr wrap="square" lIns="0" tIns="0" rIns="0" bIns="0" rtlCol="0">
                <a:spAutoFit/>
              </a:bodyPr>
              <a:lstStyle/>
              <a:p>
                <a:r>
                  <a:rPr lang="en-US" sz="1200" dirty="0">
                    <a:solidFill>
                      <a:srgbClr val="C00000"/>
                    </a:solidFill>
                    <a:latin typeface="Cambria Math" charset="0"/>
                  </a:rPr>
                  <a:t>cov[u, w]</a:t>
                </a:r>
                <a:r>
                  <a:rPr lang="el-GR" sz="1200" b="1" dirty="0">
                    <a:solidFill>
                      <a:srgbClr val="C00000"/>
                    </a:solidFill>
                    <a:latin typeface="+mj-lt"/>
                  </a:rPr>
                  <a:t>=</a:t>
                </a:r>
                <a:r>
                  <a:rPr lang="en-US" sz="1200" b="1" dirty="0">
                    <a:solidFill>
                      <a:srgbClr val="C00000"/>
                    </a:solidFill>
                    <a:latin typeface="+mj-lt"/>
                  </a:rPr>
                  <a:t> </a:t>
                </a:r>
                <a14:m>
                  <m:oMath xmlns:m="http://schemas.openxmlformats.org/officeDocument/2006/math">
                    <m:f>
                      <m:fPr>
                        <m:ctrlPr>
                          <a:rPr lang="en-US" sz="1200" b="1" i="1" dirty="0">
                            <a:solidFill>
                              <a:srgbClr val="C00000"/>
                            </a:solidFill>
                            <a:latin typeface="Cambria Math" charset="0"/>
                            <a:ea typeface="Cambria Math" charset="0"/>
                            <a:cs typeface="Cambria Math" charset="0"/>
                          </a:rPr>
                        </m:ctrlPr>
                      </m:fPr>
                      <m:num>
                        <m:r>
                          <a:rPr lang="en-US" sz="1200" b="1" i="1" dirty="0">
                            <a:solidFill>
                              <a:srgbClr val="C00000"/>
                            </a:solidFill>
                            <a:latin typeface="Cambria Math" charset="0"/>
                            <a:ea typeface="Cambria Math" charset="0"/>
                            <a:cs typeface="Cambria Math" charset="0"/>
                          </a:rPr>
                          <m:t>𝟏</m:t>
                        </m:r>
                      </m:num>
                      <m:den>
                        <m:r>
                          <a:rPr lang="en-US" sz="1200" b="1" i="1" dirty="0">
                            <a:solidFill>
                              <a:srgbClr val="C00000"/>
                            </a:solidFill>
                            <a:latin typeface="Cambria Math" charset="0"/>
                            <a:ea typeface="Cambria Math" charset="0"/>
                            <a:cs typeface="Cambria Math" charset="0"/>
                          </a:rPr>
                          <m:t>𝑵</m:t>
                        </m:r>
                      </m:den>
                    </m:f>
                    <m:nary>
                      <m:naryPr>
                        <m:chr m:val="∑"/>
                        <m:ctrlPr>
                          <a:rPr lang="en-US" sz="1200" b="1" i="1" dirty="0">
                            <a:solidFill>
                              <a:srgbClr val="C00000"/>
                            </a:solidFill>
                            <a:latin typeface="Cambria Math" charset="0"/>
                            <a:ea typeface="Cambria Math" charset="0"/>
                            <a:cs typeface="Cambria Math" charset="0"/>
                          </a:rPr>
                        </m:ctrlPr>
                      </m:naryPr>
                      <m:sub>
                        <m:r>
                          <m:rPr>
                            <m:brk m:alnAt="23"/>
                          </m:rPr>
                          <a:rPr lang="en-US" sz="1200" b="1" i="1" dirty="0">
                            <a:solidFill>
                              <a:srgbClr val="C00000"/>
                            </a:solidFill>
                            <a:latin typeface="Cambria Math" charset="0"/>
                            <a:ea typeface="Cambria Math" charset="0"/>
                            <a:cs typeface="Cambria Math" charset="0"/>
                          </a:rPr>
                          <m:t>𝒊</m:t>
                        </m:r>
                        <m:r>
                          <a:rPr lang="en-US" sz="1200" b="1" i="1" dirty="0">
                            <a:solidFill>
                              <a:srgbClr val="C00000"/>
                            </a:solidFill>
                            <a:latin typeface="Cambria Math" charset="0"/>
                            <a:ea typeface="Cambria Math" charset="0"/>
                            <a:cs typeface="Cambria Math" charset="0"/>
                          </a:rPr>
                          <m:t>=</m:t>
                        </m:r>
                        <m:r>
                          <a:rPr lang="en-US" sz="1200" b="1" i="1" dirty="0">
                            <a:solidFill>
                              <a:srgbClr val="C00000"/>
                            </a:solidFill>
                            <a:latin typeface="Cambria Math" charset="0"/>
                            <a:ea typeface="Cambria Math" charset="0"/>
                            <a:cs typeface="Cambria Math" charset="0"/>
                          </a:rPr>
                          <m:t>𝟏</m:t>
                        </m:r>
                      </m:sub>
                      <m:sup>
                        <m:r>
                          <a:rPr lang="en-US" sz="1200" b="1" i="1" dirty="0">
                            <a:solidFill>
                              <a:srgbClr val="C00000"/>
                            </a:solidFill>
                            <a:latin typeface="Cambria Math" charset="0"/>
                            <a:ea typeface="Cambria Math" charset="0"/>
                            <a:cs typeface="Cambria Math" charset="0"/>
                          </a:rPr>
                          <m:t>𝑵</m:t>
                        </m:r>
                      </m:sup>
                      <m:e>
                        <m:d>
                          <m:dPr>
                            <m:ctrlPr>
                              <a:rPr lang="en-US" sz="1200" b="1" i="1" dirty="0">
                                <a:solidFill>
                                  <a:srgbClr val="C00000"/>
                                </a:solidFill>
                                <a:latin typeface="Cambria Math" charset="0"/>
                                <a:ea typeface="Cambria Math" charset="0"/>
                                <a:cs typeface="Cambria Math" charset="0"/>
                              </a:rPr>
                            </m:ctrlPr>
                          </m:dPr>
                          <m:e>
                            <m:sSup>
                              <m:sSupPr>
                                <m:ctrlPr>
                                  <a:rPr lang="en-US" sz="1200" b="1" i="1" dirty="0">
                                    <a:solidFill>
                                      <a:srgbClr val="C00000"/>
                                    </a:solidFill>
                                    <a:latin typeface="Cambria Math" charset="0"/>
                                    <a:ea typeface="Cambria Math" charset="0"/>
                                    <a:cs typeface="Cambria Math" charset="0"/>
                                  </a:rPr>
                                </m:ctrlPr>
                              </m:sSupPr>
                              <m:e>
                                <m:r>
                                  <a:rPr lang="en-US" sz="1200" b="1" i="1" dirty="0" smtClean="0">
                                    <a:solidFill>
                                      <a:srgbClr val="C00000"/>
                                    </a:solidFill>
                                    <a:latin typeface="Cambria Math" charset="0"/>
                                    <a:ea typeface="Cambria Math" charset="0"/>
                                    <a:cs typeface="Cambria Math" charset="0"/>
                                  </a:rPr>
                                  <m:t>𝒖</m:t>
                                </m:r>
                              </m:e>
                              <m:sup>
                                <m:r>
                                  <a:rPr lang="en-US" sz="1200" b="1" i="1" dirty="0">
                                    <a:solidFill>
                                      <a:srgbClr val="C00000"/>
                                    </a:solidFill>
                                    <a:latin typeface="Cambria Math" charset="0"/>
                                    <a:ea typeface="Cambria Math" charset="0"/>
                                    <a:cs typeface="Cambria Math" charset="0"/>
                                  </a:rPr>
                                  <m:t>𝒊</m:t>
                                </m:r>
                              </m:sup>
                            </m:sSup>
                          </m:e>
                        </m:d>
                        <m:d>
                          <m:dPr>
                            <m:ctrlPr>
                              <a:rPr lang="en-US" sz="1200" b="1" i="1" dirty="0">
                                <a:solidFill>
                                  <a:srgbClr val="C00000"/>
                                </a:solidFill>
                                <a:latin typeface="Cambria Math" charset="0"/>
                                <a:ea typeface="Cambria Math" charset="0"/>
                                <a:cs typeface="Cambria Math" charset="0"/>
                              </a:rPr>
                            </m:ctrlPr>
                          </m:dPr>
                          <m:e>
                            <m:sSup>
                              <m:sSupPr>
                                <m:ctrlPr>
                                  <a:rPr lang="en-US" sz="1200" b="1" i="1" dirty="0">
                                    <a:solidFill>
                                      <a:srgbClr val="C00000"/>
                                    </a:solidFill>
                                    <a:latin typeface="Cambria Math" charset="0"/>
                                    <a:ea typeface="Cambria Math" charset="0"/>
                                    <a:cs typeface="Cambria Math" charset="0"/>
                                  </a:rPr>
                                </m:ctrlPr>
                              </m:sSupPr>
                              <m:e>
                                <m:r>
                                  <a:rPr lang="en-US" sz="1200" b="1" i="1" dirty="0">
                                    <a:solidFill>
                                      <a:srgbClr val="C00000"/>
                                    </a:solidFill>
                                    <a:latin typeface="Cambria Math" charset="0"/>
                                    <a:ea typeface="Cambria Math" charset="0"/>
                                    <a:cs typeface="Cambria Math" charset="0"/>
                                  </a:rPr>
                                  <m:t>𝒘</m:t>
                                </m:r>
                              </m:e>
                              <m:sup>
                                <m:r>
                                  <a:rPr lang="en-US" sz="1200" b="1" i="1" dirty="0">
                                    <a:solidFill>
                                      <a:srgbClr val="C00000"/>
                                    </a:solidFill>
                                    <a:latin typeface="Cambria Math" charset="0"/>
                                    <a:ea typeface="Cambria Math" charset="0"/>
                                    <a:cs typeface="Cambria Math" charset="0"/>
                                  </a:rPr>
                                  <m:t>𝒊</m:t>
                                </m:r>
                              </m:sup>
                            </m:sSup>
                          </m:e>
                        </m:d>
                      </m:e>
                    </m:nary>
                    <m:r>
                      <a:rPr lang="en-US" sz="1200" b="1" i="1" dirty="0" smtClean="0">
                        <a:solidFill>
                          <a:srgbClr val="C00000"/>
                        </a:solidFill>
                        <a:latin typeface="Cambria Math" charset="0"/>
                        <a:ea typeface="Cambria Math" charset="0"/>
                        <a:cs typeface="Cambria Math" charset="0"/>
                      </a:rPr>
                      <m:t>−   </m:t>
                    </m:r>
                    <m:d>
                      <m:dPr>
                        <m:ctrlPr>
                          <a:rPr lang="en-US" sz="1200" b="1" i="1" dirty="0" smtClean="0">
                            <a:solidFill>
                              <a:srgbClr val="C00000"/>
                            </a:solidFill>
                            <a:latin typeface="Cambria Math" charset="0"/>
                            <a:ea typeface="Cambria Math" charset="0"/>
                            <a:cs typeface="Cambria Math" charset="0"/>
                          </a:rPr>
                        </m:ctrlPr>
                      </m:dPr>
                      <m:e>
                        <m:f>
                          <m:fPr>
                            <m:ctrlPr>
                              <a:rPr lang="en-US" sz="1200" b="1" i="1" dirty="0">
                                <a:solidFill>
                                  <a:srgbClr val="C00000"/>
                                </a:solidFill>
                                <a:latin typeface="Cambria Math" charset="0"/>
                                <a:ea typeface="Cambria Math" charset="0"/>
                                <a:cs typeface="Cambria Math" charset="0"/>
                              </a:rPr>
                            </m:ctrlPr>
                          </m:fPr>
                          <m:num>
                            <m:r>
                              <a:rPr lang="en-US" sz="1200" b="1" i="1" dirty="0">
                                <a:solidFill>
                                  <a:srgbClr val="C00000"/>
                                </a:solidFill>
                                <a:latin typeface="Cambria Math" charset="0"/>
                                <a:ea typeface="Cambria Math" charset="0"/>
                                <a:cs typeface="Cambria Math" charset="0"/>
                              </a:rPr>
                              <m:t>𝟏</m:t>
                            </m:r>
                          </m:num>
                          <m:den>
                            <m:r>
                              <a:rPr lang="en-US" sz="1200" b="1" i="1" dirty="0">
                                <a:solidFill>
                                  <a:srgbClr val="C00000"/>
                                </a:solidFill>
                                <a:latin typeface="Cambria Math" charset="0"/>
                                <a:ea typeface="Cambria Math" charset="0"/>
                                <a:cs typeface="Cambria Math" charset="0"/>
                              </a:rPr>
                              <m:t>𝑵</m:t>
                            </m:r>
                          </m:den>
                        </m:f>
                        <m:nary>
                          <m:naryPr>
                            <m:chr m:val="∑"/>
                            <m:ctrlPr>
                              <a:rPr lang="en-US" sz="1200" b="1" i="1" dirty="0">
                                <a:solidFill>
                                  <a:srgbClr val="C00000"/>
                                </a:solidFill>
                                <a:latin typeface="Cambria Math" charset="0"/>
                                <a:ea typeface="Cambria Math" charset="0"/>
                                <a:cs typeface="Cambria Math" charset="0"/>
                              </a:rPr>
                            </m:ctrlPr>
                          </m:naryPr>
                          <m:sub>
                            <m:r>
                              <m:rPr>
                                <m:brk m:alnAt="23"/>
                              </m:rPr>
                              <a:rPr lang="en-US" sz="1200" b="1" i="1" dirty="0">
                                <a:solidFill>
                                  <a:srgbClr val="C00000"/>
                                </a:solidFill>
                                <a:latin typeface="Cambria Math" charset="0"/>
                                <a:ea typeface="Cambria Math" charset="0"/>
                                <a:cs typeface="Cambria Math" charset="0"/>
                              </a:rPr>
                              <m:t>𝒊</m:t>
                            </m:r>
                            <m:r>
                              <a:rPr lang="en-US" sz="1200" b="1" i="1" dirty="0">
                                <a:solidFill>
                                  <a:srgbClr val="C00000"/>
                                </a:solidFill>
                                <a:latin typeface="Cambria Math" charset="0"/>
                                <a:ea typeface="Cambria Math" charset="0"/>
                                <a:cs typeface="Cambria Math" charset="0"/>
                              </a:rPr>
                              <m:t>=</m:t>
                            </m:r>
                            <m:r>
                              <a:rPr lang="en-US" sz="1200" b="1" i="1" dirty="0">
                                <a:solidFill>
                                  <a:srgbClr val="C00000"/>
                                </a:solidFill>
                                <a:latin typeface="Cambria Math" charset="0"/>
                                <a:ea typeface="Cambria Math" charset="0"/>
                                <a:cs typeface="Cambria Math" charset="0"/>
                              </a:rPr>
                              <m:t>𝟏</m:t>
                            </m:r>
                          </m:sub>
                          <m:sup>
                            <m:r>
                              <a:rPr lang="en-US" sz="1200" b="1" i="1" dirty="0">
                                <a:solidFill>
                                  <a:srgbClr val="C00000"/>
                                </a:solidFill>
                                <a:latin typeface="Cambria Math" charset="0"/>
                                <a:ea typeface="Cambria Math" charset="0"/>
                                <a:cs typeface="Cambria Math" charset="0"/>
                              </a:rPr>
                              <m:t>𝑵</m:t>
                            </m:r>
                          </m:sup>
                          <m:e>
                            <m:r>
                              <a:rPr lang="en-US" sz="1200" b="1" i="1" dirty="0" smtClean="0">
                                <a:solidFill>
                                  <a:srgbClr val="C00000"/>
                                </a:solidFill>
                                <a:latin typeface="Cambria Math" charset="0"/>
                                <a:ea typeface="Cambria Math" charset="0"/>
                                <a:cs typeface="Cambria Math" charset="0"/>
                              </a:rPr>
                              <m:t>𝒖</m:t>
                            </m:r>
                            <m:r>
                              <a:rPr lang="en-US" sz="1200" b="1" i="1" baseline="30000" dirty="0">
                                <a:solidFill>
                                  <a:srgbClr val="C00000"/>
                                </a:solidFill>
                                <a:latin typeface="Cambria Math" charset="0"/>
                                <a:ea typeface="Cambria Math" charset="0"/>
                                <a:cs typeface="Cambria Math" charset="0"/>
                              </a:rPr>
                              <m:t>𝒊</m:t>
                            </m:r>
                          </m:e>
                        </m:nary>
                      </m:e>
                    </m:d>
                    <m:d>
                      <m:dPr>
                        <m:ctrlPr>
                          <a:rPr lang="en-US" sz="1200" b="1" i="1" dirty="0" smtClean="0">
                            <a:solidFill>
                              <a:srgbClr val="C00000"/>
                            </a:solidFill>
                            <a:latin typeface="Cambria Math" charset="0"/>
                            <a:ea typeface="Cambria Math" charset="0"/>
                            <a:cs typeface="Cambria Math" charset="0"/>
                          </a:rPr>
                        </m:ctrlPr>
                      </m:dPr>
                      <m:e>
                        <m:f>
                          <m:fPr>
                            <m:ctrlPr>
                              <a:rPr lang="en-US" sz="1200" b="1" i="1" dirty="0">
                                <a:solidFill>
                                  <a:srgbClr val="C00000"/>
                                </a:solidFill>
                                <a:latin typeface="Cambria Math" charset="0"/>
                                <a:ea typeface="Cambria Math" charset="0"/>
                                <a:cs typeface="Cambria Math" charset="0"/>
                              </a:rPr>
                            </m:ctrlPr>
                          </m:fPr>
                          <m:num>
                            <m:r>
                              <a:rPr lang="en-US" sz="1200" b="1" i="1" dirty="0">
                                <a:solidFill>
                                  <a:srgbClr val="C00000"/>
                                </a:solidFill>
                                <a:latin typeface="Cambria Math" charset="0"/>
                                <a:ea typeface="Cambria Math" charset="0"/>
                                <a:cs typeface="Cambria Math" charset="0"/>
                              </a:rPr>
                              <m:t>𝟏</m:t>
                            </m:r>
                          </m:num>
                          <m:den>
                            <m:r>
                              <a:rPr lang="en-US" sz="1200" b="1" i="1" dirty="0">
                                <a:solidFill>
                                  <a:srgbClr val="C00000"/>
                                </a:solidFill>
                                <a:latin typeface="Cambria Math" charset="0"/>
                                <a:ea typeface="Cambria Math" charset="0"/>
                                <a:cs typeface="Cambria Math" charset="0"/>
                              </a:rPr>
                              <m:t>𝑵</m:t>
                            </m:r>
                          </m:den>
                        </m:f>
                        <m:nary>
                          <m:naryPr>
                            <m:chr m:val="∑"/>
                            <m:ctrlPr>
                              <a:rPr lang="en-US" sz="1200" b="1" i="1" dirty="0">
                                <a:solidFill>
                                  <a:srgbClr val="C00000"/>
                                </a:solidFill>
                                <a:latin typeface="Cambria Math" charset="0"/>
                                <a:ea typeface="Cambria Math" charset="0"/>
                                <a:cs typeface="Cambria Math" charset="0"/>
                              </a:rPr>
                            </m:ctrlPr>
                          </m:naryPr>
                          <m:sub>
                            <m:r>
                              <m:rPr>
                                <m:brk m:alnAt="23"/>
                              </m:rPr>
                              <a:rPr lang="en-US" sz="1200" b="1" i="1" dirty="0">
                                <a:solidFill>
                                  <a:srgbClr val="C00000"/>
                                </a:solidFill>
                                <a:latin typeface="Cambria Math" charset="0"/>
                                <a:ea typeface="Cambria Math" charset="0"/>
                                <a:cs typeface="Cambria Math" charset="0"/>
                              </a:rPr>
                              <m:t>𝒊</m:t>
                            </m:r>
                            <m:r>
                              <a:rPr lang="en-US" sz="1200" b="1" i="1" dirty="0">
                                <a:solidFill>
                                  <a:srgbClr val="C00000"/>
                                </a:solidFill>
                                <a:latin typeface="Cambria Math" charset="0"/>
                                <a:ea typeface="Cambria Math" charset="0"/>
                                <a:cs typeface="Cambria Math" charset="0"/>
                              </a:rPr>
                              <m:t>=</m:t>
                            </m:r>
                            <m:r>
                              <a:rPr lang="en-US" sz="1200" b="1" i="1" dirty="0">
                                <a:solidFill>
                                  <a:srgbClr val="C00000"/>
                                </a:solidFill>
                                <a:latin typeface="Cambria Math" charset="0"/>
                                <a:ea typeface="Cambria Math" charset="0"/>
                                <a:cs typeface="Cambria Math" charset="0"/>
                              </a:rPr>
                              <m:t>𝟏</m:t>
                            </m:r>
                          </m:sub>
                          <m:sup>
                            <m:r>
                              <a:rPr lang="en-US" sz="1200" b="1" i="1" dirty="0">
                                <a:solidFill>
                                  <a:srgbClr val="C00000"/>
                                </a:solidFill>
                                <a:latin typeface="Cambria Math" charset="0"/>
                                <a:ea typeface="Cambria Math" charset="0"/>
                                <a:cs typeface="Cambria Math" charset="0"/>
                              </a:rPr>
                              <m:t>𝑵</m:t>
                            </m:r>
                          </m:sup>
                          <m:e>
                            <m:r>
                              <a:rPr lang="en-US" sz="1200" b="1" i="1" dirty="0">
                                <a:solidFill>
                                  <a:srgbClr val="C00000"/>
                                </a:solidFill>
                                <a:latin typeface="Cambria Math" charset="0"/>
                                <a:ea typeface="Cambria Math" charset="0"/>
                                <a:cs typeface="Cambria Math" charset="0"/>
                              </a:rPr>
                              <m:t>𝒘</m:t>
                            </m:r>
                            <m:r>
                              <a:rPr lang="en-US" sz="1200" b="1" i="1" baseline="30000" dirty="0">
                                <a:solidFill>
                                  <a:srgbClr val="C00000"/>
                                </a:solidFill>
                                <a:latin typeface="Cambria Math" charset="0"/>
                                <a:ea typeface="Cambria Math" charset="0"/>
                                <a:cs typeface="Cambria Math" charset="0"/>
                              </a:rPr>
                              <m:t>𝒊</m:t>
                            </m:r>
                          </m:e>
                        </m:nary>
                        <m:r>
                          <m:rPr>
                            <m:nor/>
                          </m:rPr>
                          <a:rPr lang="en-US" sz="1200" b="1" dirty="0"/>
                          <m:t> </m:t>
                        </m:r>
                      </m:e>
                    </m:d>
                  </m:oMath>
                </a14:m>
                <a:r>
                  <a:rPr lang="en-US" sz="1200" b="1" dirty="0">
                    <a:latin typeface="+mj-lt"/>
                  </a:rPr>
                  <a:t>=0</a:t>
                </a:r>
              </a:p>
            </p:txBody>
          </p:sp>
        </mc:Choice>
        <mc:Fallback xmlns="">
          <p:sp>
            <p:nvSpPr>
              <p:cNvPr id="21" name="TextBox 20"/>
              <p:cNvSpPr txBox="1">
                <a:spLocks noRot="1" noChangeAspect="1" noMove="1" noResize="1" noEditPoints="1" noAdjustHandles="1" noChangeArrowheads="1" noChangeShapeType="1" noTextEdit="1"/>
              </p:cNvSpPr>
              <p:nvPr/>
            </p:nvSpPr>
            <p:spPr>
              <a:xfrm>
                <a:off x="4770445" y="5232889"/>
                <a:ext cx="4408009" cy="276422"/>
              </a:xfrm>
              <a:prstGeom prst="rect">
                <a:avLst/>
              </a:prstGeom>
              <a:blipFill rotWithShape="0">
                <a:blip r:embed="rId8"/>
                <a:stretch>
                  <a:fillRect t="-95652" b="-156522"/>
                </a:stretch>
              </a:blipFill>
            </p:spPr>
            <p:txBody>
              <a:bodyPr/>
              <a:lstStyle/>
              <a:p>
                <a:r>
                  <a:rPr lang="en-US">
                    <a:noFill/>
                  </a:rPr>
                  <a:t> </a:t>
                </a:r>
              </a:p>
            </p:txBody>
          </p:sp>
        </mc:Fallback>
      </mc:AlternateContent>
      <p:grpSp>
        <p:nvGrpSpPr>
          <p:cNvPr id="25" name="Group 24"/>
          <p:cNvGrpSpPr/>
          <p:nvPr/>
        </p:nvGrpSpPr>
        <p:grpSpPr>
          <a:xfrm>
            <a:off x="101822" y="2636912"/>
            <a:ext cx="3557902" cy="3157340"/>
            <a:chOff x="101822" y="2636912"/>
            <a:chExt cx="3557902" cy="3157340"/>
          </a:xfrm>
        </p:grpSpPr>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442" y="2636912"/>
              <a:ext cx="3513282" cy="3157340"/>
            </a:xfrm>
            <a:prstGeom prst="rect">
              <a:avLst/>
            </a:prstGeom>
          </p:spPr>
        </p:pic>
        <p:sp>
          <p:nvSpPr>
            <p:cNvPr id="24" name="TextBox 23"/>
            <p:cNvSpPr txBox="1"/>
            <p:nvPr/>
          </p:nvSpPr>
          <p:spPr>
            <a:xfrm rot="20886324">
              <a:off x="2074225" y="5527224"/>
              <a:ext cx="841572" cy="261610"/>
            </a:xfrm>
            <a:prstGeom prst="rect">
              <a:avLst/>
            </a:prstGeom>
            <a:noFill/>
          </p:spPr>
          <p:txBody>
            <a:bodyPr wrap="square" rtlCol="0">
              <a:spAutoFit/>
            </a:bodyPr>
            <a:lstStyle/>
            <a:p>
              <a:r>
                <a:rPr lang="en-US" sz="1100" b="1" dirty="0"/>
                <a:t>A=T1+T2</a:t>
              </a:r>
            </a:p>
          </p:txBody>
        </p:sp>
        <p:sp>
          <p:nvSpPr>
            <p:cNvPr id="26" name="TextBox 25"/>
            <p:cNvSpPr txBox="1"/>
            <p:nvPr/>
          </p:nvSpPr>
          <p:spPr>
            <a:xfrm rot="1793905">
              <a:off x="101822" y="5293709"/>
              <a:ext cx="841572" cy="261610"/>
            </a:xfrm>
            <a:prstGeom prst="rect">
              <a:avLst/>
            </a:prstGeom>
            <a:noFill/>
          </p:spPr>
          <p:txBody>
            <a:bodyPr wrap="square" rtlCol="0">
              <a:spAutoFit/>
            </a:bodyPr>
            <a:lstStyle/>
            <a:p>
              <a:r>
                <a:rPr lang="en-US" sz="1100" b="1" dirty="0"/>
                <a:t>B=T</a:t>
              </a:r>
              <a:r>
                <a:rPr lang="en-US" sz="1100" b="1" baseline="-25000" dirty="0"/>
                <a:t>2</a:t>
              </a:r>
              <a:r>
                <a:rPr lang="en-US" sz="1100" b="1" dirty="0"/>
                <a:t>-T</a:t>
              </a:r>
              <a:r>
                <a:rPr lang="en-US" sz="1100" b="1" baseline="-25000" dirty="0"/>
                <a:t>1</a:t>
              </a:r>
            </a:p>
          </p:txBody>
        </p:sp>
      </p:grpSp>
      <p:grpSp>
        <p:nvGrpSpPr>
          <p:cNvPr id="28" name="Group 27"/>
          <p:cNvGrpSpPr/>
          <p:nvPr/>
        </p:nvGrpSpPr>
        <p:grpSpPr>
          <a:xfrm>
            <a:off x="71500" y="5794252"/>
            <a:ext cx="4398623" cy="1074873"/>
            <a:chOff x="71500" y="5794252"/>
            <a:chExt cx="4398623" cy="1074873"/>
          </a:xfrm>
        </p:grpSpPr>
        <p:sp>
          <p:nvSpPr>
            <p:cNvPr id="23" name="TextBox 22"/>
            <p:cNvSpPr txBox="1"/>
            <p:nvPr/>
          </p:nvSpPr>
          <p:spPr>
            <a:xfrm>
              <a:off x="146442" y="5794252"/>
              <a:ext cx="4245538" cy="984885"/>
            </a:xfrm>
            <a:prstGeom prst="rect">
              <a:avLst/>
            </a:prstGeom>
            <a:noFill/>
          </p:spPr>
          <p:txBody>
            <a:bodyPr wrap="square" rtlCol="0">
              <a:spAutoFit/>
            </a:bodyPr>
            <a:lstStyle/>
            <a:p>
              <a:pPr algn="just"/>
              <a:r>
                <a:rPr lang="en-US" sz="1200" dirty="0">
                  <a:solidFill>
                    <a:srgbClr val="C00000"/>
                  </a:solidFill>
                </a:rPr>
                <a:t>&lt;A&gt;=&lt;</a:t>
              </a:r>
              <a:r>
                <a:rPr lang="en-US" sz="1200" dirty="0" err="1">
                  <a:solidFill>
                    <a:srgbClr val="C00000"/>
                  </a:solidFill>
                </a:rPr>
                <a:t>u+w</a:t>
              </a:r>
              <a:r>
                <a:rPr lang="en-US" sz="1200" dirty="0">
                  <a:solidFill>
                    <a:srgbClr val="C00000"/>
                  </a:solidFill>
                </a:rPr>
                <a:t>&gt;=4.463 s                 </a:t>
              </a:r>
              <a:r>
                <a:rPr lang="en-US" sz="1200" dirty="0">
                  <a:solidFill>
                    <a:srgbClr val="0000CC"/>
                  </a:solidFill>
                </a:rPr>
                <a:t>&lt;B&gt;= &lt;w-u&gt;=0.4512 s</a:t>
              </a:r>
            </a:p>
            <a:p>
              <a:pPr algn="just"/>
              <a:r>
                <a:rPr lang="en-US" sz="1200" dirty="0">
                  <a:solidFill>
                    <a:srgbClr val="C00000"/>
                  </a:solidFill>
                </a:rPr>
                <a:t>V[A]=0.05 s</a:t>
              </a:r>
              <a:r>
                <a:rPr lang="en-US" sz="1200" baseline="30000" dirty="0">
                  <a:solidFill>
                    <a:srgbClr val="C00000"/>
                  </a:solidFill>
                </a:rPr>
                <a:t>2                                                   </a:t>
              </a:r>
              <a:r>
                <a:rPr lang="en-US" sz="1200" dirty="0">
                  <a:solidFill>
                    <a:srgbClr val="0000CC"/>
                  </a:solidFill>
                </a:rPr>
                <a:t>V[B]=0.05 s</a:t>
              </a:r>
              <a:r>
                <a:rPr lang="en-US" sz="1200" baseline="30000" dirty="0">
                  <a:solidFill>
                    <a:srgbClr val="0000CC"/>
                  </a:solidFill>
                </a:rPr>
                <a:t>2</a:t>
              </a:r>
            </a:p>
            <a:p>
              <a:pPr algn="just"/>
              <a:endParaRPr lang="en-US" sz="1200" baseline="30000" dirty="0">
                <a:solidFill>
                  <a:srgbClr val="0000CC"/>
                </a:solidFill>
              </a:endParaRPr>
            </a:p>
            <a:p>
              <a:r>
                <a:rPr lang="en-US" sz="1400" b="1" dirty="0" err="1">
                  <a:solidFill>
                    <a:srgbClr val="006600"/>
                  </a:solidFill>
                </a:rPr>
                <a:t>Cov</a:t>
              </a:r>
              <a:r>
                <a:rPr lang="en-US" sz="1400" b="1" dirty="0">
                  <a:solidFill>
                    <a:srgbClr val="006600"/>
                  </a:solidFill>
                </a:rPr>
                <a:t>[A, B] = 0.03 s</a:t>
              </a:r>
              <a:r>
                <a:rPr lang="en-US" sz="1400" b="1" baseline="30000" dirty="0">
                  <a:solidFill>
                    <a:srgbClr val="006600"/>
                  </a:solidFill>
                </a:rPr>
                <a:t>2</a:t>
              </a:r>
              <a:endParaRPr lang="en-US" sz="1400" b="1" dirty="0">
                <a:solidFill>
                  <a:srgbClr val="006600"/>
                </a:solidFill>
              </a:endParaRPr>
            </a:p>
            <a:p>
              <a:pPr algn="just"/>
              <a:endParaRPr lang="en-US" sz="1200" dirty="0"/>
            </a:p>
          </p:txBody>
        </p:sp>
        <p:sp>
          <p:nvSpPr>
            <p:cNvPr id="27" name="TextBox 26"/>
            <p:cNvSpPr txBox="1"/>
            <p:nvPr/>
          </p:nvSpPr>
          <p:spPr>
            <a:xfrm>
              <a:off x="71500" y="6561348"/>
              <a:ext cx="4398623" cy="307777"/>
            </a:xfrm>
            <a:prstGeom prst="rect">
              <a:avLst/>
            </a:prstGeom>
            <a:noFill/>
          </p:spPr>
          <p:txBody>
            <a:bodyPr wrap="square" rtlCol="0">
              <a:spAutoFit/>
            </a:bodyPr>
            <a:lstStyle/>
            <a:p>
              <a:r>
                <a:rPr lang="el-GR" sz="1400" b="1" dirty="0">
                  <a:solidFill>
                    <a:srgbClr val="006600"/>
                  </a:solidFill>
                </a:rPr>
                <a:t>Οι μεταβλητές Α και Β είναι αμοιβαία εξαρτημένες</a:t>
              </a:r>
              <a:endParaRPr lang="en-US" sz="1400" b="1" dirty="0">
                <a:solidFill>
                  <a:srgbClr val="006600"/>
                </a:solidFill>
              </a:endParaRPr>
            </a:p>
          </p:txBody>
        </p:sp>
      </p:grpSp>
      <p:sp>
        <p:nvSpPr>
          <p:cNvPr id="29" name="TextBox 28"/>
          <p:cNvSpPr txBox="1"/>
          <p:nvPr/>
        </p:nvSpPr>
        <p:spPr>
          <a:xfrm>
            <a:off x="4716016" y="5794252"/>
            <a:ext cx="3636404" cy="830997"/>
          </a:xfrm>
          <a:prstGeom prst="rect">
            <a:avLst/>
          </a:prstGeom>
          <a:noFill/>
        </p:spPr>
        <p:txBody>
          <a:bodyPr wrap="square" rtlCol="0">
            <a:spAutoFit/>
          </a:bodyPr>
          <a:lstStyle/>
          <a:p>
            <a:pPr algn="just"/>
            <a:r>
              <a:rPr lang="el-GR" sz="1200" b="1" dirty="0">
                <a:solidFill>
                  <a:srgbClr val="C00000"/>
                </a:solidFill>
              </a:rPr>
              <a:t>Οι τυχαίες μεταβλητές Α και Β είναι αμοιβαία εξαρτημένες διότι αμφότερες είναι συναρτήσεις των ιδίων (ανεξάρτητων) τυχαίων μεταβλητών </a:t>
            </a:r>
            <a:r>
              <a:rPr lang="en-US" sz="1200" b="1" dirty="0">
                <a:solidFill>
                  <a:srgbClr val="C00000"/>
                </a:solidFill>
              </a:rPr>
              <a:t>u </a:t>
            </a:r>
            <a:r>
              <a:rPr lang="el-GR" sz="1200" b="1" dirty="0">
                <a:solidFill>
                  <a:srgbClr val="C00000"/>
                </a:solidFill>
              </a:rPr>
              <a:t>και </a:t>
            </a:r>
            <a:r>
              <a:rPr lang="en-US" sz="1200" b="1" dirty="0">
                <a:solidFill>
                  <a:srgbClr val="C00000"/>
                </a:solidFill>
              </a:rPr>
              <a:t>w</a:t>
            </a:r>
          </a:p>
        </p:txBody>
      </p:sp>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7483" y="100462"/>
            <a:ext cx="1187576" cy="2088787"/>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0761" y="109294"/>
            <a:ext cx="893715" cy="1571925"/>
          </a:xfrm>
          <a:prstGeom prst="rect">
            <a:avLst/>
          </a:prstGeom>
        </p:spPr>
      </p:pic>
      <p:sp>
        <p:nvSpPr>
          <p:cNvPr id="8" name="TextBox 7"/>
          <p:cNvSpPr txBox="1"/>
          <p:nvPr/>
        </p:nvSpPr>
        <p:spPr>
          <a:xfrm>
            <a:off x="3478221" y="1259779"/>
            <a:ext cx="1188132" cy="600164"/>
          </a:xfrm>
          <a:prstGeom prst="rect">
            <a:avLst/>
          </a:prstGeom>
          <a:noFill/>
        </p:spPr>
        <p:txBody>
          <a:bodyPr wrap="square" rtlCol="0">
            <a:spAutoFit/>
          </a:bodyPr>
          <a:lstStyle/>
          <a:p>
            <a:r>
              <a:rPr lang="en-US" sz="1100" b="1" dirty="0"/>
              <a:t>L=1m</a:t>
            </a:r>
          </a:p>
          <a:p>
            <a:r>
              <a:rPr lang="el-GR" sz="1100" b="1" dirty="0"/>
              <a:t>δ=0.1 </a:t>
            </a:r>
            <a:r>
              <a:rPr lang="en-US" sz="1100" b="1" dirty="0"/>
              <a:t>s</a:t>
            </a:r>
            <a:endParaRPr lang="el-GR" sz="1100" b="1" dirty="0"/>
          </a:p>
          <a:p>
            <a:r>
              <a:rPr lang="el-GR" sz="1100" b="1" dirty="0"/>
              <a:t>Τα=2.006</a:t>
            </a:r>
            <a:r>
              <a:rPr lang="en-US" sz="1100" b="1" dirty="0"/>
              <a:t> s</a:t>
            </a:r>
          </a:p>
        </p:txBody>
      </p:sp>
      <p:sp>
        <p:nvSpPr>
          <p:cNvPr id="11" name="TextBox 10"/>
          <p:cNvSpPr txBox="1"/>
          <p:nvPr/>
        </p:nvSpPr>
        <p:spPr>
          <a:xfrm>
            <a:off x="4431393" y="1659543"/>
            <a:ext cx="1188132" cy="600164"/>
          </a:xfrm>
          <a:prstGeom prst="rect">
            <a:avLst/>
          </a:prstGeom>
          <a:noFill/>
        </p:spPr>
        <p:txBody>
          <a:bodyPr wrap="square" rtlCol="0">
            <a:spAutoFit/>
          </a:bodyPr>
          <a:lstStyle/>
          <a:p>
            <a:r>
              <a:rPr lang="en-US" sz="1100" b="1" dirty="0"/>
              <a:t>L=1</a:t>
            </a:r>
            <a:r>
              <a:rPr lang="el-GR" sz="1100" b="1" dirty="0"/>
              <a:t>.5 </a:t>
            </a:r>
            <a:r>
              <a:rPr lang="en-US" sz="1100" b="1" dirty="0"/>
              <a:t>m</a:t>
            </a:r>
          </a:p>
          <a:p>
            <a:r>
              <a:rPr lang="el-GR" sz="1100" b="1" dirty="0"/>
              <a:t>δ=0.2 </a:t>
            </a:r>
            <a:r>
              <a:rPr lang="en-US" sz="1100" b="1" dirty="0"/>
              <a:t>s</a:t>
            </a:r>
            <a:endParaRPr lang="el-GR" sz="1100" b="1" dirty="0"/>
          </a:p>
          <a:p>
            <a:r>
              <a:rPr lang="el-GR" sz="1100" b="1" dirty="0"/>
              <a:t>Τα=2.457</a:t>
            </a:r>
            <a:r>
              <a:rPr lang="en-US" sz="1100" b="1" dirty="0"/>
              <a:t>s</a:t>
            </a:r>
          </a:p>
        </p:txBody>
      </p:sp>
    </p:spTree>
    <p:extLst>
      <p:ext uri="{BB962C8B-B14F-4D97-AF65-F5344CB8AC3E}">
        <p14:creationId xmlns:p14="http://schemas.microsoft.com/office/powerpoint/2010/main" val="16333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1"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28</a:t>
            </a:fld>
            <a:endParaRPr lang="el-GR"/>
          </a:p>
        </p:txBody>
      </p:sp>
      <p:sp>
        <p:nvSpPr>
          <p:cNvPr id="4" name="Rectangle 3"/>
          <p:cNvSpPr/>
          <p:nvPr/>
        </p:nvSpPr>
        <p:spPr bwMode="auto">
          <a:xfrm>
            <a:off x="6084168" y="3429000"/>
            <a:ext cx="252028" cy="3960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sp>
        <p:nvSpPr>
          <p:cNvPr id="5" name="TextBox 4"/>
          <p:cNvSpPr txBox="1"/>
          <p:nvPr/>
        </p:nvSpPr>
        <p:spPr>
          <a:xfrm>
            <a:off x="71500" y="0"/>
            <a:ext cx="9072500" cy="1600438"/>
          </a:xfrm>
          <a:prstGeom prst="rect">
            <a:avLst/>
          </a:prstGeom>
          <a:noFill/>
        </p:spPr>
        <p:txBody>
          <a:bodyPr wrap="square" rtlCol="0">
            <a:spAutoFit/>
          </a:bodyPr>
          <a:lstStyle/>
          <a:p>
            <a:pPr algn="just"/>
            <a:r>
              <a:rPr lang="el-GR" sz="1800" b="1" dirty="0">
                <a:solidFill>
                  <a:srgbClr val="C00000"/>
                </a:solidFill>
              </a:rPr>
              <a:t>Οι συναρτήσεις τυχαίων μεταβλητών είναι και αυτές τυχαίες μεταβλητές.</a:t>
            </a:r>
          </a:p>
          <a:p>
            <a:pPr algn="just"/>
            <a:r>
              <a:rPr lang="el-GR" sz="1600" b="1" dirty="0">
                <a:solidFill>
                  <a:srgbClr val="006600"/>
                </a:solidFill>
              </a:rPr>
              <a:t>Έστω μία φυσική ποσότητα, Φ, που εξαρτάται από  </a:t>
            </a:r>
            <a:r>
              <a:rPr lang="en-US" sz="1600" b="1" dirty="0">
                <a:solidFill>
                  <a:srgbClr val="006600"/>
                </a:solidFill>
              </a:rPr>
              <a:t>n  </a:t>
            </a:r>
            <a:r>
              <a:rPr lang="el-GR" sz="1600" b="1" dirty="0">
                <a:solidFill>
                  <a:srgbClr val="006600"/>
                </a:solidFill>
              </a:rPr>
              <a:t>άλλες φυσικές ποσότητες (Χ</a:t>
            </a:r>
            <a:r>
              <a:rPr lang="el-GR" sz="1600" b="1" baseline="-25000" dirty="0">
                <a:solidFill>
                  <a:srgbClr val="006600"/>
                </a:solidFill>
              </a:rPr>
              <a:t>1</a:t>
            </a:r>
            <a:r>
              <a:rPr lang="el-GR" sz="1600" b="1" dirty="0">
                <a:solidFill>
                  <a:srgbClr val="006600"/>
                </a:solidFill>
              </a:rPr>
              <a:t>, Χ</a:t>
            </a:r>
            <a:r>
              <a:rPr lang="el-GR" sz="1600" b="1" baseline="-25000" dirty="0">
                <a:solidFill>
                  <a:srgbClr val="006600"/>
                </a:solidFill>
              </a:rPr>
              <a:t>2</a:t>
            </a:r>
            <a:r>
              <a:rPr lang="el-GR" sz="1600" b="1" dirty="0">
                <a:solidFill>
                  <a:srgbClr val="006600"/>
                </a:solidFill>
              </a:rPr>
              <a:t>, Χ</a:t>
            </a:r>
            <a:r>
              <a:rPr lang="el-GR" sz="1600" b="1" baseline="-25000" dirty="0">
                <a:solidFill>
                  <a:srgbClr val="006600"/>
                </a:solidFill>
              </a:rPr>
              <a:t>3</a:t>
            </a:r>
            <a:r>
              <a:rPr lang="el-GR" sz="1600" b="1" dirty="0">
                <a:solidFill>
                  <a:srgbClr val="006600"/>
                </a:solidFill>
              </a:rPr>
              <a:t>, ..., Χ</a:t>
            </a:r>
            <a:r>
              <a:rPr lang="en-US" sz="1600" b="1" baseline="-25000" dirty="0">
                <a:solidFill>
                  <a:srgbClr val="006600"/>
                </a:solidFill>
              </a:rPr>
              <a:t>n</a:t>
            </a:r>
            <a:r>
              <a:rPr lang="en-US" sz="1600" b="1" dirty="0">
                <a:solidFill>
                  <a:srgbClr val="006600"/>
                </a:solidFill>
              </a:rPr>
              <a:t>)  </a:t>
            </a:r>
            <a:r>
              <a:rPr lang="el-GR" sz="1600" b="1" dirty="0">
                <a:solidFill>
                  <a:srgbClr val="006600"/>
                </a:solidFill>
              </a:rPr>
              <a:t>μέσω της σχέσης Φ=</a:t>
            </a:r>
            <a:r>
              <a:rPr lang="en-US" sz="1600" b="1" dirty="0">
                <a:solidFill>
                  <a:srgbClr val="006600"/>
                </a:solidFill>
              </a:rPr>
              <a:t>g(</a:t>
            </a:r>
            <a:r>
              <a:rPr lang="el-GR" sz="1600" b="1" dirty="0">
                <a:solidFill>
                  <a:srgbClr val="006600"/>
                </a:solidFill>
              </a:rPr>
              <a:t>Χ</a:t>
            </a:r>
            <a:r>
              <a:rPr lang="el-GR" sz="1600" b="1" baseline="-25000" dirty="0">
                <a:solidFill>
                  <a:srgbClr val="006600"/>
                </a:solidFill>
              </a:rPr>
              <a:t>1</a:t>
            </a:r>
            <a:r>
              <a:rPr lang="el-GR" sz="1600" b="1" dirty="0">
                <a:solidFill>
                  <a:srgbClr val="006600"/>
                </a:solidFill>
              </a:rPr>
              <a:t>, Χ</a:t>
            </a:r>
            <a:r>
              <a:rPr lang="el-GR" sz="1600" b="1" baseline="-25000" dirty="0">
                <a:solidFill>
                  <a:srgbClr val="006600"/>
                </a:solidFill>
              </a:rPr>
              <a:t>2</a:t>
            </a:r>
            <a:r>
              <a:rPr lang="el-GR" sz="1600" b="1" dirty="0">
                <a:solidFill>
                  <a:srgbClr val="006600"/>
                </a:solidFill>
              </a:rPr>
              <a:t>, Χ</a:t>
            </a:r>
            <a:r>
              <a:rPr lang="el-GR" sz="1600" b="1" baseline="-25000" dirty="0">
                <a:solidFill>
                  <a:srgbClr val="006600"/>
                </a:solidFill>
              </a:rPr>
              <a:t>3</a:t>
            </a:r>
            <a:r>
              <a:rPr lang="el-GR" sz="1600" b="1" dirty="0">
                <a:solidFill>
                  <a:srgbClr val="006600"/>
                </a:solidFill>
              </a:rPr>
              <a:t>, ..., Χ</a:t>
            </a:r>
            <a:r>
              <a:rPr lang="en-US" sz="1600" b="1" baseline="-25000" dirty="0">
                <a:solidFill>
                  <a:srgbClr val="006600"/>
                </a:solidFill>
              </a:rPr>
              <a:t>n</a:t>
            </a:r>
            <a:r>
              <a:rPr lang="en-US" sz="1600" b="1" dirty="0">
                <a:solidFill>
                  <a:srgbClr val="006600"/>
                </a:solidFill>
              </a:rPr>
              <a:t>), </a:t>
            </a:r>
            <a:r>
              <a:rPr lang="el-GR" sz="1600" b="1" dirty="0">
                <a:solidFill>
                  <a:srgbClr val="006600"/>
                </a:solidFill>
              </a:rPr>
              <a:t>όπου </a:t>
            </a:r>
            <a:r>
              <a:rPr lang="en-US" sz="1600" b="1" dirty="0">
                <a:solidFill>
                  <a:srgbClr val="006600"/>
                </a:solidFill>
              </a:rPr>
              <a:t>g </a:t>
            </a:r>
            <a:r>
              <a:rPr lang="el-GR" sz="1600" b="1" dirty="0">
                <a:solidFill>
                  <a:srgbClr val="006600"/>
                </a:solidFill>
              </a:rPr>
              <a:t>είναι γνωστή συνάρτηση</a:t>
            </a:r>
            <a:r>
              <a:rPr lang="el-GR" sz="1600" b="1" dirty="0">
                <a:solidFill>
                  <a:schemeClr val="tx1">
                    <a:lumMod val="95000"/>
                    <a:lumOff val="5000"/>
                  </a:schemeClr>
                </a:solidFill>
              </a:rPr>
              <a:t>.</a:t>
            </a:r>
          </a:p>
          <a:p>
            <a:pPr algn="just"/>
            <a:endParaRPr lang="el-GR" sz="1600" b="1" dirty="0">
              <a:solidFill>
                <a:srgbClr val="0070C0"/>
              </a:solidFill>
            </a:endParaRPr>
          </a:p>
          <a:p>
            <a:pPr algn="just"/>
            <a:r>
              <a:rPr lang="el-GR" sz="1600" b="1" dirty="0">
                <a:solidFill>
                  <a:srgbClr val="0070C0"/>
                </a:solidFill>
              </a:rPr>
              <a:t>π.χ. η μάζα ενός σωματίου εκφράζεται συναρτήσει της ενέργειας και των συνιστωσών της ορμής ως:</a:t>
            </a:r>
            <a:endParaRPr lang="en-US" sz="1600" b="1" dirty="0">
              <a:solidFill>
                <a:srgbClr val="0070C0"/>
              </a:solidFill>
            </a:endParaRPr>
          </a:p>
        </p:txBody>
      </p:sp>
      <p:grpSp>
        <p:nvGrpSpPr>
          <p:cNvPr id="8" name="Group 7"/>
          <p:cNvGrpSpPr/>
          <p:nvPr/>
        </p:nvGrpSpPr>
        <p:grpSpPr>
          <a:xfrm>
            <a:off x="71500" y="1354217"/>
            <a:ext cx="9001000" cy="1635063"/>
            <a:chOff x="71500" y="1354217"/>
            <a:chExt cx="9001000" cy="1635063"/>
          </a:xfrm>
        </p:grpSpPr>
        <mc:AlternateContent xmlns:mc="http://schemas.openxmlformats.org/markup-compatibility/2006" xmlns:a14="http://schemas.microsoft.com/office/drawing/2010/main">
          <mc:Choice Requires="a14">
            <p:sp>
              <p:nvSpPr>
                <p:cNvPr id="6" name="Rectangle 5"/>
                <p:cNvSpPr/>
                <p:nvPr/>
              </p:nvSpPr>
              <p:spPr>
                <a:xfrm>
                  <a:off x="1907704" y="1354217"/>
                  <a:ext cx="4882875" cy="7228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Low>
                          <m:limLowPr>
                            <m:ctrlPr>
                              <a:rPr lang="el-GR" sz="1600" b="1" i="1" smtClean="0">
                                <a:latin typeface="Cambria Math" charset="0"/>
                              </a:rPr>
                            </m:ctrlPr>
                          </m:limLowPr>
                          <m:e>
                            <m:groupChr>
                              <m:groupChrPr>
                                <m:chr m:val="⏟"/>
                                <m:ctrlPr>
                                  <a:rPr lang="el-GR" sz="1600" b="1" i="1" smtClean="0">
                                    <a:latin typeface="Cambria Math" charset="0"/>
                                  </a:rPr>
                                </m:ctrlPr>
                              </m:groupChrPr>
                              <m:e>
                                <m:r>
                                  <a:rPr lang="en-US" sz="1600" b="1" i="1" smtClean="0">
                                    <a:latin typeface="Cambria Math" charset="0"/>
                                  </a:rPr>
                                  <m:t>𝒎</m:t>
                                </m:r>
                              </m:e>
                            </m:groupChr>
                          </m:e>
                          <m:lim>
                            <m:r>
                              <a:rPr lang="el-GR" sz="1600" b="1" i="0" smtClean="0">
                                <a:solidFill>
                                  <a:srgbClr val="C00000"/>
                                </a:solidFill>
                                <a:latin typeface="Cambria Math" charset="0"/>
                              </a:rPr>
                              <m:t>𝚽</m:t>
                            </m:r>
                          </m:lim>
                        </m:limLow>
                        <m:r>
                          <a:rPr lang="el-GR" sz="1600" b="1" i="1" smtClean="0">
                            <a:latin typeface="Cambria Math" charset="0"/>
                          </a:rPr>
                          <m:t>=</m:t>
                        </m:r>
                        <m:f>
                          <m:fPr>
                            <m:ctrlPr>
                              <a:rPr lang="el-GR" sz="1600" b="1" i="1" smtClean="0">
                                <a:latin typeface="Cambria Math" charset="0"/>
                              </a:rPr>
                            </m:ctrlPr>
                          </m:fPr>
                          <m:num>
                            <m:r>
                              <a:rPr lang="el-GR" sz="1600" b="1" i="1" smtClean="0">
                                <a:latin typeface="Cambria Math" charset="0"/>
                              </a:rPr>
                              <m:t>𝟏</m:t>
                            </m:r>
                          </m:num>
                          <m:den>
                            <m:sSup>
                              <m:sSupPr>
                                <m:ctrlPr>
                                  <a:rPr lang="el-GR" sz="1600" b="1" i="1" smtClean="0">
                                    <a:latin typeface="Cambria Math" charset="0"/>
                                  </a:rPr>
                                </m:ctrlPr>
                              </m:sSupPr>
                              <m:e>
                                <m:r>
                                  <a:rPr lang="en-US" sz="1600" b="1" i="1">
                                    <a:latin typeface="Cambria Math" charset="0"/>
                                  </a:rPr>
                                  <m:t>𝒄</m:t>
                                </m:r>
                              </m:e>
                              <m:sup>
                                <m:r>
                                  <a:rPr lang="en-US" sz="1600" b="1" i="1" smtClean="0">
                                    <a:latin typeface="Cambria Math" charset="0"/>
                                  </a:rPr>
                                  <m:t>𝟐</m:t>
                                </m:r>
                              </m:sup>
                            </m:sSup>
                          </m:den>
                        </m:f>
                        <m:sSup>
                          <m:sSupPr>
                            <m:ctrlPr>
                              <a:rPr lang="el-GR" sz="1600" b="1" i="1" smtClean="0">
                                <a:latin typeface="Cambria Math" charset="0"/>
                              </a:rPr>
                            </m:ctrlPr>
                          </m:sSupPr>
                          <m:e>
                            <m:d>
                              <m:dPr>
                                <m:begChr m:val="["/>
                                <m:endChr m:val="]"/>
                                <m:ctrlPr>
                                  <a:rPr lang="el-GR" sz="1600" b="1" i="1">
                                    <a:latin typeface="Cambria Math" charset="0"/>
                                  </a:rPr>
                                </m:ctrlPr>
                              </m:dPr>
                              <m:e>
                                <m:sSup>
                                  <m:sSupPr>
                                    <m:ctrlPr>
                                      <a:rPr lang="el-GR" sz="1600" b="1" i="1" smtClean="0">
                                        <a:latin typeface="Cambria Math" charset="0"/>
                                      </a:rPr>
                                    </m:ctrlPr>
                                  </m:sSupPr>
                                  <m:e>
                                    <m:d>
                                      <m:dPr>
                                        <m:ctrlPr>
                                          <a:rPr lang="el-GR" sz="1600" b="1" i="1">
                                            <a:latin typeface="Cambria Math" charset="0"/>
                                          </a:rPr>
                                        </m:ctrlPr>
                                      </m:dPr>
                                      <m:e>
                                        <m:limLow>
                                          <m:limLowPr>
                                            <m:ctrlPr>
                                              <a:rPr lang="el-GR" sz="1600" b="1" i="1">
                                                <a:latin typeface="Cambria Math" charset="0"/>
                                              </a:rPr>
                                            </m:ctrlPr>
                                          </m:limLowPr>
                                          <m:e>
                                            <m:groupChr>
                                              <m:groupChrPr>
                                                <m:chr m:val="⏟"/>
                                                <m:ctrlPr>
                                                  <a:rPr lang="el-GR" sz="1600" b="1" i="1">
                                                    <a:latin typeface="Cambria Math" charset="0"/>
                                                  </a:rPr>
                                                </m:ctrlPr>
                                              </m:groupChrPr>
                                              <m:e>
                                                <m:r>
                                                  <a:rPr lang="el-GR" sz="1600" b="1">
                                                    <a:latin typeface="Cambria Math" charset="0"/>
                                                  </a:rPr>
                                                  <m:t>𝚬</m:t>
                                                </m:r>
                                              </m:e>
                                            </m:groupChr>
                                          </m:e>
                                          <m:lim>
                                            <m:sSub>
                                              <m:sSubPr>
                                                <m:ctrlPr>
                                                  <a:rPr lang="el-GR" sz="1600" b="1" i="1" smtClean="0">
                                                    <a:solidFill>
                                                      <a:srgbClr val="C00000"/>
                                                    </a:solidFill>
                                                    <a:latin typeface="Cambria Math" charset="0"/>
                                                  </a:rPr>
                                                </m:ctrlPr>
                                              </m:sSubPr>
                                              <m:e>
                                                <m:r>
                                                  <a:rPr lang="el-GR" sz="1600" b="1">
                                                    <a:solidFill>
                                                      <a:srgbClr val="C00000"/>
                                                    </a:solidFill>
                                                    <a:latin typeface="Cambria Math" charset="0"/>
                                                  </a:rPr>
                                                  <m:t>𝚾</m:t>
                                                </m:r>
                                              </m:e>
                                              <m:sub>
                                                <m:r>
                                                  <a:rPr lang="el-GR" sz="1600" b="1" i="1">
                                                    <a:solidFill>
                                                      <a:srgbClr val="C00000"/>
                                                    </a:solidFill>
                                                    <a:latin typeface="Cambria Math" charset="0"/>
                                                  </a:rPr>
                                                  <m:t>𝟏</m:t>
                                                </m:r>
                                              </m:sub>
                                            </m:sSub>
                                          </m:lim>
                                        </m:limLow>
                                      </m:e>
                                    </m:d>
                                  </m:e>
                                  <m:sup>
                                    <m:r>
                                      <a:rPr lang="el-GR" sz="1600" b="1" i="1" smtClean="0">
                                        <a:latin typeface="Cambria Math" charset="0"/>
                                      </a:rPr>
                                      <m:t>𝟐</m:t>
                                    </m:r>
                                  </m:sup>
                                </m:sSup>
                                <m:r>
                                  <a:rPr lang="el-GR" sz="1600" b="1" i="1" smtClean="0">
                                    <a:latin typeface="Cambria Math" charset="0"/>
                                  </a:rPr>
                                  <m:t>−</m:t>
                                </m:r>
                                <m:sSup>
                                  <m:sSupPr>
                                    <m:ctrlPr>
                                      <a:rPr lang="el-GR" sz="1600" b="1" i="1">
                                        <a:latin typeface="Cambria Math" charset="0"/>
                                      </a:rPr>
                                    </m:ctrlPr>
                                  </m:sSupPr>
                                  <m:e>
                                    <m:sSup>
                                      <m:sSupPr>
                                        <m:ctrlPr>
                                          <a:rPr lang="el-GR" sz="1600" b="1" i="1" smtClean="0">
                                            <a:latin typeface="Cambria Math" charset="0"/>
                                          </a:rPr>
                                        </m:ctrlPr>
                                      </m:sSupPr>
                                      <m:e>
                                        <m:r>
                                          <a:rPr lang="en-US" sz="1600" b="1" i="1" smtClean="0">
                                            <a:latin typeface="Cambria Math" charset="0"/>
                                          </a:rPr>
                                          <m:t>𝒄</m:t>
                                        </m:r>
                                      </m:e>
                                      <m:sup>
                                        <m:r>
                                          <a:rPr lang="en-US" sz="1600" b="1" i="1" smtClean="0">
                                            <a:latin typeface="Cambria Math" charset="0"/>
                                          </a:rPr>
                                          <m:t>𝟐</m:t>
                                        </m:r>
                                      </m:sup>
                                    </m:sSup>
                                    <m:d>
                                      <m:dPr>
                                        <m:ctrlPr>
                                          <a:rPr lang="el-GR" sz="1600" b="1" i="1">
                                            <a:latin typeface="Cambria Math" charset="0"/>
                                          </a:rPr>
                                        </m:ctrlPr>
                                      </m:dPr>
                                      <m:e>
                                        <m:limLow>
                                          <m:limLowPr>
                                            <m:ctrlPr>
                                              <a:rPr lang="el-GR" sz="1600" b="1" i="1">
                                                <a:latin typeface="Cambria Math" charset="0"/>
                                              </a:rPr>
                                            </m:ctrlPr>
                                          </m:limLowPr>
                                          <m:e>
                                            <m:groupChr>
                                              <m:groupChrPr>
                                                <m:chr m:val="⏟"/>
                                                <m:ctrlPr>
                                                  <a:rPr lang="el-GR" sz="1600" b="1" i="1">
                                                    <a:latin typeface="Cambria Math" charset="0"/>
                                                  </a:rPr>
                                                </m:ctrlPr>
                                              </m:groupChrPr>
                                              <m:e>
                                                <m:sSub>
                                                  <m:sSubPr>
                                                    <m:ctrlPr>
                                                      <a:rPr lang="el-GR" sz="1600" b="1" i="1" smtClean="0">
                                                        <a:latin typeface="Cambria Math" charset="0"/>
                                                      </a:rPr>
                                                    </m:ctrlPr>
                                                  </m:sSubPr>
                                                  <m:e>
                                                    <m:r>
                                                      <a:rPr lang="en-US" sz="1600" b="1" i="1" smtClean="0">
                                                        <a:latin typeface="Cambria Math" charset="0"/>
                                                      </a:rPr>
                                                      <m:t>𝑷</m:t>
                                                    </m:r>
                                                  </m:e>
                                                  <m:sub>
                                                    <m:r>
                                                      <a:rPr lang="en-US" sz="1600" b="1" i="1" smtClean="0">
                                                        <a:latin typeface="Cambria Math" charset="0"/>
                                                      </a:rPr>
                                                      <m:t>𝒙</m:t>
                                                    </m:r>
                                                  </m:sub>
                                                </m:sSub>
                                              </m:e>
                                            </m:groupChr>
                                          </m:e>
                                          <m:lim>
                                            <m:sSub>
                                              <m:sSubPr>
                                                <m:ctrlPr>
                                                  <a:rPr lang="el-GR" sz="1600" b="1" i="1" smtClean="0">
                                                    <a:solidFill>
                                                      <a:srgbClr val="C00000"/>
                                                    </a:solidFill>
                                                    <a:latin typeface="Cambria Math" charset="0"/>
                                                  </a:rPr>
                                                </m:ctrlPr>
                                              </m:sSubPr>
                                              <m:e>
                                                <m:r>
                                                  <a:rPr lang="el-GR" sz="1600" b="1">
                                                    <a:solidFill>
                                                      <a:srgbClr val="C00000"/>
                                                    </a:solidFill>
                                                    <a:latin typeface="Cambria Math" charset="0"/>
                                                  </a:rPr>
                                                  <m:t>𝚾</m:t>
                                                </m:r>
                                              </m:e>
                                              <m:sub>
                                                <m:r>
                                                  <a:rPr lang="en-US" sz="1600" b="1" i="1" smtClean="0">
                                                    <a:solidFill>
                                                      <a:srgbClr val="C00000"/>
                                                    </a:solidFill>
                                                    <a:latin typeface="Cambria Math" charset="0"/>
                                                  </a:rPr>
                                                  <m:t>𝟐</m:t>
                                                </m:r>
                                              </m:sub>
                                            </m:sSub>
                                          </m:lim>
                                        </m:limLow>
                                      </m:e>
                                    </m:d>
                                  </m:e>
                                  <m:sup>
                                    <m:r>
                                      <a:rPr lang="el-GR" sz="1600" b="1" i="1">
                                        <a:latin typeface="Cambria Math" charset="0"/>
                                      </a:rPr>
                                      <m:t>𝟐</m:t>
                                    </m:r>
                                  </m:sup>
                                </m:sSup>
                                <m:r>
                                  <a:rPr lang="el-GR" sz="1600" b="1" i="1">
                                    <a:latin typeface="Cambria Math" charset="0"/>
                                  </a:rPr>
                                  <m:t>−</m:t>
                                </m:r>
                                <m:sSup>
                                  <m:sSupPr>
                                    <m:ctrlPr>
                                      <a:rPr lang="el-GR" sz="1600" b="1" i="1">
                                        <a:latin typeface="Cambria Math" charset="0"/>
                                      </a:rPr>
                                    </m:ctrlPr>
                                  </m:sSupPr>
                                  <m:e>
                                    <m:sSup>
                                      <m:sSupPr>
                                        <m:ctrlPr>
                                          <a:rPr lang="el-GR" sz="1600" b="1" i="1">
                                            <a:latin typeface="Cambria Math" charset="0"/>
                                          </a:rPr>
                                        </m:ctrlPr>
                                      </m:sSupPr>
                                      <m:e>
                                        <m:r>
                                          <a:rPr lang="en-US" sz="1600" b="1" i="1">
                                            <a:latin typeface="Cambria Math" charset="0"/>
                                          </a:rPr>
                                          <m:t>𝒄</m:t>
                                        </m:r>
                                      </m:e>
                                      <m:sup>
                                        <m:r>
                                          <a:rPr lang="en-US" sz="1600" b="1" i="1">
                                            <a:latin typeface="Cambria Math" charset="0"/>
                                          </a:rPr>
                                          <m:t>𝟐</m:t>
                                        </m:r>
                                      </m:sup>
                                    </m:sSup>
                                    <m:d>
                                      <m:dPr>
                                        <m:ctrlPr>
                                          <a:rPr lang="el-GR" sz="1600" b="1" i="1">
                                            <a:latin typeface="Cambria Math" charset="0"/>
                                          </a:rPr>
                                        </m:ctrlPr>
                                      </m:dPr>
                                      <m:e>
                                        <m:limLow>
                                          <m:limLowPr>
                                            <m:ctrlPr>
                                              <a:rPr lang="el-GR" sz="1600" b="1" i="1">
                                                <a:latin typeface="Cambria Math" charset="0"/>
                                              </a:rPr>
                                            </m:ctrlPr>
                                          </m:limLowPr>
                                          <m:e>
                                            <m:groupChr>
                                              <m:groupChrPr>
                                                <m:chr m:val="⏟"/>
                                                <m:ctrlPr>
                                                  <a:rPr lang="el-GR" sz="1600" b="1" i="1">
                                                    <a:latin typeface="Cambria Math" charset="0"/>
                                                  </a:rPr>
                                                </m:ctrlPr>
                                              </m:groupChrPr>
                                              <m:e>
                                                <m:sSub>
                                                  <m:sSubPr>
                                                    <m:ctrlPr>
                                                      <a:rPr lang="el-GR" sz="1600" b="1" i="1">
                                                        <a:latin typeface="Cambria Math" charset="0"/>
                                                      </a:rPr>
                                                    </m:ctrlPr>
                                                  </m:sSubPr>
                                                  <m:e>
                                                    <m:r>
                                                      <a:rPr lang="en-US" sz="1600" b="1" i="1">
                                                        <a:latin typeface="Cambria Math" charset="0"/>
                                                      </a:rPr>
                                                      <m:t>𝑷</m:t>
                                                    </m:r>
                                                  </m:e>
                                                  <m:sub>
                                                    <m:r>
                                                      <a:rPr lang="en-US" sz="1600" b="1" i="1" smtClean="0">
                                                        <a:latin typeface="Cambria Math" charset="0"/>
                                                      </a:rPr>
                                                      <m:t>𝒚</m:t>
                                                    </m:r>
                                                  </m:sub>
                                                </m:sSub>
                                              </m:e>
                                            </m:groupChr>
                                          </m:e>
                                          <m:lim>
                                            <m:sSub>
                                              <m:sSubPr>
                                                <m:ctrlPr>
                                                  <a:rPr lang="el-GR" sz="1600" b="1" i="1" smtClean="0">
                                                    <a:solidFill>
                                                      <a:srgbClr val="C00000"/>
                                                    </a:solidFill>
                                                    <a:latin typeface="Cambria Math" charset="0"/>
                                                  </a:rPr>
                                                </m:ctrlPr>
                                              </m:sSubPr>
                                              <m:e>
                                                <m:r>
                                                  <a:rPr lang="el-GR" sz="1600" b="1">
                                                    <a:solidFill>
                                                      <a:srgbClr val="C00000"/>
                                                    </a:solidFill>
                                                    <a:latin typeface="Cambria Math" charset="0"/>
                                                  </a:rPr>
                                                  <m:t>𝚾</m:t>
                                                </m:r>
                                              </m:e>
                                              <m:sub>
                                                <m:r>
                                                  <a:rPr lang="en-US" sz="1600" b="1" i="1" smtClean="0">
                                                    <a:solidFill>
                                                      <a:srgbClr val="C00000"/>
                                                    </a:solidFill>
                                                    <a:latin typeface="Cambria Math" charset="0"/>
                                                  </a:rPr>
                                                  <m:t>𝟑</m:t>
                                                </m:r>
                                              </m:sub>
                                            </m:sSub>
                                          </m:lim>
                                        </m:limLow>
                                      </m:e>
                                    </m:d>
                                  </m:e>
                                  <m:sup>
                                    <m:r>
                                      <a:rPr lang="el-GR" sz="1600" b="1" i="1">
                                        <a:latin typeface="Cambria Math" charset="0"/>
                                      </a:rPr>
                                      <m:t>𝟐</m:t>
                                    </m:r>
                                  </m:sup>
                                </m:sSup>
                                <m:r>
                                  <a:rPr lang="el-GR" sz="1600" b="1" i="1">
                                    <a:latin typeface="Cambria Math" charset="0"/>
                                  </a:rPr>
                                  <m:t>−</m:t>
                                </m:r>
                                <m:sSup>
                                  <m:sSupPr>
                                    <m:ctrlPr>
                                      <a:rPr lang="el-GR" sz="1600" b="1" i="1">
                                        <a:latin typeface="Cambria Math" charset="0"/>
                                      </a:rPr>
                                    </m:ctrlPr>
                                  </m:sSupPr>
                                  <m:e>
                                    <m:sSup>
                                      <m:sSupPr>
                                        <m:ctrlPr>
                                          <a:rPr lang="el-GR" sz="1600" b="1" i="1">
                                            <a:latin typeface="Cambria Math" charset="0"/>
                                          </a:rPr>
                                        </m:ctrlPr>
                                      </m:sSupPr>
                                      <m:e>
                                        <m:r>
                                          <a:rPr lang="en-US" sz="1600" b="1" i="1">
                                            <a:latin typeface="Cambria Math" charset="0"/>
                                          </a:rPr>
                                          <m:t>𝒄</m:t>
                                        </m:r>
                                      </m:e>
                                      <m:sup>
                                        <m:r>
                                          <a:rPr lang="en-US" sz="1600" b="1" i="1">
                                            <a:latin typeface="Cambria Math" charset="0"/>
                                          </a:rPr>
                                          <m:t>𝟐</m:t>
                                        </m:r>
                                      </m:sup>
                                    </m:sSup>
                                    <m:d>
                                      <m:dPr>
                                        <m:ctrlPr>
                                          <a:rPr lang="el-GR" sz="1600" b="1" i="1">
                                            <a:latin typeface="Cambria Math" charset="0"/>
                                          </a:rPr>
                                        </m:ctrlPr>
                                      </m:dPr>
                                      <m:e>
                                        <m:limLow>
                                          <m:limLowPr>
                                            <m:ctrlPr>
                                              <a:rPr lang="el-GR" sz="1600" b="1" i="1">
                                                <a:latin typeface="Cambria Math" charset="0"/>
                                              </a:rPr>
                                            </m:ctrlPr>
                                          </m:limLowPr>
                                          <m:e>
                                            <m:groupChr>
                                              <m:groupChrPr>
                                                <m:chr m:val="⏟"/>
                                                <m:ctrlPr>
                                                  <a:rPr lang="el-GR" sz="1600" b="1" i="1">
                                                    <a:latin typeface="Cambria Math" charset="0"/>
                                                  </a:rPr>
                                                </m:ctrlPr>
                                              </m:groupChrPr>
                                              <m:e>
                                                <m:sSub>
                                                  <m:sSubPr>
                                                    <m:ctrlPr>
                                                      <a:rPr lang="el-GR" sz="1600" b="1" i="1">
                                                        <a:latin typeface="Cambria Math" charset="0"/>
                                                      </a:rPr>
                                                    </m:ctrlPr>
                                                  </m:sSubPr>
                                                  <m:e>
                                                    <m:r>
                                                      <a:rPr lang="en-US" sz="1600" b="1" i="1">
                                                        <a:latin typeface="Cambria Math" charset="0"/>
                                                      </a:rPr>
                                                      <m:t>𝑷</m:t>
                                                    </m:r>
                                                  </m:e>
                                                  <m:sub>
                                                    <m:r>
                                                      <a:rPr lang="en-US" sz="1600" b="1" i="1" smtClean="0">
                                                        <a:latin typeface="Cambria Math" charset="0"/>
                                                      </a:rPr>
                                                      <m:t>𝒛</m:t>
                                                    </m:r>
                                                  </m:sub>
                                                </m:sSub>
                                              </m:e>
                                            </m:groupChr>
                                          </m:e>
                                          <m:lim>
                                            <m:sSub>
                                              <m:sSubPr>
                                                <m:ctrlPr>
                                                  <a:rPr lang="el-GR" sz="1600" b="1" i="1" smtClean="0">
                                                    <a:solidFill>
                                                      <a:srgbClr val="C00000"/>
                                                    </a:solidFill>
                                                    <a:latin typeface="Cambria Math" charset="0"/>
                                                  </a:rPr>
                                                </m:ctrlPr>
                                              </m:sSubPr>
                                              <m:e>
                                                <m:r>
                                                  <a:rPr lang="el-GR" sz="1600" b="1">
                                                    <a:solidFill>
                                                      <a:srgbClr val="C00000"/>
                                                    </a:solidFill>
                                                    <a:latin typeface="Cambria Math" charset="0"/>
                                                  </a:rPr>
                                                  <m:t>𝚾</m:t>
                                                </m:r>
                                              </m:e>
                                              <m:sub>
                                                <m:r>
                                                  <a:rPr lang="en-US" sz="1600" b="1" i="1" smtClean="0">
                                                    <a:solidFill>
                                                      <a:srgbClr val="C00000"/>
                                                    </a:solidFill>
                                                    <a:latin typeface="Cambria Math" charset="0"/>
                                                  </a:rPr>
                                                  <m:t>𝟒</m:t>
                                                </m:r>
                                              </m:sub>
                                            </m:sSub>
                                          </m:lim>
                                        </m:limLow>
                                      </m:e>
                                    </m:d>
                                  </m:e>
                                  <m:sup>
                                    <m:r>
                                      <a:rPr lang="el-GR" sz="1600" b="1" i="1">
                                        <a:latin typeface="Cambria Math" charset="0"/>
                                      </a:rPr>
                                      <m:t>𝟐</m:t>
                                    </m:r>
                                  </m:sup>
                                </m:sSup>
                              </m:e>
                            </m:d>
                          </m:e>
                          <m:sup>
                            <m:r>
                              <a:rPr lang="en-US" sz="1600" b="1" i="1" smtClean="0">
                                <a:latin typeface="Cambria Math" charset="0"/>
                              </a:rPr>
                              <m:t>𝟏</m:t>
                            </m:r>
                            <m:r>
                              <a:rPr lang="en-US" sz="1600" b="1" i="1" smtClean="0">
                                <a:latin typeface="Cambria Math" charset="0"/>
                              </a:rPr>
                              <m:t>/</m:t>
                            </m:r>
                            <m:r>
                              <a:rPr lang="en-US" sz="1600" b="1" i="1" smtClean="0">
                                <a:latin typeface="Cambria Math" charset="0"/>
                              </a:rPr>
                              <m:t>𝟐</m:t>
                            </m:r>
                          </m:sup>
                        </m:sSup>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1907704" y="1354217"/>
                  <a:ext cx="4882875" cy="722890"/>
                </a:xfrm>
                <a:prstGeom prst="rect">
                  <a:avLst/>
                </a:prstGeom>
                <a:blipFill rotWithShape="0">
                  <a:blip r:embed="rId2"/>
                  <a:stretch>
                    <a:fillRect/>
                  </a:stretch>
                </a:blipFill>
              </p:spPr>
              <p:txBody>
                <a:bodyPr/>
                <a:lstStyle/>
                <a:p>
                  <a:r>
                    <a:rPr lang="en-US">
                      <a:noFill/>
                    </a:rPr>
                    <a:t> </a:t>
                  </a:r>
                </a:p>
              </p:txBody>
            </p:sp>
          </mc:Fallback>
        </mc:AlternateContent>
        <p:sp>
          <p:nvSpPr>
            <p:cNvPr id="7" name="TextBox 6"/>
            <p:cNvSpPr txBox="1"/>
            <p:nvPr/>
          </p:nvSpPr>
          <p:spPr>
            <a:xfrm>
              <a:off x="71500" y="2158283"/>
              <a:ext cx="9001000" cy="830997"/>
            </a:xfrm>
            <a:prstGeom prst="rect">
              <a:avLst/>
            </a:prstGeom>
            <a:noFill/>
          </p:spPr>
          <p:txBody>
            <a:bodyPr wrap="square" rtlCol="0">
              <a:spAutoFit/>
            </a:bodyPr>
            <a:lstStyle/>
            <a:p>
              <a:pPr algn="just"/>
              <a:r>
                <a:rPr lang="el-GR" sz="1200" b="1" dirty="0"/>
                <a:t>Έστω ότι εκτελούμε ένα πείραμα και μετράμε τις ποσότητες {Ε, </a:t>
              </a:r>
              <a:r>
                <a:rPr lang="en-US" sz="1200" b="1" dirty="0" err="1"/>
                <a:t>P</a:t>
              </a:r>
              <a:r>
                <a:rPr lang="en-US" sz="1200" b="1" baseline="-25000" dirty="0" err="1"/>
                <a:t>x</a:t>
              </a:r>
              <a:r>
                <a:rPr lang="en-US" sz="1200" b="1" dirty="0"/>
                <a:t>, </a:t>
              </a:r>
              <a:r>
                <a:rPr lang="en-US" sz="1200" b="1" dirty="0" err="1"/>
                <a:t>P</a:t>
              </a:r>
              <a:r>
                <a:rPr lang="en-US" sz="1200" b="1" baseline="-25000" dirty="0" err="1"/>
                <a:t>y</a:t>
              </a:r>
              <a:r>
                <a:rPr lang="en-US" sz="1200" b="1" dirty="0"/>
                <a:t>, </a:t>
              </a:r>
              <a:r>
                <a:rPr lang="en-US" sz="1200" b="1" dirty="0" err="1"/>
                <a:t>P</a:t>
              </a:r>
              <a:r>
                <a:rPr lang="en-US" sz="1200" b="1" baseline="-25000" dirty="0" err="1"/>
                <a:t>z</a:t>
              </a:r>
              <a:r>
                <a:rPr lang="en-US" sz="1200" b="1" dirty="0"/>
                <a:t>}</a:t>
              </a:r>
              <a:r>
                <a:rPr lang="en-US" sz="1200" b="1" baseline="-25000" dirty="0"/>
                <a:t>1</a:t>
              </a:r>
              <a:r>
                <a:rPr lang="en-US" sz="1200" b="1" baseline="30000" dirty="0"/>
                <a:t> </a:t>
              </a:r>
              <a:r>
                <a:rPr lang="el-GR" sz="1200" b="1" dirty="0"/>
                <a:t>και υπολογίζουμε την τιμή της μάζας, </a:t>
              </a:r>
              <a:r>
                <a:rPr lang="en-US" sz="1200" b="1" dirty="0"/>
                <a:t>m</a:t>
              </a:r>
              <a:r>
                <a:rPr lang="en-US" sz="1200" b="1" baseline="-25000" dirty="0"/>
                <a:t>1</a:t>
              </a:r>
              <a:r>
                <a:rPr lang="en-US" sz="1200" b="1" dirty="0"/>
                <a:t>. </a:t>
              </a:r>
              <a:r>
                <a:rPr lang="el-GR" sz="1200" b="1" dirty="0"/>
                <a:t>Εάν επαναλάβουμε το πείραμα, λόγω της μετρητικής διαδικασίας, θα βρούμε διαφορετικές τιμές για την ενέργεια και τις ορμές (έστω {Ε, </a:t>
              </a:r>
              <a:r>
                <a:rPr lang="en-US" sz="1200" b="1" dirty="0" err="1"/>
                <a:t>P</a:t>
              </a:r>
              <a:r>
                <a:rPr lang="en-US" sz="1200" b="1" baseline="-25000" dirty="0" err="1"/>
                <a:t>x</a:t>
              </a:r>
              <a:r>
                <a:rPr lang="en-US" sz="1200" b="1" dirty="0"/>
                <a:t>, </a:t>
              </a:r>
              <a:r>
                <a:rPr lang="en-US" sz="1200" b="1" dirty="0" err="1"/>
                <a:t>P</a:t>
              </a:r>
              <a:r>
                <a:rPr lang="en-US" sz="1200" b="1" baseline="-25000" dirty="0" err="1"/>
                <a:t>y</a:t>
              </a:r>
              <a:r>
                <a:rPr lang="en-US" sz="1200" b="1" dirty="0"/>
                <a:t>, </a:t>
              </a:r>
              <a:r>
                <a:rPr lang="en-US" sz="1200" b="1" dirty="0" err="1"/>
                <a:t>P</a:t>
              </a:r>
              <a:r>
                <a:rPr lang="en-US" sz="1200" b="1" baseline="-25000" dirty="0" err="1"/>
                <a:t>z</a:t>
              </a:r>
              <a:r>
                <a:rPr lang="en-US" sz="1200" b="1" dirty="0"/>
                <a:t>}</a:t>
              </a:r>
              <a:r>
                <a:rPr lang="el-GR" sz="1200" b="1" baseline="-25000" dirty="0"/>
                <a:t>2</a:t>
              </a:r>
              <a:r>
                <a:rPr lang="en-US" sz="1200" b="1" baseline="30000" dirty="0"/>
                <a:t> </a:t>
              </a:r>
              <a:r>
                <a:rPr lang="el-GR" sz="1200" b="1" dirty="0"/>
                <a:t>) και θα υπολογίσουμε διαφορετική τιμή για την μάζα (έστω </a:t>
              </a:r>
              <a:r>
                <a:rPr lang="en-US" sz="1200" b="1" dirty="0"/>
                <a:t>m</a:t>
              </a:r>
              <a:r>
                <a:rPr lang="el-GR" sz="1200" b="1" baseline="-25000" dirty="0"/>
                <a:t>2</a:t>
              </a:r>
              <a:r>
                <a:rPr lang="el-GR" sz="1200" b="1" dirty="0"/>
                <a:t>). </a:t>
              </a:r>
              <a:r>
                <a:rPr lang="el-GR" sz="1200" b="1" dirty="0">
                  <a:solidFill>
                    <a:srgbClr val="FF0000"/>
                  </a:solidFill>
                </a:rPr>
                <a:t>Συνεπώς και η μάζα, ως συνάρτηση τυχαίων μεταβλητών, είναι και αυτή τυχαία μεταβλητή.</a:t>
              </a:r>
              <a:r>
                <a:rPr lang="en-US" sz="1200" b="1" dirty="0">
                  <a:solidFill>
                    <a:srgbClr val="FF0000"/>
                  </a:solidFill>
                </a:rPr>
                <a:t> </a:t>
              </a:r>
            </a:p>
          </p:txBody>
        </p:sp>
      </p:grpSp>
      <p:grpSp>
        <p:nvGrpSpPr>
          <p:cNvPr id="13" name="Group 12"/>
          <p:cNvGrpSpPr/>
          <p:nvPr/>
        </p:nvGrpSpPr>
        <p:grpSpPr>
          <a:xfrm>
            <a:off x="0" y="3140968"/>
            <a:ext cx="9144000" cy="2635374"/>
            <a:chOff x="0" y="3140968"/>
            <a:chExt cx="9144000" cy="2635374"/>
          </a:xfrm>
        </p:grpSpPr>
        <p:sp>
          <p:nvSpPr>
            <p:cNvPr id="9" name="TextBox 8"/>
            <p:cNvSpPr txBox="1"/>
            <p:nvPr/>
          </p:nvSpPr>
          <p:spPr>
            <a:xfrm>
              <a:off x="0" y="3140968"/>
              <a:ext cx="9144000" cy="1815882"/>
            </a:xfrm>
            <a:prstGeom prst="rect">
              <a:avLst/>
            </a:prstGeom>
            <a:noFill/>
          </p:spPr>
          <p:txBody>
            <a:bodyPr wrap="square" rtlCol="0">
              <a:spAutoFit/>
            </a:bodyPr>
            <a:lstStyle/>
            <a:p>
              <a:pPr algn="just"/>
              <a:r>
                <a:rPr lang="el-GR" sz="1600" dirty="0"/>
                <a:t>Θα υπολογίζουμε την τιμή της τυχαίας μεταβλητής φ από τις μετρήσεις </a:t>
              </a:r>
              <a:r>
                <a:rPr lang="en-US" sz="1600" dirty="0"/>
                <a:t>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baseline="-25000" dirty="0"/>
                <a:t> </a:t>
              </a:r>
              <a:r>
                <a:rPr lang="en-US" sz="1600" dirty="0"/>
                <a:t>[</a:t>
              </a:r>
              <a:r>
                <a:rPr lang="el-GR" sz="1600" dirty="0"/>
                <a:t>φ= </a:t>
              </a:r>
              <a:r>
                <a:rPr lang="en-US" sz="1600" dirty="0"/>
                <a:t>g(x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baseline="-25000" dirty="0"/>
                <a:t> </a:t>
              </a:r>
              <a:r>
                <a:rPr lang="en-US" sz="1600" dirty="0"/>
                <a:t>)] </a:t>
              </a:r>
              <a:r>
                <a:rPr lang="el-GR" sz="1600" dirty="0"/>
                <a:t>και θα εφαρμόζουμε τις ακόλουθες σχέσεις για να υπολογίζουμε τις στατιστικές της ιδιότητες.</a:t>
              </a:r>
            </a:p>
            <a:p>
              <a:pPr algn="just"/>
              <a:r>
                <a:rPr lang="el-GR" sz="1600" dirty="0"/>
                <a:t>Έστω </a:t>
              </a:r>
              <a:r>
                <a:rPr lang="en-US" sz="1600" dirty="0"/>
                <a:t>{</a:t>
              </a:r>
              <a:r>
                <a:rPr lang="el-GR" sz="1600" dirty="0"/>
                <a:t>μ</a:t>
              </a:r>
              <a:r>
                <a:rPr lang="el-GR" sz="1600" baseline="-25000" dirty="0"/>
                <a:t>1</a:t>
              </a:r>
              <a:r>
                <a:rPr lang="el-GR" sz="1600" dirty="0"/>
                <a:t>, μ</a:t>
              </a:r>
              <a:r>
                <a:rPr lang="el-GR" sz="1600" baseline="-25000" dirty="0"/>
                <a:t>2</a:t>
              </a:r>
              <a:r>
                <a:rPr lang="el-GR" sz="1600" dirty="0"/>
                <a:t>, ...μ</a:t>
              </a:r>
              <a:r>
                <a:rPr lang="en-US" sz="1600" baseline="-25000" dirty="0"/>
                <a:t>n </a:t>
              </a:r>
              <a:r>
                <a:rPr lang="en-US" sz="1600" dirty="0"/>
                <a:t>} </a:t>
              </a:r>
              <a:r>
                <a:rPr lang="el-GR" sz="1600" dirty="0"/>
                <a:t>είναι οι μέσες (αναμενόμενες) τιμές </a:t>
              </a:r>
              <a:r>
                <a:rPr lang="en-US" sz="1600" dirty="0"/>
                <a:t> </a:t>
              </a:r>
              <a:r>
                <a:rPr lang="el-GR" sz="1600" dirty="0"/>
                <a:t>και </a:t>
              </a:r>
              <a:r>
                <a:rPr lang="en-US" sz="1600" dirty="0"/>
                <a:t>V[x</a:t>
              </a:r>
              <a:r>
                <a:rPr lang="en-US" sz="1600" baseline="-25000" dirty="0"/>
                <a:t>1</a:t>
              </a:r>
              <a:r>
                <a:rPr lang="en-US" sz="1600" dirty="0"/>
                <a:t>],</a:t>
              </a:r>
              <a:r>
                <a:rPr lang="el-GR" sz="1600" dirty="0"/>
                <a:t> </a:t>
              </a:r>
              <a:r>
                <a:rPr lang="en-US" sz="1600" dirty="0"/>
                <a:t>V[x</a:t>
              </a:r>
              <a:r>
                <a:rPr lang="el-GR" sz="1600" baseline="-25000" dirty="0"/>
                <a:t>2</a:t>
              </a:r>
              <a:r>
                <a:rPr lang="en-US" sz="1600" dirty="0"/>
                <a:t>]</a:t>
              </a:r>
              <a:r>
                <a:rPr lang="el-GR" sz="1600" dirty="0"/>
                <a:t>,...,</a:t>
              </a:r>
              <a:r>
                <a:rPr lang="en-US" sz="1600" dirty="0"/>
                <a:t> V[</a:t>
              </a:r>
              <a:r>
                <a:rPr lang="en-US" sz="1600" dirty="0" err="1"/>
                <a:t>x</a:t>
              </a:r>
              <a:r>
                <a:rPr lang="en-US" sz="1600" baseline="-25000" dirty="0" err="1"/>
                <a:t>n</a:t>
              </a:r>
              <a:r>
                <a:rPr lang="en-US" sz="1600" dirty="0"/>
                <a:t>] </a:t>
              </a:r>
              <a:r>
                <a:rPr lang="el-GR" sz="1600" dirty="0"/>
                <a:t>είναι οι τετραγωνικές διασπορές των μετρήσεων </a:t>
              </a:r>
              <a:r>
                <a:rPr lang="en-US" sz="1600" dirty="0"/>
                <a:t>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baseline="-25000" dirty="0"/>
                <a:t> </a:t>
              </a:r>
              <a:r>
                <a:rPr lang="el-GR" sz="1600" baseline="-25000" dirty="0"/>
                <a:t>.</a:t>
              </a:r>
              <a:r>
                <a:rPr lang="el-GR" sz="1600" dirty="0"/>
                <a:t> Έστω ακόμη πως οι μετρήσεις </a:t>
              </a:r>
              <a:r>
                <a:rPr lang="en-US" sz="1600" dirty="0"/>
                <a:t>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baseline="-25000" dirty="0"/>
                <a:t> </a:t>
              </a:r>
              <a:r>
                <a:rPr lang="el-GR" sz="1600" baseline="-25000" dirty="0"/>
                <a:t> </a:t>
              </a:r>
              <a:r>
                <a:rPr lang="el-GR" sz="1600" dirty="0"/>
                <a:t>δεν είναι αμοιβαία ανεξάρτητες και έχουν </a:t>
              </a:r>
              <a:r>
                <a:rPr lang="el-GR" sz="1600" dirty="0" err="1"/>
                <a:t>συνδιασπορές</a:t>
              </a:r>
              <a:r>
                <a:rPr lang="el-GR" sz="1600" dirty="0"/>
                <a:t> </a:t>
              </a:r>
              <a:r>
                <a:rPr lang="en-US" sz="1600" dirty="0" err="1"/>
                <a:t>cov</a:t>
              </a:r>
              <a:r>
                <a:rPr lang="en-US" sz="1600" dirty="0"/>
                <a:t>[x</a:t>
              </a:r>
              <a:r>
                <a:rPr lang="en-US" sz="1600" baseline="-25000" dirty="0"/>
                <a:t>i</a:t>
              </a:r>
              <a:r>
                <a:rPr lang="en-US" sz="1600" dirty="0"/>
                <a:t>, </a:t>
              </a:r>
              <a:r>
                <a:rPr lang="en-US" sz="1600" dirty="0" err="1"/>
                <a:t>x</a:t>
              </a:r>
              <a:r>
                <a:rPr lang="en-US" sz="1600" baseline="-25000" dirty="0" err="1"/>
                <a:t>j</a:t>
              </a:r>
              <a:r>
                <a:rPr lang="en-US" sz="1600" dirty="0"/>
                <a:t>]#0  (</a:t>
              </a:r>
              <a:r>
                <a:rPr lang="en-US" sz="1600" dirty="0" err="1"/>
                <a:t>i</a:t>
              </a:r>
              <a:r>
                <a:rPr lang="en-US" sz="1600" dirty="0"/>
                <a:t>, j=1, 2 ..n </a:t>
              </a:r>
              <a:r>
                <a:rPr lang="el-GR" sz="1600" dirty="0"/>
                <a:t>με </a:t>
              </a:r>
              <a:r>
                <a:rPr lang="en-US" sz="1600" dirty="0" err="1"/>
                <a:t>i#j</a:t>
              </a:r>
              <a:r>
                <a:rPr lang="en-US" sz="1600" dirty="0"/>
                <a:t>). </a:t>
              </a:r>
              <a:r>
                <a:rPr lang="el-GR" sz="1600" dirty="0"/>
                <a:t>Τότε:</a:t>
              </a:r>
              <a:endParaRPr lang="en-US" sz="1600" baseline="-25000" dirty="0"/>
            </a:p>
          </p:txBody>
        </p:sp>
        <mc:AlternateContent xmlns:mc="http://schemas.openxmlformats.org/markup-compatibility/2006" xmlns:a14="http://schemas.microsoft.com/office/drawing/2010/main">
          <mc:Choice Requires="a14">
            <p:sp>
              <p:nvSpPr>
                <p:cNvPr id="10" name="TextBox 9"/>
                <p:cNvSpPr txBox="1"/>
                <p:nvPr/>
              </p:nvSpPr>
              <p:spPr>
                <a:xfrm>
                  <a:off x="1087832" y="4713422"/>
                  <a:ext cx="6522618" cy="10629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1" i="1" smtClean="0">
                                <a:solidFill>
                                  <a:srgbClr val="FF0000"/>
                                </a:solidFill>
                                <a:latin typeface="Cambria Math" charset="0"/>
                              </a:rPr>
                            </m:ctrlPr>
                          </m:dPr>
                          <m:e>
                            <m:r>
                              <a:rPr lang="el-GR" sz="1800" b="1" i="1" smtClean="0">
                                <a:solidFill>
                                  <a:srgbClr val="FF0000"/>
                                </a:solidFill>
                                <a:latin typeface="Cambria Math" charset="0"/>
                              </a:rPr>
                              <m:t>𝝋</m:t>
                            </m:r>
                          </m:e>
                        </m:d>
                        <m:r>
                          <a:rPr lang="en-US" sz="1800" b="1" i="1" smtClean="0">
                            <a:solidFill>
                              <a:srgbClr val="FF0000"/>
                            </a:solidFill>
                            <a:latin typeface="Cambria Math" charset="0"/>
                            <a:ea typeface="Cambria Math" charset="0"/>
                            <a:cs typeface="Cambria Math" charset="0"/>
                          </a:rPr>
                          <m:t>≈</m:t>
                        </m:r>
                        <m:r>
                          <a:rPr lang="en-US" sz="1800" b="1" i="1" smtClean="0">
                            <a:solidFill>
                              <a:srgbClr val="FF0000"/>
                            </a:solidFill>
                            <a:latin typeface="Cambria Math" charset="0"/>
                            <a:ea typeface="Cambria Math" charset="0"/>
                            <a:cs typeface="Cambria Math" charset="0"/>
                          </a:rPr>
                          <m:t>𝒈</m:t>
                        </m:r>
                        <m:d>
                          <m:dPr>
                            <m:ctrlPr>
                              <a:rPr lang="en-US" sz="1800" b="1" i="1" smtClean="0">
                                <a:solidFill>
                                  <a:srgbClr val="FF0000"/>
                                </a:solidFill>
                                <a:latin typeface="Cambria Math" charset="0"/>
                                <a:ea typeface="Cambria Math" charset="0"/>
                                <a:cs typeface="Cambria Math" charset="0"/>
                              </a:rPr>
                            </m:ctrlPr>
                          </m:dPr>
                          <m:e>
                            <m:r>
                              <m:rPr>
                                <m:nor/>
                              </m:rPr>
                              <a:rPr lang="el-GR" sz="1800" b="1" dirty="0">
                                <a:solidFill>
                                  <a:srgbClr val="FF0000"/>
                                </a:solidFill>
                              </a:rPr>
                              <m:t>μ</m:t>
                            </m:r>
                            <m:r>
                              <m:rPr>
                                <m:nor/>
                              </m:rPr>
                              <a:rPr lang="el-GR" sz="1800" b="1" baseline="-25000" dirty="0">
                                <a:solidFill>
                                  <a:srgbClr val="FF0000"/>
                                </a:solidFill>
                              </a:rPr>
                              <m:t>1</m:t>
                            </m:r>
                            <m:r>
                              <m:rPr>
                                <m:nor/>
                              </m:rPr>
                              <a:rPr lang="el-GR" sz="1800" b="1" dirty="0">
                                <a:solidFill>
                                  <a:srgbClr val="FF0000"/>
                                </a:solidFill>
                              </a:rPr>
                              <m:t>, </m:t>
                            </m:r>
                            <m:r>
                              <m:rPr>
                                <m:nor/>
                              </m:rPr>
                              <a:rPr lang="el-GR" sz="1800" b="1" dirty="0">
                                <a:solidFill>
                                  <a:srgbClr val="FF0000"/>
                                </a:solidFill>
                              </a:rPr>
                              <m:t>μ</m:t>
                            </m:r>
                            <m:r>
                              <m:rPr>
                                <m:nor/>
                              </m:rPr>
                              <a:rPr lang="el-GR" sz="1800" b="1" baseline="-25000" dirty="0">
                                <a:solidFill>
                                  <a:srgbClr val="FF0000"/>
                                </a:solidFill>
                              </a:rPr>
                              <m:t>2</m:t>
                            </m:r>
                            <m:r>
                              <m:rPr>
                                <m:nor/>
                              </m:rPr>
                              <a:rPr lang="el-GR" sz="1800" b="1" dirty="0">
                                <a:solidFill>
                                  <a:srgbClr val="FF0000"/>
                                </a:solidFill>
                              </a:rPr>
                              <m:t>, ...</m:t>
                            </m:r>
                            <m:r>
                              <m:rPr>
                                <m:nor/>
                              </m:rPr>
                              <a:rPr lang="el-GR" sz="1800" b="1" dirty="0">
                                <a:solidFill>
                                  <a:srgbClr val="FF0000"/>
                                </a:solidFill>
                              </a:rPr>
                              <m:t>μ</m:t>
                            </m:r>
                            <m:r>
                              <m:rPr>
                                <m:nor/>
                              </m:rPr>
                              <a:rPr lang="en-US" sz="1800" b="1" baseline="-25000" dirty="0">
                                <a:solidFill>
                                  <a:srgbClr val="FF0000"/>
                                </a:solidFill>
                              </a:rPr>
                              <m:t>n</m:t>
                            </m:r>
                          </m:e>
                        </m:d>
                      </m:oMath>
                    </m:oMathPara>
                  </a14:m>
                  <a:endParaRPr lang="en-US" sz="1800" b="1" dirty="0">
                    <a:solidFill>
                      <a:srgbClr val="FF0000"/>
                    </a:solidFill>
                  </a:endParaRPr>
                </a:p>
                <a:p>
                  <a:endParaRPr lang="en-US" sz="1800" b="1" dirty="0">
                    <a:solidFill>
                      <a:srgbClr val="FF0000"/>
                    </a:solidFill>
                  </a:endParaRPr>
                </a:p>
                <a:p>
                  <a:r>
                    <a:rPr lang="en-US" sz="1800" b="1" dirty="0">
                      <a:solidFill>
                        <a:srgbClr val="FF0000"/>
                      </a:solidFill>
                    </a:rPr>
                    <a:t>V[</a:t>
                  </a:r>
                  <a:r>
                    <a:rPr lang="el-GR" sz="1800" b="1" dirty="0">
                      <a:solidFill>
                        <a:srgbClr val="FF0000"/>
                      </a:solidFill>
                    </a:rPr>
                    <a:t>φ]</a:t>
                  </a:r>
                  <a:r>
                    <a:rPr lang="en-US" sz="1800" b="1" dirty="0">
                      <a:solidFill>
                        <a:srgbClr val="FF0000"/>
                      </a:solidFill>
                    </a:rPr>
                    <a:t> </a:t>
                  </a:r>
                  <a14:m>
                    <m:oMath xmlns:m="http://schemas.openxmlformats.org/officeDocument/2006/math">
                      <m:r>
                        <a:rPr lang="en-US" sz="1800" b="1" i="1">
                          <a:solidFill>
                            <a:srgbClr val="FF0000"/>
                          </a:solidFill>
                          <a:latin typeface="Cambria Math" charset="0"/>
                          <a:ea typeface="Cambria Math" charset="0"/>
                          <a:cs typeface="Cambria Math" charset="0"/>
                        </a:rPr>
                        <m:t>≈</m:t>
                      </m:r>
                    </m:oMath>
                  </a14:m>
                  <a:r>
                    <a:rPr lang="en-US" sz="1800" b="1" dirty="0">
                      <a:solidFill>
                        <a:srgbClr val="FF0000"/>
                      </a:solidFill>
                    </a:rPr>
                    <a:t> </a:t>
                  </a:r>
                  <a14:m>
                    <m:oMath xmlns:m="http://schemas.openxmlformats.org/officeDocument/2006/math">
                      <m:nary>
                        <m:naryPr>
                          <m:chr m:val="∑"/>
                          <m:ctrlPr>
                            <a:rPr lang="el-GR" sz="1800" b="1" i="1" smtClean="0">
                              <a:solidFill>
                                <a:srgbClr val="FF0000"/>
                              </a:solidFill>
                              <a:latin typeface="Cambria Math" charset="0"/>
                            </a:rPr>
                          </m:ctrlPr>
                        </m:naryPr>
                        <m:sub>
                          <m:r>
                            <m:rPr>
                              <m:brk m:alnAt="23"/>
                            </m:rPr>
                            <a:rPr lang="en-US" sz="1800" b="1" i="1" smtClean="0">
                              <a:solidFill>
                                <a:srgbClr val="FF0000"/>
                              </a:solidFill>
                              <a:latin typeface="Cambria Math" charset="0"/>
                            </a:rPr>
                            <m:t>𝒊</m:t>
                          </m:r>
                          <m:r>
                            <a:rPr lang="en-US" sz="1800" b="1" i="1" smtClean="0">
                              <a:solidFill>
                                <a:srgbClr val="FF0000"/>
                              </a:solidFill>
                              <a:latin typeface="Cambria Math" charset="0"/>
                            </a:rPr>
                            <m:t>=</m:t>
                          </m:r>
                          <m:r>
                            <a:rPr lang="en-US" sz="1800" b="1" i="1" smtClean="0">
                              <a:solidFill>
                                <a:srgbClr val="FF0000"/>
                              </a:solidFill>
                              <a:latin typeface="Cambria Math" charset="0"/>
                            </a:rPr>
                            <m:t>𝟏</m:t>
                          </m:r>
                        </m:sub>
                        <m:sup>
                          <m:r>
                            <a:rPr lang="en-US" sz="1800" b="1" i="1" smtClean="0">
                              <a:solidFill>
                                <a:srgbClr val="FF0000"/>
                              </a:solidFill>
                              <a:latin typeface="Cambria Math" charset="0"/>
                            </a:rPr>
                            <m:t>𝒏</m:t>
                          </m:r>
                        </m:sup>
                        <m:e>
                          <m:sSup>
                            <m:sSupPr>
                              <m:ctrlPr>
                                <a:rPr lang="el-GR" sz="1800" b="1" i="1" smtClean="0">
                                  <a:solidFill>
                                    <a:srgbClr val="FF0000"/>
                                  </a:solidFill>
                                  <a:latin typeface="Cambria Math" charset="0"/>
                                </a:rPr>
                              </m:ctrlPr>
                            </m:sSupPr>
                            <m:e>
                              <m:d>
                                <m:dPr>
                                  <m:ctrlPr>
                                    <a:rPr lang="el-GR" sz="1800" b="1" i="1" smtClean="0">
                                      <a:solidFill>
                                        <a:srgbClr val="FF0000"/>
                                      </a:solidFill>
                                      <a:latin typeface="Cambria Math" charset="0"/>
                                    </a:rPr>
                                  </m:ctrlPr>
                                </m:dPr>
                                <m:e>
                                  <m:f>
                                    <m:fPr>
                                      <m:ctrlPr>
                                        <a:rPr lang="el-GR" sz="1800" b="1" i="1">
                                          <a:solidFill>
                                            <a:srgbClr val="FF0000"/>
                                          </a:solidFill>
                                          <a:latin typeface="Cambria Math" charset="0"/>
                                        </a:rPr>
                                      </m:ctrlPr>
                                    </m:fPr>
                                    <m:num>
                                      <m:r>
                                        <a:rPr lang="el-GR" sz="1800" b="1" i="1" smtClean="0">
                                          <a:solidFill>
                                            <a:srgbClr val="FF0000"/>
                                          </a:solidFill>
                                          <a:latin typeface="Cambria Math" charset="0"/>
                                          <a:ea typeface="Cambria Math" charset="0"/>
                                          <a:cs typeface="Cambria Math" charset="0"/>
                                        </a:rPr>
                                        <m:t>𝝏</m:t>
                                      </m:r>
                                      <m:r>
                                        <a:rPr lang="en-US" sz="1800" b="1" i="1" smtClean="0">
                                          <a:solidFill>
                                            <a:srgbClr val="FF0000"/>
                                          </a:solidFill>
                                          <a:latin typeface="Cambria Math" charset="0"/>
                                          <a:ea typeface="Cambria Math" charset="0"/>
                                          <a:cs typeface="Cambria Math" charset="0"/>
                                        </a:rPr>
                                        <m:t>𝒈</m:t>
                                      </m:r>
                                    </m:num>
                                    <m:den>
                                      <m:r>
                                        <a:rPr lang="el-GR" sz="1800" b="1" i="1" smtClean="0">
                                          <a:solidFill>
                                            <a:srgbClr val="FF0000"/>
                                          </a:solidFill>
                                          <a:latin typeface="Cambria Math" charset="0"/>
                                          <a:ea typeface="Cambria Math" charset="0"/>
                                          <a:cs typeface="Cambria Math" charset="0"/>
                                        </a:rPr>
                                        <m:t>𝝏</m:t>
                                      </m:r>
                                      <m:sSub>
                                        <m:sSubPr>
                                          <m:ctrlPr>
                                            <a:rPr lang="el-GR" sz="1800" b="1" i="1" smtClean="0">
                                              <a:solidFill>
                                                <a:srgbClr val="FF0000"/>
                                              </a:solidFill>
                                              <a:latin typeface="Cambria Math" charset="0"/>
                                              <a:ea typeface="Cambria Math" charset="0"/>
                                              <a:cs typeface="Cambria Math" charset="0"/>
                                            </a:rPr>
                                          </m:ctrlPr>
                                        </m:sSubPr>
                                        <m:e>
                                          <m:r>
                                            <a:rPr lang="en-US" sz="1800" b="1" i="1" smtClean="0">
                                              <a:solidFill>
                                                <a:srgbClr val="FF0000"/>
                                              </a:solidFill>
                                              <a:latin typeface="Cambria Math" charset="0"/>
                                              <a:ea typeface="Cambria Math" charset="0"/>
                                              <a:cs typeface="Cambria Math" charset="0"/>
                                            </a:rPr>
                                            <m:t>𝒙</m:t>
                                          </m:r>
                                        </m:e>
                                        <m:sub>
                                          <m:r>
                                            <a:rPr lang="en-US" sz="1800" b="1" i="1" smtClean="0">
                                              <a:solidFill>
                                                <a:srgbClr val="FF0000"/>
                                              </a:solidFill>
                                              <a:latin typeface="Cambria Math" charset="0"/>
                                              <a:ea typeface="Cambria Math" charset="0"/>
                                              <a:cs typeface="Cambria Math" charset="0"/>
                                            </a:rPr>
                                            <m:t>𝒊</m:t>
                                          </m:r>
                                        </m:sub>
                                      </m:sSub>
                                    </m:den>
                                  </m:f>
                                  <m:sSub>
                                    <m:sSubPr>
                                      <m:ctrlPr>
                                        <a:rPr lang="el-GR" sz="1800" b="1" i="1" smtClean="0">
                                          <a:solidFill>
                                            <a:srgbClr val="FF0000"/>
                                          </a:solidFill>
                                          <a:latin typeface="Cambria Math" charset="0"/>
                                        </a:rPr>
                                      </m:ctrlPr>
                                    </m:sSubPr>
                                    <m:e>
                                      <m:r>
                                        <a:rPr lang="en-US" sz="1800" b="1" i="1" smtClean="0">
                                          <a:solidFill>
                                            <a:srgbClr val="FF0000"/>
                                          </a:solidFill>
                                          <a:latin typeface="Cambria Math" charset="0"/>
                                        </a:rPr>
                                        <m:t>|</m:t>
                                      </m:r>
                                    </m:e>
                                    <m:sub>
                                      <m:sSub>
                                        <m:sSubPr>
                                          <m:ctrlPr>
                                            <a:rPr lang="el-GR" sz="1800" b="1" i="1" smtClean="0">
                                              <a:solidFill>
                                                <a:srgbClr val="FF0000"/>
                                              </a:solidFill>
                                              <a:latin typeface="Cambria Math" charset="0"/>
                                            </a:rPr>
                                          </m:ctrlPr>
                                        </m:sSubPr>
                                        <m:e>
                                          <m:r>
                                            <a:rPr lang="el-GR" sz="1800" b="1" i="1" smtClean="0">
                                              <a:solidFill>
                                                <a:srgbClr val="FF0000"/>
                                              </a:solidFill>
                                              <a:latin typeface="Cambria Math" charset="0"/>
                                            </a:rPr>
                                            <m:t>𝝁</m:t>
                                          </m:r>
                                        </m:e>
                                        <m:sub>
                                          <m:r>
                                            <a:rPr lang="en-US" sz="1800" b="1" i="1" smtClean="0">
                                              <a:solidFill>
                                                <a:srgbClr val="FF0000"/>
                                              </a:solidFill>
                                              <a:latin typeface="Cambria Math" charset="0"/>
                                            </a:rPr>
                                            <m:t>𝒊</m:t>
                                          </m:r>
                                        </m:sub>
                                      </m:sSub>
                                    </m:sub>
                                  </m:sSub>
                                </m:e>
                              </m:d>
                            </m:e>
                            <m:sup>
                              <m:r>
                                <a:rPr lang="en-US" sz="1800" b="1" i="1" smtClean="0">
                                  <a:solidFill>
                                    <a:srgbClr val="FF0000"/>
                                  </a:solidFill>
                                  <a:latin typeface="Cambria Math" charset="0"/>
                                </a:rPr>
                                <m:t>𝟐</m:t>
                              </m:r>
                            </m:sup>
                          </m:sSup>
                        </m:e>
                      </m:nary>
                    </m:oMath>
                  </a14:m>
                  <a:r>
                    <a:rPr lang="en-US" sz="1800" b="1" dirty="0">
                      <a:solidFill>
                        <a:srgbClr val="FF0000"/>
                      </a:solidFill>
                    </a:rPr>
                    <a:t>V</a:t>
                  </a:r>
                  <a14:m>
                    <m:oMath xmlns:m="http://schemas.openxmlformats.org/officeDocument/2006/math">
                      <m:d>
                        <m:dPr>
                          <m:begChr m:val="["/>
                          <m:endChr m:val="]"/>
                          <m:ctrlPr>
                            <a:rPr lang="en-US" sz="1800" b="1" i="1" dirty="0" smtClean="0">
                              <a:solidFill>
                                <a:srgbClr val="FF0000"/>
                              </a:solidFill>
                              <a:latin typeface="Cambria Math" charset="0"/>
                            </a:rPr>
                          </m:ctrlPr>
                        </m:dPr>
                        <m:e>
                          <m:sSub>
                            <m:sSubPr>
                              <m:ctrlPr>
                                <a:rPr lang="en-US" sz="1800" b="1" i="1" dirty="0" smtClean="0">
                                  <a:solidFill>
                                    <a:srgbClr val="FF0000"/>
                                  </a:solidFill>
                                  <a:latin typeface="Cambria Math" charset="0"/>
                                </a:rPr>
                              </m:ctrlPr>
                            </m:sSubPr>
                            <m:e>
                              <m:r>
                                <a:rPr lang="en-US" sz="1800" b="1" i="1" dirty="0" smtClean="0">
                                  <a:solidFill>
                                    <a:srgbClr val="FF0000"/>
                                  </a:solidFill>
                                  <a:latin typeface="Cambria Math" charset="0"/>
                                </a:rPr>
                                <m:t>𝒙</m:t>
                              </m:r>
                            </m:e>
                            <m:sub>
                              <m:r>
                                <a:rPr lang="en-US" sz="1800" b="1" i="1" dirty="0" smtClean="0">
                                  <a:solidFill>
                                    <a:srgbClr val="FF0000"/>
                                  </a:solidFill>
                                  <a:latin typeface="Cambria Math" charset="0"/>
                                </a:rPr>
                                <m:t>𝒊</m:t>
                              </m:r>
                            </m:sub>
                          </m:sSub>
                        </m:e>
                      </m:d>
                    </m:oMath>
                  </a14:m>
                  <a:r>
                    <a:rPr lang="en-US" sz="1800" b="1" dirty="0">
                      <a:solidFill>
                        <a:srgbClr val="FF0000"/>
                      </a:solidFill>
                    </a:rPr>
                    <a:t> + </a:t>
                  </a:r>
                  <a14:m>
                    <m:oMath xmlns:m="http://schemas.openxmlformats.org/officeDocument/2006/math">
                      <m:nary>
                        <m:naryPr>
                          <m:chr m:val="∑"/>
                          <m:ctrlPr>
                            <a:rPr lang="en-US" sz="1800" b="1" i="1" dirty="0" smtClean="0">
                              <a:solidFill>
                                <a:srgbClr val="FF0000"/>
                              </a:solidFill>
                              <a:latin typeface="Cambria Math" charset="0"/>
                            </a:rPr>
                          </m:ctrlPr>
                        </m:naryPr>
                        <m:sub>
                          <m:r>
                            <m:rPr>
                              <m:brk m:alnAt="23"/>
                            </m:rPr>
                            <a:rPr lang="en-US" sz="1800" b="1" i="1" dirty="0" smtClean="0">
                              <a:solidFill>
                                <a:srgbClr val="FF0000"/>
                              </a:solidFill>
                              <a:latin typeface="Cambria Math" charset="0"/>
                            </a:rPr>
                            <m:t>𝒊</m:t>
                          </m:r>
                          <m:r>
                            <a:rPr lang="en-US" sz="1800" b="1" i="1" dirty="0" smtClean="0">
                              <a:solidFill>
                                <a:srgbClr val="FF0000"/>
                              </a:solidFill>
                              <a:latin typeface="Cambria Math" charset="0"/>
                            </a:rPr>
                            <m:t>=</m:t>
                          </m:r>
                          <m:r>
                            <a:rPr lang="en-US" sz="1800" b="1" i="1" dirty="0" smtClean="0">
                              <a:solidFill>
                                <a:srgbClr val="FF0000"/>
                              </a:solidFill>
                              <a:latin typeface="Cambria Math" charset="0"/>
                            </a:rPr>
                            <m:t>𝟏</m:t>
                          </m:r>
                        </m:sub>
                        <m:sup>
                          <m:r>
                            <a:rPr lang="en-US" sz="1800" b="1" i="1" dirty="0" smtClean="0">
                              <a:solidFill>
                                <a:srgbClr val="FF0000"/>
                              </a:solidFill>
                              <a:latin typeface="Cambria Math" charset="0"/>
                            </a:rPr>
                            <m:t>𝒏</m:t>
                          </m:r>
                        </m:sup>
                        <m:e>
                          <m:nary>
                            <m:naryPr>
                              <m:chr m:val="∑"/>
                              <m:ctrlPr>
                                <a:rPr lang="el-GR" sz="1800" b="1" i="1">
                                  <a:solidFill>
                                    <a:srgbClr val="FF0000"/>
                                  </a:solidFill>
                                  <a:latin typeface="Cambria Math" charset="0"/>
                                </a:rPr>
                              </m:ctrlPr>
                            </m:naryPr>
                            <m:sub>
                              <m:r>
                                <a:rPr lang="en-US" sz="1800" b="1" i="1" smtClean="0">
                                  <a:solidFill>
                                    <a:srgbClr val="FF0000"/>
                                  </a:solidFill>
                                  <a:latin typeface="Cambria Math" charset="0"/>
                                </a:rPr>
                                <m:t>𝒋</m:t>
                              </m:r>
                              <m:r>
                                <a:rPr lang="en-US" sz="1800" b="1" i="1" smtClean="0">
                                  <a:solidFill>
                                    <a:srgbClr val="FF0000"/>
                                  </a:solidFill>
                                  <a:latin typeface="Cambria Math" charset="0"/>
                                </a:rPr>
                                <m:t>&gt;</m:t>
                              </m:r>
                              <m:r>
                                <a:rPr lang="en-US" sz="1800" b="1" i="1" smtClean="0">
                                  <a:solidFill>
                                    <a:srgbClr val="FF0000"/>
                                  </a:solidFill>
                                  <a:latin typeface="Cambria Math" charset="0"/>
                                </a:rPr>
                                <m:t>𝒊</m:t>
                              </m:r>
                            </m:sub>
                            <m:sup>
                              <m:r>
                                <a:rPr lang="en-US" sz="1800" b="1" i="1">
                                  <a:solidFill>
                                    <a:srgbClr val="FF0000"/>
                                  </a:solidFill>
                                  <a:latin typeface="Cambria Math" charset="0"/>
                                </a:rPr>
                                <m:t>𝒏</m:t>
                              </m:r>
                            </m:sup>
                            <m:e>
                              <m:d>
                                <m:dPr>
                                  <m:ctrlPr>
                                    <a:rPr lang="en-US" sz="1800" b="1" i="1" smtClean="0">
                                      <a:solidFill>
                                        <a:srgbClr val="FF0000"/>
                                      </a:solidFill>
                                      <a:latin typeface="Cambria Math" charset="0"/>
                                    </a:rPr>
                                  </m:ctrlPr>
                                </m:dPr>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n-US" sz="1800" b="1" i="1">
                                          <a:solidFill>
                                            <a:srgbClr val="FF0000"/>
                                          </a:solidFill>
                                          <a:latin typeface="Cambria Math" charset="0"/>
                                          <a:ea typeface="Cambria Math" charset="0"/>
                                          <a:cs typeface="Cambria Math" charset="0"/>
                                        </a:rPr>
                                        <m:t>𝒈</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𝒊</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𝒊</m:t>
                                          </m:r>
                                        </m:sub>
                                      </m:sSub>
                                    </m:sub>
                                  </m:sSub>
                                </m:e>
                              </m:d>
                              <m:d>
                                <m:dPr>
                                  <m:ctrlPr>
                                    <a:rPr lang="en-US" sz="1800" b="1" i="1" smtClean="0">
                                      <a:solidFill>
                                        <a:srgbClr val="FF0000"/>
                                      </a:solidFill>
                                      <a:latin typeface="Cambria Math" charset="0"/>
                                    </a:rPr>
                                  </m:ctrlPr>
                                </m:dPr>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n-US" sz="1800" b="1" i="1">
                                          <a:solidFill>
                                            <a:srgbClr val="FF0000"/>
                                          </a:solidFill>
                                          <a:latin typeface="Cambria Math" charset="0"/>
                                          <a:ea typeface="Cambria Math" charset="0"/>
                                          <a:cs typeface="Cambria Math" charset="0"/>
                                        </a:rPr>
                                        <m:t>𝒈</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𝒋</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𝒋</m:t>
                                          </m:r>
                                        </m:sub>
                                      </m:sSub>
                                    </m:sub>
                                  </m:sSub>
                                </m:e>
                              </m:d>
                            </m:e>
                          </m:nary>
                          <m:r>
                            <m:rPr>
                              <m:nor/>
                            </m:rPr>
                            <a:rPr lang="en-US" sz="1800" b="1" i="0" dirty="0" smtClean="0">
                              <a:solidFill>
                                <a:srgbClr val="FF0000"/>
                              </a:solidFill>
                            </a:rPr>
                            <m:t>cov</m:t>
                          </m:r>
                          <m:d>
                            <m:dPr>
                              <m:begChr m:val="["/>
                              <m:endChr m:val="]"/>
                              <m:ctrlPr>
                                <a:rPr lang="en-US" sz="1800" b="1" i="1" dirty="0">
                                  <a:solidFill>
                                    <a:srgbClr val="FF0000"/>
                                  </a:solidFill>
                                  <a:latin typeface="Cambria Math" charset="0"/>
                                </a:rPr>
                              </m:ctrlPr>
                            </m:dPr>
                            <m:e>
                              <m:sSub>
                                <m:sSubPr>
                                  <m:ctrlPr>
                                    <a:rPr lang="en-US" sz="1800" b="1" i="1" dirty="0">
                                      <a:solidFill>
                                        <a:srgbClr val="FF0000"/>
                                      </a:solidFill>
                                      <a:latin typeface="Cambria Math" charset="0"/>
                                    </a:rPr>
                                  </m:ctrlPr>
                                </m:sSubPr>
                                <m:e>
                                  <m:r>
                                    <a:rPr lang="en-US" sz="1800" b="1" i="1" dirty="0">
                                      <a:solidFill>
                                        <a:srgbClr val="FF0000"/>
                                      </a:solidFill>
                                      <a:latin typeface="Cambria Math" charset="0"/>
                                    </a:rPr>
                                    <m:t>𝒙</m:t>
                                  </m:r>
                                </m:e>
                                <m:sub>
                                  <m:r>
                                    <a:rPr lang="en-US" sz="1800" b="1" i="1" dirty="0">
                                      <a:solidFill>
                                        <a:srgbClr val="FF0000"/>
                                      </a:solidFill>
                                      <a:latin typeface="Cambria Math" charset="0"/>
                                    </a:rPr>
                                    <m:t>𝒊</m:t>
                                  </m:r>
                                </m:sub>
                              </m:sSub>
                              <m:r>
                                <a:rPr lang="en-US" sz="1800" b="1" i="1" dirty="0" smtClean="0">
                                  <a:solidFill>
                                    <a:srgbClr val="FF0000"/>
                                  </a:solidFill>
                                  <a:latin typeface="Cambria Math" charset="0"/>
                                </a:rPr>
                                <m:t>,</m:t>
                              </m:r>
                              <m:sSub>
                                <m:sSubPr>
                                  <m:ctrlPr>
                                    <a:rPr lang="en-US" sz="1800" b="1" i="1" dirty="0">
                                      <a:solidFill>
                                        <a:srgbClr val="FF0000"/>
                                      </a:solidFill>
                                      <a:latin typeface="Cambria Math" charset="0"/>
                                    </a:rPr>
                                  </m:ctrlPr>
                                </m:sSubPr>
                                <m:e>
                                  <m:r>
                                    <a:rPr lang="en-US" sz="1800" b="1" i="1" dirty="0">
                                      <a:solidFill>
                                        <a:srgbClr val="FF0000"/>
                                      </a:solidFill>
                                      <a:latin typeface="Cambria Math" charset="0"/>
                                    </a:rPr>
                                    <m:t>𝒙</m:t>
                                  </m:r>
                                </m:e>
                                <m:sub>
                                  <m:r>
                                    <a:rPr lang="en-US" sz="1800" b="1" i="1" dirty="0" smtClean="0">
                                      <a:solidFill>
                                        <a:srgbClr val="FF0000"/>
                                      </a:solidFill>
                                      <a:latin typeface="Cambria Math" charset="0"/>
                                    </a:rPr>
                                    <m:t>𝒋</m:t>
                                  </m:r>
                                </m:sub>
                              </m:sSub>
                            </m:e>
                          </m:d>
                        </m:e>
                      </m:nary>
                    </m:oMath>
                  </a14:m>
                  <a:endParaRPr lang="en-US" sz="1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087832" y="4713422"/>
                  <a:ext cx="6522618" cy="1062920"/>
                </a:xfrm>
                <a:prstGeom prst="rect">
                  <a:avLst/>
                </a:prstGeom>
                <a:blipFill rotWithShape="0">
                  <a:blip r:embed="rId3"/>
                  <a:stretch>
                    <a:fillRect l="-1963" t="-2286" b="-2857"/>
                  </a:stretch>
                </a:blipFill>
              </p:spPr>
              <p:txBody>
                <a:bodyPr/>
                <a:lstStyle/>
                <a:p>
                  <a:r>
                    <a:rPr lang="en-US">
                      <a:noFill/>
                    </a:rPr>
                    <a:t> </a:t>
                  </a:r>
                </a:p>
              </p:txBody>
            </p:sp>
          </mc:Fallback>
        </mc:AlternateContent>
      </p:grpSp>
      <p:grpSp>
        <p:nvGrpSpPr>
          <p:cNvPr id="14" name="Group 13"/>
          <p:cNvGrpSpPr/>
          <p:nvPr/>
        </p:nvGrpSpPr>
        <p:grpSpPr>
          <a:xfrm>
            <a:off x="287524" y="5808617"/>
            <a:ext cx="7956884" cy="1067211"/>
            <a:chOff x="287524" y="5808617"/>
            <a:chExt cx="7956884" cy="1067211"/>
          </a:xfrm>
        </p:grpSpPr>
        <p:sp>
          <p:nvSpPr>
            <p:cNvPr id="3" name="TextBox 2"/>
            <p:cNvSpPr txBox="1"/>
            <p:nvPr/>
          </p:nvSpPr>
          <p:spPr>
            <a:xfrm>
              <a:off x="287524" y="5808617"/>
              <a:ext cx="7956884" cy="369332"/>
            </a:xfrm>
            <a:prstGeom prst="rect">
              <a:avLst/>
            </a:prstGeom>
            <a:noFill/>
          </p:spPr>
          <p:txBody>
            <a:bodyPr wrap="square" rtlCol="0">
              <a:spAutoFit/>
            </a:bodyPr>
            <a:lstStyle/>
            <a:p>
              <a:r>
                <a:rPr lang="el-GR" sz="1800" dirty="0"/>
                <a:t>Στην περίπτωση όπου η συνάρτηση </a:t>
              </a:r>
              <a:r>
                <a:rPr lang="en-US" sz="1800" b="1" dirty="0">
                  <a:solidFill>
                    <a:srgbClr val="C00000"/>
                  </a:solidFill>
                </a:rPr>
                <a:t>g(x</a:t>
              </a:r>
              <a:r>
                <a:rPr lang="en-US" sz="1800" b="1" baseline="-25000" dirty="0">
                  <a:solidFill>
                    <a:srgbClr val="C00000"/>
                  </a:solidFill>
                </a:rPr>
                <a:t>1</a:t>
              </a:r>
              <a:r>
                <a:rPr lang="en-US" sz="1800" b="1" dirty="0">
                  <a:solidFill>
                    <a:srgbClr val="C00000"/>
                  </a:solidFill>
                </a:rPr>
                <a:t>, x</a:t>
              </a:r>
              <a:r>
                <a:rPr lang="en-US" sz="1800" b="1" baseline="-25000" dirty="0">
                  <a:solidFill>
                    <a:srgbClr val="C00000"/>
                  </a:solidFill>
                </a:rPr>
                <a:t>2</a:t>
              </a:r>
              <a:r>
                <a:rPr lang="en-US" sz="1800" b="1" dirty="0">
                  <a:solidFill>
                    <a:srgbClr val="C00000"/>
                  </a:solidFill>
                </a:rPr>
                <a:t>, x</a:t>
              </a:r>
              <a:r>
                <a:rPr lang="en-US" sz="1800" b="1" baseline="-25000" dirty="0">
                  <a:solidFill>
                    <a:srgbClr val="C00000"/>
                  </a:solidFill>
                </a:rPr>
                <a:t>3</a:t>
              </a:r>
              <a:r>
                <a:rPr lang="en-US" sz="1800" b="1" dirty="0">
                  <a:solidFill>
                    <a:srgbClr val="C00000"/>
                  </a:solidFill>
                </a:rPr>
                <a:t>, …,</a:t>
              </a:r>
              <a:r>
                <a:rPr lang="en-US" sz="1800" b="1" dirty="0" err="1">
                  <a:solidFill>
                    <a:srgbClr val="C00000"/>
                  </a:solidFill>
                </a:rPr>
                <a:t>x</a:t>
              </a:r>
              <a:r>
                <a:rPr lang="en-US" sz="1800" b="1" baseline="-25000" dirty="0" err="1">
                  <a:solidFill>
                    <a:srgbClr val="C00000"/>
                  </a:solidFill>
                </a:rPr>
                <a:t>n</a:t>
              </a:r>
              <a:r>
                <a:rPr lang="en-US" sz="1800" b="1" baseline="-25000" dirty="0">
                  <a:solidFill>
                    <a:srgbClr val="C00000"/>
                  </a:solidFill>
                </a:rPr>
                <a:t> </a:t>
              </a:r>
              <a:r>
                <a:rPr lang="en-US" sz="1800" b="1" dirty="0">
                  <a:solidFill>
                    <a:srgbClr val="C00000"/>
                  </a:solidFill>
                </a:rPr>
                <a:t>) </a:t>
              </a:r>
              <a:r>
                <a:rPr lang="el-GR" sz="1800" b="1" dirty="0">
                  <a:solidFill>
                    <a:srgbClr val="C00000"/>
                  </a:solidFill>
                </a:rPr>
                <a:t>είναι γραμμική</a:t>
              </a:r>
              <a:endParaRPr lang="en-US" sz="18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2426598" y="6171634"/>
                  <a:ext cx="4153253" cy="280590"/>
                </a:xfrm>
                <a:prstGeom prst="rect">
                  <a:avLst/>
                </a:prstGeom>
                <a:noFill/>
              </p:spPr>
              <p:txBody>
                <a:bodyPr wrap="none" lIns="0" tIns="0" rIns="0" bIns="0" rtlCol="0">
                  <a:spAutoFit/>
                </a:bodyPr>
                <a:lstStyle/>
                <a:p>
                  <a14:m>
                    <m:oMath xmlns:m="http://schemas.openxmlformats.org/officeDocument/2006/math">
                      <m:r>
                        <m:rPr>
                          <m:nor/>
                        </m:rPr>
                        <a:rPr lang="en-US" sz="1800" b="1" dirty="0" smtClean="0">
                          <a:solidFill>
                            <a:srgbClr val="0000CC"/>
                          </a:solidFill>
                        </a:rPr>
                        <m:t>g</m:t>
                      </m:r>
                      <m:r>
                        <m:rPr>
                          <m:nor/>
                        </m:rPr>
                        <a:rPr lang="en-US" sz="1800" b="1" dirty="0" smtClean="0">
                          <a:solidFill>
                            <a:srgbClr val="0000CC"/>
                          </a:solidFill>
                        </a:rPr>
                        <m:t>(</m:t>
                      </m:r>
                      <m:r>
                        <m:rPr>
                          <m:nor/>
                        </m:rPr>
                        <a:rPr lang="en-US" sz="1800" b="1" dirty="0" smtClean="0">
                          <a:solidFill>
                            <a:srgbClr val="0000CC"/>
                          </a:solidFill>
                        </a:rPr>
                        <m:t>x</m:t>
                      </m:r>
                      <m:r>
                        <m:rPr>
                          <m:nor/>
                        </m:rPr>
                        <a:rPr lang="en-US" sz="1800" b="1" baseline="-25000" dirty="0" smtClean="0">
                          <a:solidFill>
                            <a:srgbClr val="0000CC"/>
                          </a:solidFill>
                        </a:rPr>
                        <m:t>1</m:t>
                      </m:r>
                      <m:r>
                        <m:rPr>
                          <m:nor/>
                        </m:rPr>
                        <a:rPr lang="en-US" sz="1800" b="1" dirty="0" smtClean="0">
                          <a:solidFill>
                            <a:srgbClr val="0000CC"/>
                          </a:solidFill>
                        </a:rPr>
                        <m:t>, </m:t>
                      </m:r>
                      <m:r>
                        <m:rPr>
                          <m:nor/>
                        </m:rPr>
                        <a:rPr lang="en-US" sz="1800" b="1" dirty="0" smtClean="0">
                          <a:solidFill>
                            <a:srgbClr val="0000CC"/>
                          </a:solidFill>
                        </a:rPr>
                        <m:t>x</m:t>
                      </m:r>
                      <m:r>
                        <m:rPr>
                          <m:nor/>
                        </m:rPr>
                        <a:rPr lang="en-US" sz="1800" b="1" baseline="-25000" dirty="0" smtClean="0">
                          <a:solidFill>
                            <a:srgbClr val="0000CC"/>
                          </a:solidFill>
                        </a:rPr>
                        <m:t>2</m:t>
                      </m:r>
                      <m:r>
                        <m:rPr>
                          <m:nor/>
                        </m:rPr>
                        <a:rPr lang="en-US" sz="1800" b="1" dirty="0" smtClean="0">
                          <a:solidFill>
                            <a:srgbClr val="0000CC"/>
                          </a:solidFill>
                        </a:rPr>
                        <m:t>, </m:t>
                      </m:r>
                      <m:r>
                        <m:rPr>
                          <m:nor/>
                        </m:rPr>
                        <a:rPr lang="en-US" sz="1800" b="1" dirty="0" smtClean="0">
                          <a:solidFill>
                            <a:srgbClr val="0000CC"/>
                          </a:solidFill>
                        </a:rPr>
                        <m:t>x</m:t>
                      </m:r>
                      <m:r>
                        <m:rPr>
                          <m:nor/>
                        </m:rPr>
                        <a:rPr lang="en-US" sz="1800" b="1" baseline="-25000" dirty="0" smtClean="0">
                          <a:solidFill>
                            <a:srgbClr val="0000CC"/>
                          </a:solidFill>
                        </a:rPr>
                        <m:t>3</m:t>
                      </m:r>
                      <m:r>
                        <m:rPr>
                          <m:nor/>
                        </m:rPr>
                        <a:rPr lang="en-US" sz="1800" b="1" dirty="0" smtClean="0">
                          <a:solidFill>
                            <a:srgbClr val="0000CC"/>
                          </a:solidFill>
                        </a:rPr>
                        <m:t>, …,</m:t>
                      </m:r>
                      <m:r>
                        <m:rPr>
                          <m:nor/>
                        </m:rPr>
                        <a:rPr lang="en-US" sz="1800" b="1" dirty="0" smtClean="0">
                          <a:solidFill>
                            <a:srgbClr val="0000CC"/>
                          </a:solidFill>
                        </a:rPr>
                        <m:t>xn</m:t>
                      </m:r>
                      <m:r>
                        <m:rPr>
                          <m:nor/>
                        </m:rPr>
                        <a:rPr lang="en-US" sz="1800" b="1" baseline="-25000" dirty="0" smtClean="0">
                          <a:solidFill>
                            <a:srgbClr val="0000CC"/>
                          </a:solidFill>
                        </a:rPr>
                        <m:t> )</m:t>
                      </m:r>
                    </m:oMath>
                  </a14:m>
                  <a:r>
                    <a:rPr lang="el-GR" sz="1800" b="1" dirty="0">
                      <a:solidFill>
                        <a:srgbClr val="0000CC"/>
                      </a:solidFill>
                    </a:rPr>
                    <a:t>=</a:t>
                  </a:r>
                  <a14:m>
                    <m:oMath xmlns:m="http://schemas.openxmlformats.org/officeDocument/2006/math">
                      <m:nary>
                        <m:naryPr>
                          <m:chr m:val="∑"/>
                          <m:ctrlPr>
                            <a:rPr lang="el-GR" sz="1800" b="1" i="1" dirty="0" smtClean="0">
                              <a:solidFill>
                                <a:srgbClr val="0000CC"/>
                              </a:solidFill>
                              <a:latin typeface="Cambria Math" charset="0"/>
                            </a:rPr>
                          </m:ctrlPr>
                        </m:naryPr>
                        <m:sub>
                          <m:r>
                            <m:rPr>
                              <m:brk m:alnAt="23"/>
                            </m:rPr>
                            <a:rPr lang="en-US" sz="1800" b="1" i="1" dirty="0" smtClean="0">
                              <a:solidFill>
                                <a:srgbClr val="0000CC"/>
                              </a:solidFill>
                              <a:latin typeface="Cambria Math" charset="0"/>
                            </a:rPr>
                            <m:t>𝒌</m:t>
                          </m:r>
                          <m:r>
                            <a:rPr lang="en-US" sz="1800" b="1" i="1" dirty="0" smtClean="0">
                              <a:solidFill>
                                <a:srgbClr val="0000CC"/>
                              </a:solidFill>
                              <a:latin typeface="Cambria Math" charset="0"/>
                            </a:rPr>
                            <m:t>=</m:t>
                          </m:r>
                          <m:r>
                            <a:rPr lang="en-US" sz="1800" b="1" i="1" dirty="0" smtClean="0">
                              <a:solidFill>
                                <a:srgbClr val="0000CC"/>
                              </a:solidFill>
                              <a:latin typeface="Cambria Math" charset="0"/>
                            </a:rPr>
                            <m:t>𝟏</m:t>
                          </m:r>
                        </m:sub>
                        <m:sup>
                          <m:r>
                            <a:rPr lang="en-US" sz="1800" b="1" i="1" dirty="0" smtClean="0">
                              <a:solidFill>
                                <a:srgbClr val="0000CC"/>
                              </a:solidFill>
                              <a:latin typeface="Cambria Math" charset="0"/>
                            </a:rPr>
                            <m:t>𝒏</m:t>
                          </m:r>
                        </m:sup>
                        <m:e>
                          <m:sSub>
                            <m:sSubPr>
                              <m:ctrlPr>
                                <a:rPr lang="el-GR" sz="1800" b="1" i="1" dirty="0" smtClean="0">
                                  <a:solidFill>
                                    <a:srgbClr val="0000CC"/>
                                  </a:solidFill>
                                  <a:latin typeface="Cambria Math" charset="0"/>
                                </a:rPr>
                              </m:ctrlPr>
                            </m:sSubPr>
                            <m:e>
                              <m:r>
                                <a:rPr lang="en-US" sz="1800" b="1" i="1" dirty="0" smtClean="0">
                                  <a:solidFill>
                                    <a:srgbClr val="0000CC"/>
                                  </a:solidFill>
                                  <a:latin typeface="Cambria Math" charset="0"/>
                                </a:rPr>
                                <m:t>𝑪</m:t>
                              </m:r>
                            </m:e>
                            <m:sub>
                              <m:r>
                                <a:rPr lang="en-US" sz="1800" b="1" i="1" dirty="0" smtClean="0">
                                  <a:solidFill>
                                    <a:srgbClr val="0000CC"/>
                                  </a:solidFill>
                                  <a:latin typeface="Cambria Math" charset="0"/>
                                </a:rPr>
                                <m:t>𝒌</m:t>
                              </m:r>
                            </m:sub>
                          </m:sSub>
                        </m:e>
                      </m:nary>
                      <m:sSub>
                        <m:sSubPr>
                          <m:ctrlPr>
                            <a:rPr lang="el-GR" sz="1800" b="1" i="1" dirty="0" smtClean="0">
                              <a:solidFill>
                                <a:srgbClr val="0000CC"/>
                              </a:solidFill>
                              <a:latin typeface="Cambria Math" charset="0"/>
                            </a:rPr>
                          </m:ctrlPr>
                        </m:sSubPr>
                        <m:e>
                          <m:r>
                            <a:rPr lang="en-US" sz="1800" b="1" i="1" dirty="0" smtClean="0">
                              <a:solidFill>
                                <a:srgbClr val="0000CC"/>
                              </a:solidFill>
                              <a:latin typeface="Cambria Math" charset="0"/>
                            </a:rPr>
                            <m:t>𝒙</m:t>
                          </m:r>
                        </m:e>
                        <m:sub>
                          <m:r>
                            <a:rPr lang="en-US" sz="1800" b="1" i="1" dirty="0" smtClean="0">
                              <a:solidFill>
                                <a:srgbClr val="0000CC"/>
                              </a:solidFill>
                              <a:latin typeface="Cambria Math" charset="0"/>
                            </a:rPr>
                            <m:t>𝒌</m:t>
                          </m:r>
                        </m:sub>
                      </m:sSub>
                      <m:r>
                        <a:rPr lang="en-US" sz="1800" b="1" i="1" dirty="0" smtClean="0">
                          <a:solidFill>
                            <a:srgbClr val="0000CC"/>
                          </a:solidFill>
                          <a:latin typeface="Cambria Math" charset="0"/>
                        </a:rPr>
                        <m:t>    </m:t>
                      </m:r>
                      <m:r>
                        <a:rPr lang="el-GR" sz="1800" b="1" i="1" dirty="0" smtClean="0">
                          <a:solidFill>
                            <a:srgbClr val="0000CC"/>
                          </a:solidFill>
                          <a:latin typeface="Cambria Math" charset="0"/>
                        </a:rPr>
                        <m:t>𝝁𝜺</m:t>
                      </m:r>
                      <m:r>
                        <a:rPr lang="el-GR" sz="1800" b="1" i="1" dirty="0" smtClean="0">
                          <a:solidFill>
                            <a:srgbClr val="0000CC"/>
                          </a:solidFill>
                          <a:latin typeface="Cambria Math" charset="0"/>
                        </a:rPr>
                        <m:t> </m:t>
                      </m:r>
                      <m:sSub>
                        <m:sSubPr>
                          <m:ctrlPr>
                            <a:rPr lang="el-GR" sz="1800" b="1" i="1" dirty="0" smtClean="0">
                              <a:solidFill>
                                <a:srgbClr val="0000CC"/>
                              </a:solidFill>
                              <a:latin typeface="Cambria Math" charset="0"/>
                            </a:rPr>
                          </m:ctrlPr>
                        </m:sSubPr>
                        <m:e>
                          <m:r>
                            <a:rPr lang="en-US" sz="1800" b="1" i="0" dirty="0" smtClean="0">
                              <a:solidFill>
                                <a:srgbClr val="0000CC"/>
                              </a:solidFill>
                              <a:latin typeface="Cambria Math" charset="0"/>
                            </a:rPr>
                            <m:t>𝐂</m:t>
                          </m:r>
                        </m:e>
                        <m:sub>
                          <m:r>
                            <a:rPr lang="en-US" sz="1800" b="1" i="1" dirty="0" smtClean="0">
                              <a:solidFill>
                                <a:srgbClr val="0000CC"/>
                              </a:solidFill>
                              <a:latin typeface="Cambria Math" charset="0"/>
                            </a:rPr>
                            <m:t>𝒌</m:t>
                          </m:r>
                        </m:sub>
                      </m:sSub>
                      <m:r>
                        <a:rPr lang="el-GR" sz="1800" b="1" i="1" dirty="0" smtClean="0">
                          <a:solidFill>
                            <a:srgbClr val="0000CC"/>
                          </a:solidFill>
                          <a:latin typeface="Cambria Math" charset="0"/>
                          <a:ea typeface="Cambria Math" charset="0"/>
                          <a:cs typeface="Cambria Math" charset="0"/>
                        </a:rPr>
                        <m:t>∈</m:t>
                      </m:r>
                      <m:r>
                        <a:rPr lang="en-US" sz="1800" b="1" i="1" dirty="0" smtClean="0">
                          <a:solidFill>
                            <a:srgbClr val="0000CC"/>
                          </a:solidFill>
                          <a:latin typeface="Cambria Math" charset="0"/>
                          <a:ea typeface="Cambria Math" charset="0"/>
                          <a:cs typeface="Cambria Math" charset="0"/>
                        </a:rPr>
                        <m:t>𝑹</m:t>
                      </m:r>
                    </m:oMath>
                  </a14:m>
                  <a:endParaRPr lang="en-US" sz="1800" b="1" dirty="0">
                    <a:solidFill>
                      <a:srgbClr val="0000CC"/>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26598" y="6171634"/>
                  <a:ext cx="4153253" cy="280590"/>
                </a:xfrm>
                <a:prstGeom prst="rect">
                  <a:avLst/>
                </a:prstGeom>
                <a:blipFill rotWithShape="0">
                  <a:blip r:embed="rId4"/>
                  <a:stretch>
                    <a:fillRect l="-2349" t="-173913" r="-1468" b="-260870"/>
                  </a:stretch>
                </a:blipFill>
              </p:spPr>
              <p:txBody>
                <a:bodyPr/>
                <a:lstStyle/>
                <a:p>
                  <a:r>
                    <a:rPr lang="en-US">
                      <a:noFill/>
                    </a:rPr>
                    <a:t> </a:t>
                  </a:r>
                </a:p>
              </p:txBody>
            </p:sp>
          </mc:Fallback>
        </mc:AlternateContent>
        <p:sp>
          <p:nvSpPr>
            <p:cNvPr id="12" name="TextBox 11"/>
            <p:cNvSpPr txBox="1"/>
            <p:nvPr/>
          </p:nvSpPr>
          <p:spPr>
            <a:xfrm>
              <a:off x="755576" y="6506496"/>
              <a:ext cx="7488832" cy="369332"/>
            </a:xfrm>
            <a:prstGeom prst="rect">
              <a:avLst/>
            </a:prstGeom>
            <a:noFill/>
          </p:spPr>
          <p:txBody>
            <a:bodyPr wrap="square" rtlCol="0">
              <a:spAutoFit/>
            </a:bodyPr>
            <a:lstStyle/>
            <a:p>
              <a:r>
                <a:rPr lang="el-GR" sz="1800" b="1" dirty="0">
                  <a:solidFill>
                    <a:srgbClr val="C00000"/>
                  </a:solidFill>
                </a:rPr>
                <a:t>οι προηγούμενες σχέσεις είναι ακριβείς</a:t>
              </a:r>
              <a:endParaRPr lang="en-US" sz="1800" b="1" dirty="0">
                <a:solidFill>
                  <a:srgbClr val="C00000"/>
                </a:solidFill>
              </a:endParaRPr>
            </a:p>
          </p:txBody>
        </p:sp>
      </p:grpSp>
    </p:spTree>
    <p:extLst>
      <p:ext uri="{BB962C8B-B14F-4D97-AF65-F5344CB8AC3E}">
        <p14:creationId xmlns:p14="http://schemas.microsoft.com/office/powerpoint/2010/main" val="37584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29</a:t>
            </a:fld>
            <a:endParaRPr lang="el-G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61677"/>
          <a:stretch/>
        </p:blipFill>
        <p:spPr>
          <a:xfrm>
            <a:off x="494208" y="190387"/>
            <a:ext cx="2224224" cy="6438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348" y="80628"/>
            <a:ext cx="1319890" cy="2321508"/>
          </a:xfrm>
          <a:prstGeom prst="rect">
            <a:avLst/>
          </a:prstGeom>
        </p:spPr>
      </p:pic>
      <p:sp>
        <p:nvSpPr>
          <p:cNvPr id="6" name="TextBox 5"/>
          <p:cNvSpPr txBox="1"/>
          <p:nvPr/>
        </p:nvSpPr>
        <p:spPr>
          <a:xfrm>
            <a:off x="7955868" y="2312876"/>
            <a:ext cx="1188132" cy="600164"/>
          </a:xfrm>
          <a:prstGeom prst="rect">
            <a:avLst/>
          </a:prstGeom>
          <a:noFill/>
        </p:spPr>
        <p:txBody>
          <a:bodyPr wrap="square" rtlCol="0">
            <a:spAutoFit/>
          </a:bodyPr>
          <a:lstStyle/>
          <a:p>
            <a:r>
              <a:rPr lang="en-US" sz="1100" b="1" dirty="0"/>
              <a:t>L=1m</a:t>
            </a:r>
          </a:p>
          <a:p>
            <a:r>
              <a:rPr lang="el-GR" sz="1100" b="1" dirty="0"/>
              <a:t>δ=0.1 </a:t>
            </a:r>
            <a:r>
              <a:rPr lang="en-US" sz="1100" b="1" dirty="0"/>
              <a:t>s</a:t>
            </a:r>
            <a:endParaRPr lang="el-GR" sz="1100" b="1" dirty="0"/>
          </a:p>
          <a:p>
            <a:r>
              <a:rPr lang="el-GR" sz="1100" b="1" dirty="0"/>
              <a:t>Τα=2.006</a:t>
            </a:r>
            <a:r>
              <a:rPr lang="en-US" sz="1100" b="1" dirty="0"/>
              <a:t> 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820" y="0"/>
            <a:ext cx="3296331" cy="3231232"/>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224252" y="440792"/>
                <a:ext cx="1561389" cy="265842"/>
              </a:xfrm>
              <a:prstGeom prst="rect">
                <a:avLst/>
              </a:prstGeom>
              <a:solidFill>
                <a:schemeClr val="bg1"/>
              </a:solidFill>
            </p:spPr>
            <p:txBody>
              <a:bodyPr wrap="none" lIns="0" tIns="0" rIns="0" bIns="0" rtlCol="0">
                <a:spAutoFit/>
              </a:bodyPr>
              <a:lstStyle>
                <a:defPPr>
                  <a:defRPr lang="el-GR"/>
                </a:defPPr>
                <a:lvl1pPr algn="ctr" rtl="0" fontAlgn="base">
                  <a:spcBef>
                    <a:spcPct val="0"/>
                  </a:spcBef>
                  <a:spcAft>
                    <a:spcPct val="0"/>
                  </a:spcAft>
                  <a:defRPr sz="2800" kern="1200">
                    <a:solidFill>
                      <a:schemeClr val="tx1"/>
                    </a:solidFill>
                    <a:latin typeface="Book Antiqua" pitchFamily="-105" charset="0"/>
                    <a:ea typeface="+mn-ea"/>
                    <a:cs typeface="+mn-cs"/>
                  </a:defRPr>
                </a:lvl1pPr>
                <a:lvl2pPr marL="457200" algn="ctr" rtl="0" fontAlgn="base">
                  <a:spcBef>
                    <a:spcPct val="0"/>
                  </a:spcBef>
                  <a:spcAft>
                    <a:spcPct val="0"/>
                  </a:spcAft>
                  <a:defRPr sz="2800" kern="1200">
                    <a:solidFill>
                      <a:schemeClr val="tx1"/>
                    </a:solidFill>
                    <a:latin typeface="Book Antiqua" pitchFamily="-105" charset="0"/>
                    <a:ea typeface="+mn-ea"/>
                    <a:cs typeface="+mn-cs"/>
                  </a:defRPr>
                </a:lvl2pPr>
                <a:lvl3pPr marL="914400" algn="ctr" rtl="0" fontAlgn="base">
                  <a:spcBef>
                    <a:spcPct val="0"/>
                  </a:spcBef>
                  <a:spcAft>
                    <a:spcPct val="0"/>
                  </a:spcAft>
                  <a:defRPr sz="2800" kern="1200">
                    <a:solidFill>
                      <a:schemeClr val="tx1"/>
                    </a:solidFill>
                    <a:latin typeface="Book Antiqua" pitchFamily="-105" charset="0"/>
                    <a:ea typeface="+mn-ea"/>
                    <a:cs typeface="+mn-cs"/>
                  </a:defRPr>
                </a:lvl3pPr>
                <a:lvl4pPr marL="1371600" algn="ctr" rtl="0" fontAlgn="base">
                  <a:spcBef>
                    <a:spcPct val="0"/>
                  </a:spcBef>
                  <a:spcAft>
                    <a:spcPct val="0"/>
                  </a:spcAft>
                  <a:defRPr sz="2800" kern="1200">
                    <a:solidFill>
                      <a:schemeClr val="tx1"/>
                    </a:solidFill>
                    <a:latin typeface="Book Antiqua" pitchFamily="-105" charset="0"/>
                    <a:ea typeface="+mn-ea"/>
                    <a:cs typeface="+mn-cs"/>
                  </a:defRPr>
                </a:lvl4pPr>
                <a:lvl5pPr marL="1828800" algn="ctr" rtl="0" fontAlgn="base">
                  <a:spcBef>
                    <a:spcPct val="0"/>
                  </a:spcBef>
                  <a:spcAft>
                    <a:spcPct val="0"/>
                  </a:spcAft>
                  <a:defRPr sz="2800" kern="1200">
                    <a:solidFill>
                      <a:schemeClr val="tx1"/>
                    </a:solidFill>
                    <a:latin typeface="Book Antiqua" pitchFamily="-105" charset="0"/>
                    <a:ea typeface="+mn-ea"/>
                    <a:cs typeface="+mn-cs"/>
                  </a:defRPr>
                </a:lvl5pPr>
                <a:lvl6pPr marL="2286000" algn="l" defTabSz="457200" rtl="0" eaLnBrk="1" latinLnBrk="0" hangingPunct="1">
                  <a:defRPr sz="2800" kern="1200">
                    <a:solidFill>
                      <a:schemeClr val="tx1"/>
                    </a:solidFill>
                    <a:latin typeface="Book Antiqua" pitchFamily="-105" charset="0"/>
                    <a:ea typeface="+mn-ea"/>
                    <a:cs typeface="+mn-cs"/>
                  </a:defRPr>
                </a:lvl6pPr>
                <a:lvl7pPr marL="2743200" algn="l" defTabSz="457200" rtl="0" eaLnBrk="1" latinLnBrk="0" hangingPunct="1">
                  <a:defRPr sz="2800" kern="1200">
                    <a:solidFill>
                      <a:schemeClr val="tx1"/>
                    </a:solidFill>
                    <a:latin typeface="Book Antiqua" pitchFamily="-105" charset="0"/>
                    <a:ea typeface="+mn-ea"/>
                    <a:cs typeface="+mn-cs"/>
                  </a:defRPr>
                </a:lvl7pPr>
                <a:lvl8pPr marL="3200400" algn="l" defTabSz="457200" rtl="0" eaLnBrk="1" latinLnBrk="0" hangingPunct="1">
                  <a:defRPr sz="2800" kern="1200">
                    <a:solidFill>
                      <a:schemeClr val="tx1"/>
                    </a:solidFill>
                    <a:latin typeface="Book Antiqua" pitchFamily="-105" charset="0"/>
                    <a:ea typeface="+mn-ea"/>
                    <a:cs typeface="+mn-cs"/>
                  </a:defRPr>
                </a:lvl8pPr>
                <a:lvl9pPr marL="3657600" algn="l" defTabSz="457200" rtl="0" eaLnBrk="1" latinLnBrk="0" hangingPunct="1">
                  <a:defRPr sz="2800" kern="1200">
                    <a:solidFill>
                      <a:schemeClr val="tx1"/>
                    </a:solidFill>
                    <a:latin typeface="Book Antiqua" pitchFamily="-105" charset="0"/>
                    <a:ea typeface="+mn-ea"/>
                    <a:cs typeface="+mn-cs"/>
                  </a:defRPr>
                </a:lvl9pPr>
              </a:lstStyle>
              <a:p>
                <a14:m>
                  <m:oMath xmlns:m="http://schemas.openxmlformats.org/officeDocument/2006/math">
                    <m:d>
                      <m:dPr>
                        <m:begChr m:val="⟨"/>
                        <m:endChr m:val="⟩"/>
                        <m:ctrlPr>
                          <a:rPr lang="el-GR" sz="1200" b="1" i="1" smtClean="0">
                            <a:solidFill>
                              <a:srgbClr val="C00000"/>
                            </a:solidFill>
                            <a:latin typeface="Cambria Math" charset="0"/>
                          </a:rPr>
                        </m:ctrlPr>
                      </m:dPr>
                      <m:e>
                        <m:r>
                          <a:rPr lang="en-US" sz="1200" b="1" i="1" smtClean="0">
                            <a:solidFill>
                              <a:srgbClr val="C00000"/>
                            </a:solidFill>
                            <a:latin typeface="Cambria Math" charset="0"/>
                          </a:rPr>
                          <m:t>𝒖</m:t>
                        </m:r>
                      </m:e>
                    </m:d>
                  </m:oMath>
                </a14:m>
                <a:r>
                  <a:rPr lang="en-US" sz="1200" b="1" dirty="0">
                    <a:solidFill>
                      <a:srgbClr val="C00000"/>
                    </a:solidFill>
                    <a:latin typeface="+mn-lt"/>
                  </a:rPr>
                  <a:t> </a:t>
                </a:r>
                <a:r>
                  <a:rPr lang="el-GR" sz="1200" b="1" dirty="0">
                    <a:solidFill>
                      <a:srgbClr val="C00000"/>
                    </a:solidFill>
                    <a:latin typeface="+mn-lt"/>
                  </a:rPr>
                  <a:t>=</a:t>
                </a:r>
                <a14:m>
                  <m:oMath xmlns:m="http://schemas.openxmlformats.org/officeDocument/2006/math">
                    <m:f>
                      <m:fPr>
                        <m:ctrlPr>
                          <a:rPr lang="en-US" sz="1200" b="1" i="1" dirty="0">
                            <a:solidFill>
                              <a:srgbClr val="C00000"/>
                            </a:solidFill>
                            <a:latin typeface="Cambria Math" charset="0"/>
                            <a:ea typeface="Cambria Math" charset="0"/>
                            <a:cs typeface="Cambria Math" charset="0"/>
                          </a:rPr>
                        </m:ctrlPr>
                      </m:fPr>
                      <m:num>
                        <m:r>
                          <a:rPr lang="en-US" sz="1200" b="1" i="1" dirty="0">
                            <a:solidFill>
                              <a:srgbClr val="C00000"/>
                            </a:solidFill>
                            <a:latin typeface="Cambria Math" charset="0"/>
                            <a:ea typeface="Cambria Math" charset="0"/>
                            <a:cs typeface="Cambria Math" charset="0"/>
                          </a:rPr>
                          <m:t>𝟏</m:t>
                        </m:r>
                      </m:num>
                      <m:den>
                        <m:r>
                          <a:rPr lang="en-US" sz="1200" b="1" i="1" dirty="0">
                            <a:solidFill>
                              <a:srgbClr val="C00000"/>
                            </a:solidFill>
                            <a:latin typeface="Cambria Math" charset="0"/>
                            <a:ea typeface="Cambria Math" charset="0"/>
                            <a:cs typeface="Cambria Math" charset="0"/>
                          </a:rPr>
                          <m:t>𝑵</m:t>
                        </m:r>
                      </m:den>
                    </m:f>
                    <m:nary>
                      <m:naryPr>
                        <m:chr m:val="∑"/>
                        <m:ctrlPr>
                          <a:rPr lang="en-US" sz="1200" b="1" i="1" dirty="0">
                            <a:solidFill>
                              <a:srgbClr val="C00000"/>
                            </a:solidFill>
                            <a:latin typeface="Cambria Math" charset="0"/>
                            <a:ea typeface="Cambria Math" charset="0"/>
                            <a:cs typeface="Cambria Math" charset="0"/>
                          </a:rPr>
                        </m:ctrlPr>
                      </m:naryPr>
                      <m:sub>
                        <m:r>
                          <m:rPr>
                            <m:brk m:alnAt="23"/>
                          </m:rPr>
                          <a:rPr lang="en-US" sz="1200" b="1" i="1" dirty="0">
                            <a:solidFill>
                              <a:srgbClr val="C00000"/>
                            </a:solidFill>
                            <a:latin typeface="Cambria Math" charset="0"/>
                            <a:ea typeface="Cambria Math" charset="0"/>
                            <a:cs typeface="Cambria Math" charset="0"/>
                          </a:rPr>
                          <m:t>𝒊</m:t>
                        </m:r>
                        <m:r>
                          <a:rPr lang="en-US" sz="1200" b="1" i="1" dirty="0">
                            <a:solidFill>
                              <a:srgbClr val="C00000"/>
                            </a:solidFill>
                            <a:latin typeface="Cambria Math" charset="0"/>
                            <a:ea typeface="Cambria Math" charset="0"/>
                            <a:cs typeface="Cambria Math" charset="0"/>
                          </a:rPr>
                          <m:t>=</m:t>
                        </m:r>
                        <m:r>
                          <a:rPr lang="en-US" sz="1200" b="1" i="1" dirty="0">
                            <a:solidFill>
                              <a:srgbClr val="C00000"/>
                            </a:solidFill>
                            <a:latin typeface="Cambria Math" charset="0"/>
                            <a:ea typeface="Cambria Math" charset="0"/>
                            <a:cs typeface="Cambria Math" charset="0"/>
                          </a:rPr>
                          <m:t>𝟏</m:t>
                        </m:r>
                      </m:sub>
                      <m:sup>
                        <m:r>
                          <a:rPr lang="en-US" sz="1200" b="1" i="1" dirty="0">
                            <a:solidFill>
                              <a:srgbClr val="C00000"/>
                            </a:solidFill>
                            <a:latin typeface="Cambria Math" charset="0"/>
                            <a:ea typeface="Cambria Math" charset="0"/>
                            <a:cs typeface="Cambria Math" charset="0"/>
                          </a:rPr>
                          <m:t>𝑵</m:t>
                        </m:r>
                      </m:sup>
                      <m:e>
                        <m:r>
                          <a:rPr lang="en-US" sz="1200" b="1" i="1" dirty="0" smtClean="0">
                            <a:solidFill>
                              <a:srgbClr val="C00000"/>
                            </a:solidFill>
                            <a:latin typeface="Cambria Math" charset="0"/>
                            <a:ea typeface="Cambria Math" charset="0"/>
                            <a:cs typeface="Cambria Math" charset="0"/>
                          </a:rPr>
                          <m:t>𝒖</m:t>
                        </m:r>
                        <m:r>
                          <a:rPr lang="en-US" sz="1200" b="1" i="1" baseline="30000" dirty="0" smtClean="0">
                            <a:solidFill>
                              <a:srgbClr val="C00000"/>
                            </a:solidFill>
                            <a:latin typeface="Cambria Math" charset="0"/>
                            <a:ea typeface="Cambria Math" charset="0"/>
                            <a:cs typeface="Cambria Math" charset="0"/>
                          </a:rPr>
                          <m:t>𝒊</m:t>
                        </m:r>
                      </m:e>
                    </m:nary>
                  </m:oMath>
                </a14:m>
                <a:r>
                  <a:rPr lang="en-US" sz="1200" b="1" dirty="0">
                    <a:latin typeface="+mn-lt"/>
                  </a:rPr>
                  <a:t>= 2.006 s</a:t>
                </a:r>
              </a:p>
            </p:txBody>
          </p:sp>
        </mc:Choice>
        <mc:Fallback xmlns="">
          <p:sp>
            <p:nvSpPr>
              <p:cNvPr id="8" name="TextBox 7"/>
              <p:cNvSpPr txBox="1">
                <a:spLocks noRot="1" noChangeAspect="1" noMove="1" noResize="1" noEditPoints="1" noAdjustHandles="1" noChangeArrowheads="1" noChangeShapeType="1" noTextEdit="1"/>
              </p:cNvSpPr>
              <p:nvPr/>
            </p:nvSpPr>
            <p:spPr>
              <a:xfrm>
                <a:off x="5224252" y="440792"/>
                <a:ext cx="1561389" cy="265842"/>
              </a:xfrm>
              <a:prstGeom prst="rect">
                <a:avLst/>
              </a:prstGeom>
              <a:blipFill rotWithShape="0">
                <a:blip r:embed="rId5"/>
                <a:stretch>
                  <a:fillRect t="-100000" r="-546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83281" y="741681"/>
                <a:ext cx="3226909" cy="317587"/>
              </a:xfrm>
              <a:prstGeom prst="rect">
                <a:avLst/>
              </a:prstGeom>
              <a:solidFill>
                <a:schemeClr val="bg1"/>
              </a:solidFill>
            </p:spPr>
            <p:txBody>
              <a:bodyPr wrap="square" lIns="0" tIns="0" rIns="0" bIns="0" rtlCol="0">
                <a:spAutoFit/>
              </a:bodyPr>
              <a:lstStyle>
                <a:defPPr>
                  <a:defRPr lang="el-GR"/>
                </a:defPPr>
                <a:lvl1pPr algn="ctr" rtl="0" fontAlgn="base">
                  <a:spcBef>
                    <a:spcPct val="0"/>
                  </a:spcBef>
                  <a:spcAft>
                    <a:spcPct val="0"/>
                  </a:spcAft>
                  <a:defRPr sz="2800" kern="1200">
                    <a:solidFill>
                      <a:schemeClr val="tx1"/>
                    </a:solidFill>
                    <a:latin typeface="Book Antiqua" pitchFamily="-105" charset="0"/>
                    <a:ea typeface="+mn-ea"/>
                    <a:cs typeface="+mn-cs"/>
                  </a:defRPr>
                </a:lvl1pPr>
                <a:lvl2pPr marL="457200" algn="ctr" rtl="0" fontAlgn="base">
                  <a:spcBef>
                    <a:spcPct val="0"/>
                  </a:spcBef>
                  <a:spcAft>
                    <a:spcPct val="0"/>
                  </a:spcAft>
                  <a:defRPr sz="2800" kern="1200">
                    <a:solidFill>
                      <a:schemeClr val="tx1"/>
                    </a:solidFill>
                    <a:latin typeface="Book Antiqua" pitchFamily="-105" charset="0"/>
                    <a:ea typeface="+mn-ea"/>
                    <a:cs typeface="+mn-cs"/>
                  </a:defRPr>
                </a:lvl2pPr>
                <a:lvl3pPr marL="914400" algn="ctr" rtl="0" fontAlgn="base">
                  <a:spcBef>
                    <a:spcPct val="0"/>
                  </a:spcBef>
                  <a:spcAft>
                    <a:spcPct val="0"/>
                  </a:spcAft>
                  <a:defRPr sz="2800" kern="1200">
                    <a:solidFill>
                      <a:schemeClr val="tx1"/>
                    </a:solidFill>
                    <a:latin typeface="Book Antiqua" pitchFamily="-105" charset="0"/>
                    <a:ea typeface="+mn-ea"/>
                    <a:cs typeface="+mn-cs"/>
                  </a:defRPr>
                </a:lvl3pPr>
                <a:lvl4pPr marL="1371600" algn="ctr" rtl="0" fontAlgn="base">
                  <a:spcBef>
                    <a:spcPct val="0"/>
                  </a:spcBef>
                  <a:spcAft>
                    <a:spcPct val="0"/>
                  </a:spcAft>
                  <a:defRPr sz="2800" kern="1200">
                    <a:solidFill>
                      <a:schemeClr val="tx1"/>
                    </a:solidFill>
                    <a:latin typeface="Book Antiqua" pitchFamily="-105" charset="0"/>
                    <a:ea typeface="+mn-ea"/>
                    <a:cs typeface="+mn-cs"/>
                  </a:defRPr>
                </a:lvl4pPr>
                <a:lvl5pPr marL="1828800" algn="ctr" rtl="0" fontAlgn="base">
                  <a:spcBef>
                    <a:spcPct val="0"/>
                  </a:spcBef>
                  <a:spcAft>
                    <a:spcPct val="0"/>
                  </a:spcAft>
                  <a:defRPr sz="2800" kern="1200">
                    <a:solidFill>
                      <a:schemeClr val="tx1"/>
                    </a:solidFill>
                    <a:latin typeface="Book Antiqua" pitchFamily="-105" charset="0"/>
                    <a:ea typeface="+mn-ea"/>
                    <a:cs typeface="+mn-cs"/>
                  </a:defRPr>
                </a:lvl5pPr>
                <a:lvl6pPr marL="2286000" algn="l" defTabSz="457200" rtl="0" eaLnBrk="1" latinLnBrk="0" hangingPunct="1">
                  <a:defRPr sz="2800" kern="1200">
                    <a:solidFill>
                      <a:schemeClr val="tx1"/>
                    </a:solidFill>
                    <a:latin typeface="Book Antiqua" pitchFamily="-105" charset="0"/>
                    <a:ea typeface="+mn-ea"/>
                    <a:cs typeface="+mn-cs"/>
                  </a:defRPr>
                </a:lvl6pPr>
                <a:lvl7pPr marL="2743200" algn="l" defTabSz="457200" rtl="0" eaLnBrk="1" latinLnBrk="0" hangingPunct="1">
                  <a:defRPr sz="2800" kern="1200">
                    <a:solidFill>
                      <a:schemeClr val="tx1"/>
                    </a:solidFill>
                    <a:latin typeface="Book Antiqua" pitchFamily="-105" charset="0"/>
                    <a:ea typeface="+mn-ea"/>
                    <a:cs typeface="+mn-cs"/>
                  </a:defRPr>
                </a:lvl7pPr>
                <a:lvl8pPr marL="3200400" algn="l" defTabSz="457200" rtl="0" eaLnBrk="1" latinLnBrk="0" hangingPunct="1">
                  <a:defRPr sz="2800" kern="1200">
                    <a:solidFill>
                      <a:schemeClr val="tx1"/>
                    </a:solidFill>
                    <a:latin typeface="Book Antiqua" pitchFamily="-105" charset="0"/>
                    <a:ea typeface="+mn-ea"/>
                    <a:cs typeface="+mn-cs"/>
                  </a:defRPr>
                </a:lvl8pPr>
                <a:lvl9pPr marL="3657600" algn="l" defTabSz="457200" rtl="0" eaLnBrk="1" latinLnBrk="0" hangingPunct="1">
                  <a:defRPr sz="2800" kern="1200">
                    <a:solidFill>
                      <a:schemeClr val="tx1"/>
                    </a:solidFill>
                    <a:latin typeface="Book Antiqua" pitchFamily="-105" charset="0"/>
                    <a:ea typeface="+mn-ea"/>
                    <a:cs typeface="+mn-cs"/>
                  </a:defRPr>
                </a:lvl9pPr>
              </a:lstStyle>
              <a:p>
                <a:r>
                  <a:rPr lang="en-US" sz="1200" dirty="0">
                    <a:solidFill>
                      <a:srgbClr val="C00000"/>
                    </a:solidFill>
                    <a:latin typeface="Cambria Math" charset="0"/>
                  </a:rPr>
                  <a:t>V[u]</a:t>
                </a:r>
                <a:r>
                  <a:rPr lang="el-GR" sz="1200" b="1" dirty="0">
                    <a:solidFill>
                      <a:srgbClr val="C00000"/>
                    </a:solidFill>
                    <a:latin typeface="+mj-lt"/>
                  </a:rPr>
                  <a:t>=</a:t>
                </a:r>
                <a:r>
                  <a:rPr lang="en-US" sz="1200" b="1" dirty="0">
                    <a:solidFill>
                      <a:srgbClr val="C00000"/>
                    </a:solidFill>
                    <a:latin typeface="+mj-lt"/>
                  </a:rPr>
                  <a:t> </a:t>
                </a:r>
                <a14:m>
                  <m:oMath xmlns:m="http://schemas.openxmlformats.org/officeDocument/2006/math">
                    <m:f>
                      <m:fPr>
                        <m:ctrlPr>
                          <a:rPr lang="en-US" sz="1200" b="1" i="1" dirty="0">
                            <a:solidFill>
                              <a:srgbClr val="C00000"/>
                            </a:solidFill>
                            <a:latin typeface="Cambria Math" charset="0"/>
                            <a:ea typeface="Cambria Math" charset="0"/>
                            <a:cs typeface="Cambria Math" charset="0"/>
                          </a:rPr>
                        </m:ctrlPr>
                      </m:fPr>
                      <m:num>
                        <m:r>
                          <a:rPr lang="en-US" sz="1200" b="1" i="1" dirty="0">
                            <a:solidFill>
                              <a:srgbClr val="C00000"/>
                            </a:solidFill>
                            <a:latin typeface="Cambria Math" charset="0"/>
                            <a:ea typeface="Cambria Math" charset="0"/>
                            <a:cs typeface="Cambria Math" charset="0"/>
                          </a:rPr>
                          <m:t>𝟏</m:t>
                        </m:r>
                      </m:num>
                      <m:den>
                        <m:r>
                          <a:rPr lang="en-US" sz="1200" b="1" i="1" dirty="0">
                            <a:solidFill>
                              <a:srgbClr val="C00000"/>
                            </a:solidFill>
                            <a:latin typeface="Cambria Math" charset="0"/>
                            <a:ea typeface="Cambria Math" charset="0"/>
                            <a:cs typeface="Cambria Math" charset="0"/>
                          </a:rPr>
                          <m:t>𝑵</m:t>
                        </m:r>
                      </m:den>
                    </m:f>
                    <m:nary>
                      <m:naryPr>
                        <m:chr m:val="∑"/>
                        <m:ctrlPr>
                          <a:rPr lang="en-US" sz="1200" b="1" i="1" dirty="0">
                            <a:solidFill>
                              <a:srgbClr val="C00000"/>
                            </a:solidFill>
                            <a:latin typeface="Cambria Math" charset="0"/>
                            <a:ea typeface="Cambria Math" charset="0"/>
                            <a:cs typeface="Cambria Math" charset="0"/>
                          </a:rPr>
                        </m:ctrlPr>
                      </m:naryPr>
                      <m:sub>
                        <m:r>
                          <m:rPr>
                            <m:brk m:alnAt="23"/>
                          </m:rPr>
                          <a:rPr lang="en-US" sz="1200" b="1" i="1" dirty="0">
                            <a:solidFill>
                              <a:srgbClr val="C00000"/>
                            </a:solidFill>
                            <a:latin typeface="Cambria Math" charset="0"/>
                            <a:ea typeface="Cambria Math" charset="0"/>
                            <a:cs typeface="Cambria Math" charset="0"/>
                          </a:rPr>
                          <m:t>𝒊</m:t>
                        </m:r>
                        <m:r>
                          <a:rPr lang="en-US" sz="1200" b="1" i="1" dirty="0">
                            <a:solidFill>
                              <a:srgbClr val="C00000"/>
                            </a:solidFill>
                            <a:latin typeface="Cambria Math" charset="0"/>
                            <a:ea typeface="Cambria Math" charset="0"/>
                            <a:cs typeface="Cambria Math" charset="0"/>
                          </a:rPr>
                          <m:t>=</m:t>
                        </m:r>
                        <m:r>
                          <a:rPr lang="en-US" sz="1200" b="1" i="1" dirty="0">
                            <a:solidFill>
                              <a:srgbClr val="C00000"/>
                            </a:solidFill>
                            <a:latin typeface="Cambria Math" charset="0"/>
                            <a:ea typeface="Cambria Math" charset="0"/>
                            <a:cs typeface="Cambria Math" charset="0"/>
                          </a:rPr>
                          <m:t>𝟏</m:t>
                        </m:r>
                      </m:sub>
                      <m:sup>
                        <m:r>
                          <a:rPr lang="en-US" sz="1200" b="1" i="1" dirty="0">
                            <a:solidFill>
                              <a:srgbClr val="C00000"/>
                            </a:solidFill>
                            <a:latin typeface="Cambria Math" charset="0"/>
                            <a:ea typeface="Cambria Math" charset="0"/>
                            <a:cs typeface="Cambria Math" charset="0"/>
                          </a:rPr>
                          <m:t>𝑵</m:t>
                        </m:r>
                      </m:sup>
                      <m:e>
                        <m:sSup>
                          <m:sSupPr>
                            <m:ctrlPr>
                              <a:rPr lang="en-US" sz="1200" b="1" i="1" dirty="0" smtClean="0">
                                <a:solidFill>
                                  <a:srgbClr val="C00000"/>
                                </a:solidFill>
                                <a:latin typeface="Cambria Math" charset="0"/>
                                <a:ea typeface="Cambria Math" charset="0"/>
                                <a:cs typeface="Cambria Math" charset="0"/>
                              </a:rPr>
                            </m:ctrlPr>
                          </m:sSupPr>
                          <m:e>
                            <m:d>
                              <m:dPr>
                                <m:ctrlPr>
                                  <a:rPr lang="en-US" sz="1200" b="1" i="1" dirty="0" smtClean="0">
                                    <a:solidFill>
                                      <a:srgbClr val="C00000"/>
                                    </a:solidFill>
                                    <a:latin typeface="Cambria Math" charset="0"/>
                                    <a:ea typeface="Cambria Math" charset="0"/>
                                    <a:cs typeface="Cambria Math" charset="0"/>
                                  </a:rPr>
                                </m:ctrlPr>
                              </m:dPr>
                              <m:e>
                                <m:sSup>
                                  <m:sSupPr>
                                    <m:ctrlPr>
                                      <a:rPr lang="en-US" sz="1200" b="1" i="1" dirty="0" smtClean="0">
                                        <a:solidFill>
                                          <a:srgbClr val="C00000"/>
                                        </a:solidFill>
                                        <a:latin typeface="Cambria Math" charset="0"/>
                                        <a:ea typeface="Cambria Math" charset="0"/>
                                        <a:cs typeface="Cambria Math" charset="0"/>
                                      </a:rPr>
                                    </m:ctrlPr>
                                  </m:sSupPr>
                                  <m:e>
                                    <m:r>
                                      <a:rPr lang="en-US" sz="1200" b="1" i="1" dirty="0" smtClean="0">
                                        <a:solidFill>
                                          <a:srgbClr val="C00000"/>
                                        </a:solidFill>
                                        <a:latin typeface="Cambria Math" charset="0"/>
                                        <a:ea typeface="Cambria Math" charset="0"/>
                                        <a:cs typeface="Cambria Math" charset="0"/>
                                      </a:rPr>
                                      <m:t>𝒖</m:t>
                                    </m:r>
                                  </m:e>
                                  <m:sup>
                                    <m:r>
                                      <a:rPr lang="en-US" sz="1200" b="1" i="1" dirty="0" smtClean="0">
                                        <a:solidFill>
                                          <a:srgbClr val="C00000"/>
                                        </a:solidFill>
                                        <a:latin typeface="Cambria Math" charset="0"/>
                                        <a:ea typeface="Cambria Math" charset="0"/>
                                        <a:cs typeface="Cambria Math" charset="0"/>
                                      </a:rPr>
                                      <m:t>𝒊</m:t>
                                    </m:r>
                                  </m:sup>
                                </m:sSup>
                              </m:e>
                            </m:d>
                          </m:e>
                          <m:sup>
                            <m:r>
                              <a:rPr lang="en-US" sz="1200" b="1" i="1" dirty="0" smtClean="0">
                                <a:solidFill>
                                  <a:srgbClr val="C00000"/>
                                </a:solidFill>
                                <a:latin typeface="Cambria Math" charset="0"/>
                                <a:ea typeface="Cambria Math" charset="0"/>
                                <a:cs typeface="Cambria Math" charset="0"/>
                              </a:rPr>
                              <m:t>𝟐</m:t>
                            </m:r>
                          </m:sup>
                        </m:sSup>
                      </m:e>
                    </m:nary>
                    <m:r>
                      <a:rPr lang="en-US" sz="1200" b="1" i="1" dirty="0" smtClean="0">
                        <a:solidFill>
                          <a:srgbClr val="C00000"/>
                        </a:solidFill>
                        <a:latin typeface="Cambria Math" charset="0"/>
                        <a:ea typeface="Cambria Math" charset="0"/>
                        <a:cs typeface="Cambria Math" charset="0"/>
                      </a:rPr>
                      <m:t>−</m:t>
                    </m:r>
                    <m:sSup>
                      <m:sSupPr>
                        <m:ctrlPr>
                          <a:rPr lang="en-US" sz="1200" b="1" i="1" dirty="0" smtClean="0">
                            <a:solidFill>
                              <a:srgbClr val="C00000"/>
                            </a:solidFill>
                            <a:latin typeface="Cambria Math" charset="0"/>
                            <a:ea typeface="Cambria Math" charset="0"/>
                            <a:cs typeface="Cambria Math" charset="0"/>
                          </a:rPr>
                        </m:ctrlPr>
                      </m:sSupPr>
                      <m:e>
                        <m:d>
                          <m:dPr>
                            <m:ctrlPr>
                              <a:rPr lang="en-US" sz="1200" b="1" i="1" dirty="0">
                                <a:solidFill>
                                  <a:srgbClr val="C00000"/>
                                </a:solidFill>
                                <a:latin typeface="Cambria Math" charset="0"/>
                                <a:ea typeface="Cambria Math" charset="0"/>
                                <a:cs typeface="Cambria Math" charset="0"/>
                              </a:rPr>
                            </m:ctrlPr>
                          </m:dPr>
                          <m:e>
                            <m:f>
                              <m:fPr>
                                <m:ctrlPr>
                                  <a:rPr lang="en-US" sz="1200" b="1" i="1" dirty="0">
                                    <a:solidFill>
                                      <a:srgbClr val="C00000"/>
                                    </a:solidFill>
                                    <a:latin typeface="Cambria Math" charset="0"/>
                                    <a:ea typeface="Cambria Math" charset="0"/>
                                    <a:cs typeface="Cambria Math" charset="0"/>
                                  </a:rPr>
                                </m:ctrlPr>
                              </m:fPr>
                              <m:num>
                                <m:r>
                                  <a:rPr lang="en-US" sz="1200" b="1" i="1" dirty="0">
                                    <a:solidFill>
                                      <a:srgbClr val="C00000"/>
                                    </a:solidFill>
                                    <a:latin typeface="Cambria Math" charset="0"/>
                                    <a:ea typeface="Cambria Math" charset="0"/>
                                    <a:cs typeface="Cambria Math" charset="0"/>
                                  </a:rPr>
                                  <m:t>𝟏</m:t>
                                </m:r>
                              </m:num>
                              <m:den>
                                <m:r>
                                  <a:rPr lang="en-US" sz="1200" b="1" i="1" dirty="0">
                                    <a:solidFill>
                                      <a:srgbClr val="C00000"/>
                                    </a:solidFill>
                                    <a:latin typeface="Cambria Math" charset="0"/>
                                    <a:ea typeface="Cambria Math" charset="0"/>
                                    <a:cs typeface="Cambria Math" charset="0"/>
                                  </a:rPr>
                                  <m:t>𝑵</m:t>
                                </m:r>
                              </m:den>
                            </m:f>
                            <m:nary>
                              <m:naryPr>
                                <m:chr m:val="∑"/>
                                <m:ctrlPr>
                                  <a:rPr lang="en-US" sz="1200" b="1" i="1" dirty="0">
                                    <a:solidFill>
                                      <a:srgbClr val="C00000"/>
                                    </a:solidFill>
                                    <a:latin typeface="Cambria Math" charset="0"/>
                                    <a:ea typeface="Cambria Math" charset="0"/>
                                    <a:cs typeface="Cambria Math" charset="0"/>
                                  </a:rPr>
                                </m:ctrlPr>
                              </m:naryPr>
                              <m:sub>
                                <m:r>
                                  <m:rPr>
                                    <m:brk m:alnAt="23"/>
                                  </m:rPr>
                                  <a:rPr lang="en-US" sz="1200" b="1" i="1" dirty="0">
                                    <a:solidFill>
                                      <a:srgbClr val="C00000"/>
                                    </a:solidFill>
                                    <a:latin typeface="Cambria Math" charset="0"/>
                                    <a:ea typeface="Cambria Math" charset="0"/>
                                    <a:cs typeface="Cambria Math" charset="0"/>
                                  </a:rPr>
                                  <m:t>𝒊</m:t>
                                </m:r>
                                <m:r>
                                  <a:rPr lang="en-US" sz="1200" b="1" i="1" dirty="0">
                                    <a:solidFill>
                                      <a:srgbClr val="C00000"/>
                                    </a:solidFill>
                                    <a:latin typeface="Cambria Math" charset="0"/>
                                    <a:ea typeface="Cambria Math" charset="0"/>
                                    <a:cs typeface="Cambria Math" charset="0"/>
                                  </a:rPr>
                                  <m:t>=</m:t>
                                </m:r>
                                <m:r>
                                  <a:rPr lang="en-US" sz="1200" b="1" i="1" dirty="0">
                                    <a:solidFill>
                                      <a:srgbClr val="C00000"/>
                                    </a:solidFill>
                                    <a:latin typeface="Cambria Math" charset="0"/>
                                    <a:ea typeface="Cambria Math" charset="0"/>
                                    <a:cs typeface="Cambria Math" charset="0"/>
                                  </a:rPr>
                                  <m:t>𝟏</m:t>
                                </m:r>
                              </m:sub>
                              <m:sup>
                                <m:r>
                                  <a:rPr lang="en-US" sz="1200" b="1" i="1" dirty="0">
                                    <a:solidFill>
                                      <a:srgbClr val="C00000"/>
                                    </a:solidFill>
                                    <a:latin typeface="Cambria Math" charset="0"/>
                                    <a:ea typeface="Cambria Math" charset="0"/>
                                    <a:cs typeface="Cambria Math" charset="0"/>
                                  </a:rPr>
                                  <m:t>𝑵</m:t>
                                </m:r>
                              </m:sup>
                              <m:e>
                                <m:r>
                                  <a:rPr lang="en-US" sz="1200" b="1" i="1" dirty="0" smtClean="0">
                                    <a:solidFill>
                                      <a:srgbClr val="C00000"/>
                                    </a:solidFill>
                                    <a:latin typeface="Cambria Math" charset="0"/>
                                    <a:ea typeface="Cambria Math" charset="0"/>
                                    <a:cs typeface="Cambria Math" charset="0"/>
                                  </a:rPr>
                                  <m:t>𝒖</m:t>
                                </m:r>
                                <m:r>
                                  <a:rPr lang="en-US" sz="1200" b="1" i="1" baseline="30000" dirty="0" smtClean="0">
                                    <a:solidFill>
                                      <a:srgbClr val="C00000"/>
                                    </a:solidFill>
                                    <a:latin typeface="Cambria Math" charset="0"/>
                                    <a:ea typeface="Cambria Math" charset="0"/>
                                    <a:cs typeface="Cambria Math" charset="0"/>
                                  </a:rPr>
                                  <m:t>𝒊</m:t>
                                </m:r>
                              </m:e>
                            </m:nary>
                          </m:e>
                        </m:d>
                      </m:e>
                      <m:sup>
                        <m:r>
                          <a:rPr lang="en-US" sz="1200" b="1" i="1" dirty="0" smtClean="0">
                            <a:solidFill>
                              <a:srgbClr val="C00000"/>
                            </a:solidFill>
                            <a:latin typeface="Cambria Math" charset="0"/>
                            <a:ea typeface="Cambria Math" charset="0"/>
                            <a:cs typeface="Cambria Math" charset="0"/>
                          </a:rPr>
                          <m:t>𝟐</m:t>
                        </m:r>
                      </m:sup>
                    </m:sSup>
                  </m:oMath>
                </a14:m>
                <a:r>
                  <a:rPr lang="en-US" sz="1200" b="1" dirty="0">
                    <a:latin typeface="+mj-lt"/>
                  </a:rPr>
                  <a:t> =0.01 s</a:t>
                </a:r>
                <a:r>
                  <a:rPr lang="en-US" sz="1200" b="1" baseline="30000" dirty="0">
                    <a:latin typeface="+mj-lt"/>
                  </a:rPr>
                  <a:t>2</a:t>
                </a:r>
                <a:endParaRPr lang="en-US" sz="1200" b="1" dirty="0">
                  <a:latin typeface="+mj-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83281" y="741681"/>
                <a:ext cx="3226909" cy="317587"/>
              </a:xfrm>
              <a:prstGeom prst="rect">
                <a:avLst/>
              </a:prstGeom>
              <a:blipFill rotWithShape="0">
                <a:blip r:embed="rId6"/>
                <a:stretch>
                  <a:fillRect t="-73077" b="-1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334632" y="3147650"/>
                <a:ext cx="857029" cy="524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b="1" i="1" smtClean="0">
                              <a:latin typeface="Cambria Math" charset="0"/>
                            </a:rPr>
                          </m:ctrlPr>
                        </m:accPr>
                        <m:e>
                          <m:r>
                            <a:rPr lang="en-US" sz="1200" b="1" i="1">
                              <a:latin typeface="Cambria Math" charset="0"/>
                            </a:rPr>
                            <m:t>𝒖</m:t>
                          </m:r>
                        </m:e>
                      </m:acc>
                      <m:r>
                        <a:rPr lang="en-US" sz="1200" b="1" i="1" smtClean="0">
                          <a:latin typeface="Cambria Math" charset="0"/>
                        </a:rPr>
                        <m:t>=</m:t>
                      </m:r>
                      <m:f>
                        <m:fPr>
                          <m:ctrlPr>
                            <a:rPr lang="en-US" sz="1200" b="1" i="1" smtClean="0">
                              <a:latin typeface="Cambria Math" charset="0"/>
                            </a:rPr>
                          </m:ctrlPr>
                        </m:fPr>
                        <m:num>
                          <m:r>
                            <a:rPr lang="en-US" sz="1200" b="1" i="1" smtClean="0">
                              <a:latin typeface="Cambria Math" charset="0"/>
                            </a:rPr>
                            <m:t>𝟏</m:t>
                          </m:r>
                        </m:num>
                        <m:den>
                          <m:r>
                            <a:rPr lang="en-US" sz="1200" b="1" i="1" smtClean="0">
                              <a:latin typeface="Cambria Math" charset="0"/>
                            </a:rPr>
                            <m:t>𝟗</m:t>
                          </m:r>
                        </m:den>
                      </m:f>
                      <m:nary>
                        <m:naryPr>
                          <m:chr m:val="∑"/>
                          <m:ctrlPr>
                            <a:rPr lang="en-US" sz="1200" b="1" i="1" smtClean="0">
                              <a:latin typeface="Cambria Math" charset="0"/>
                            </a:rPr>
                          </m:ctrlPr>
                        </m:naryPr>
                        <m:sub>
                          <m:r>
                            <m:rPr>
                              <m:brk m:alnAt="23"/>
                            </m:rPr>
                            <a:rPr lang="en-US" sz="1200" b="1" i="1" smtClean="0">
                              <a:latin typeface="Cambria Math" charset="0"/>
                            </a:rPr>
                            <m:t>𝒌</m:t>
                          </m:r>
                          <m:r>
                            <a:rPr lang="en-US" sz="1200" b="1" i="1" smtClean="0">
                              <a:latin typeface="Cambria Math" charset="0"/>
                            </a:rPr>
                            <m:t>=</m:t>
                          </m:r>
                          <m:r>
                            <a:rPr lang="en-US" sz="1200" b="1" i="1" smtClean="0">
                              <a:latin typeface="Cambria Math" charset="0"/>
                            </a:rPr>
                            <m:t>𝒊</m:t>
                          </m:r>
                        </m:sub>
                        <m:sup>
                          <m:r>
                            <a:rPr lang="en-US" sz="1200" b="1" i="1" smtClean="0">
                              <a:latin typeface="Cambria Math" charset="0"/>
                            </a:rPr>
                            <m:t>𝒊</m:t>
                          </m:r>
                          <m:r>
                            <a:rPr lang="en-US" sz="1200" b="1" i="1" smtClean="0">
                              <a:latin typeface="Cambria Math" charset="0"/>
                            </a:rPr>
                            <m:t>+</m:t>
                          </m:r>
                          <m:r>
                            <a:rPr lang="en-US" sz="1200" b="1" i="1" smtClean="0">
                              <a:latin typeface="Cambria Math" charset="0"/>
                            </a:rPr>
                            <m:t>𝟗</m:t>
                          </m:r>
                        </m:sup>
                        <m:e>
                          <m:sSub>
                            <m:sSubPr>
                              <m:ctrlPr>
                                <a:rPr lang="en-US" sz="1200" b="1" i="1" smtClean="0">
                                  <a:latin typeface="Cambria Math" charset="0"/>
                                </a:rPr>
                              </m:ctrlPr>
                            </m:sSubPr>
                            <m:e>
                              <m:r>
                                <a:rPr lang="en-US" sz="1200" b="1" i="1">
                                  <a:latin typeface="Cambria Math" charset="0"/>
                                </a:rPr>
                                <m:t>𝑻</m:t>
                              </m:r>
                            </m:e>
                            <m:sub>
                              <m:r>
                                <a:rPr lang="en-US" sz="1200" b="1" i="1" smtClean="0">
                                  <a:latin typeface="Cambria Math" charset="0"/>
                                </a:rPr>
                                <m:t>𝒌</m:t>
                              </m:r>
                            </m:sub>
                          </m:sSub>
                        </m:e>
                      </m:nary>
                    </m:oMath>
                  </m:oMathPara>
                </a14:m>
                <a:endParaRPr lang="en-US" sz="12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334632" y="3147650"/>
                <a:ext cx="857029" cy="524374"/>
              </a:xfrm>
              <a:prstGeom prst="rect">
                <a:avLst/>
              </a:prstGeom>
              <a:blipFill rotWithShape="0">
                <a:blip r:embed="rId7"/>
                <a:stretch>
                  <a:fillRect/>
                </a:stretch>
              </a:blipFill>
            </p:spPr>
            <p:txBody>
              <a:bodyPr/>
              <a:lstStyle/>
              <a:p>
                <a:r>
                  <a:rPr lang="en-US">
                    <a:noFill/>
                  </a:rPr>
                  <a:t> </a:t>
                </a:r>
              </a:p>
            </p:txBody>
          </p:sp>
        </mc:Fallback>
      </mc:AlternateContent>
      <p:grpSp>
        <p:nvGrpSpPr>
          <p:cNvPr id="15" name="Group 14"/>
          <p:cNvGrpSpPr/>
          <p:nvPr/>
        </p:nvGrpSpPr>
        <p:grpSpPr>
          <a:xfrm>
            <a:off x="38475" y="553095"/>
            <a:ext cx="887781" cy="4885986"/>
            <a:chOff x="38475" y="553095"/>
            <a:chExt cx="887781" cy="4885986"/>
          </a:xfrm>
        </p:grpSpPr>
        <p:sp>
          <p:nvSpPr>
            <p:cNvPr id="12" name="Left Brace 11"/>
            <p:cNvSpPr/>
            <p:nvPr/>
          </p:nvSpPr>
          <p:spPr bwMode="auto">
            <a:xfrm>
              <a:off x="710232" y="553095"/>
              <a:ext cx="216024" cy="2325688"/>
            </a:xfrm>
            <a:prstGeom prst="leftBrace">
              <a:avLst/>
            </a:prstGeom>
            <a:noFill/>
            <a:ln w="2540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sp>
          <p:nvSpPr>
            <p:cNvPr id="13" name="Left Brace 12"/>
            <p:cNvSpPr/>
            <p:nvPr/>
          </p:nvSpPr>
          <p:spPr bwMode="auto">
            <a:xfrm>
              <a:off x="709972" y="3113393"/>
              <a:ext cx="216024" cy="2325688"/>
            </a:xfrm>
            <a:prstGeom prst="leftBrace">
              <a:avLst/>
            </a:prstGeom>
            <a:noFill/>
            <a:ln w="2540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38475" y="1519635"/>
                  <a:ext cx="631775" cy="39260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900" b="1" i="1" smtClean="0">
                                <a:solidFill>
                                  <a:srgbClr val="006600"/>
                                </a:solidFill>
                                <a:latin typeface="Cambria Math" charset="0"/>
                              </a:rPr>
                            </m:ctrlPr>
                          </m:accPr>
                          <m:e>
                            <m:r>
                              <a:rPr lang="en-US" sz="900" b="1" i="0">
                                <a:solidFill>
                                  <a:srgbClr val="006600"/>
                                </a:solidFill>
                                <a:latin typeface="Cambria Math" charset="0"/>
                              </a:rPr>
                              <m:t>𝐮</m:t>
                            </m:r>
                          </m:e>
                        </m:acc>
                        <m:r>
                          <a:rPr lang="en-US" sz="900" b="1" i="0" smtClean="0">
                            <a:solidFill>
                              <a:srgbClr val="006600"/>
                            </a:solidFill>
                            <a:latin typeface="Cambria Math" charset="0"/>
                          </a:rPr>
                          <m:t>=</m:t>
                        </m:r>
                        <m:f>
                          <m:fPr>
                            <m:ctrlPr>
                              <a:rPr lang="en-US" sz="900" b="1" i="1" smtClean="0">
                                <a:solidFill>
                                  <a:srgbClr val="006600"/>
                                </a:solidFill>
                                <a:latin typeface="Cambria Math" charset="0"/>
                              </a:rPr>
                            </m:ctrlPr>
                          </m:fPr>
                          <m:num>
                            <m:r>
                              <a:rPr lang="en-US" sz="900" b="1" i="0" smtClean="0">
                                <a:solidFill>
                                  <a:srgbClr val="006600"/>
                                </a:solidFill>
                                <a:latin typeface="Cambria Math" charset="0"/>
                              </a:rPr>
                              <m:t>𝟏</m:t>
                            </m:r>
                          </m:num>
                          <m:den>
                            <m:r>
                              <a:rPr lang="en-US" sz="900" b="1" i="0" smtClean="0">
                                <a:solidFill>
                                  <a:srgbClr val="006600"/>
                                </a:solidFill>
                                <a:latin typeface="Cambria Math" charset="0"/>
                              </a:rPr>
                              <m:t>𝟗</m:t>
                            </m:r>
                          </m:den>
                        </m:f>
                        <m:nary>
                          <m:naryPr>
                            <m:chr m:val="∑"/>
                            <m:ctrlPr>
                              <a:rPr lang="en-US" sz="900" b="1" i="1" smtClean="0">
                                <a:solidFill>
                                  <a:srgbClr val="006600"/>
                                </a:solidFill>
                                <a:latin typeface="Cambria Math" charset="0"/>
                              </a:rPr>
                            </m:ctrlPr>
                          </m:naryPr>
                          <m:sub>
                            <m:r>
                              <m:rPr>
                                <m:brk m:alnAt="23"/>
                              </m:rPr>
                              <a:rPr lang="en-US" sz="900" b="1" i="0" smtClean="0">
                                <a:solidFill>
                                  <a:srgbClr val="006600"/>
                                </a:solidFill>
                                <a:latin typeface="Cambria Math" charset="0"/>
                              </a:rPr>
                              <m:t>𝐤</m:t>
                            </m:r>
                            <m:r>
                              <a:rPr lang="en-US" sz="900" b="1" i="0" smtClean="0">
                                <a:solidFill>
                                  <a:srgbClr val="006600"/>
                                </a:solidFill>
                                <a:latin typeface="Cambria Math" charset="0"/>
                              </a:rPr>
                              <m:t>=</m:t>
                            </m:r>
                            <m:r>
                              <a:rPr lang="en-US" sz="900" b="1" i="0" smtClean="0">
                                <a:solidFill>
                                  <a:srgbClr val="006600"/>
                                </a:solidFill>
                                <a:latin typeface="Cambria Math" charset="0"/>
                              </a:rPr>
                              <m:t>𝐢</m:t>
                            </m:r>
                          </m:sub>
                          <m:sup>
                            <m:r>
                              <a:rPr lang="en-US" sz="900" b="1" i="0" smtClean="0">
                                <a:solidFill>
                                  <a:srgbClr val="006600"/>
                                </a:solidFill>
                                <a:latin typeface="Cambria Math" charset="0"/>
                              </a:rPr>
                              <m:t>𝐢</m:t>
                            </m:r>
                            <m:r>
                              <a:rPr lang="en-US" sz="900" b="1" i="0" smtClean="0">
                                <a:solidFill>
                                  <a:srgbClr val="006600"/>
                                </a:solidFill>
                                <a:latin typeface="Cambria Math" charset="0"/>
                              </a:rPr>
                              <m:t>+</m:t>
                            </m:r>
                            <m:r>
                              <a:rPr lang="en-US" sz="900" b="1" i="0" smtClean="0">
                                <a:solidFill>
                                  <a:srgbClr val="006600"/>
                                </a:solidFill>
                                <a:latin typeface="Cambria Math" charset="0"/>
                              </a:rPr>
                              <m:t>𝟗</m:t>
                            </m:r>
                          </m:sup>
                          <m:e>
                            <m:sSub>
                              <m:sSubPr>
                                <m:ctrlPr>
                                  <a:rPr lang="en-US" sz="900" b="1" i="1" smtClean="0">
                                    <a:solidFill>
                                      <a:srgbClr val="006600"/>
                                    </a:solidFill>
                                    <a:latin typeface="Cambria Math" charset="0"/>
                                  </a:rPr>
                                </m:ctrlPr>
                              </m:sSubPr>
                              <m:e>
                                <m:r>
                                  <a:rPr lang="en-US" sz="900" b="1" i="0">
                                    <a:solidFill>
                                      <a:srgbClr val="006600"/>
                                    </a:solidFill>
                                    <a:latin typeface="Cambria Math" charset="0"/>
                                  </a:rPr>
                                  <m:t>𝐓</m:t>
                                </m:r>
                              </m:e>
                              <m:sub>
                                <m:r>
                                  <a:rPr lang="en-US" sz="900" b="1" i="0" smtClean="0">
                                    <a:solidFill>
                                      <a:srgbClr val="006600"/>
                                    </a:solidFill>
                                    <a:latin typeface="Cambria Math" charset="0"/>
                                  </a:rPr>
                                  <m:t>𝐤</m:t>
                                </m:r>
                              </m:sub>
                            </m:sSub>
                          </m:e>
                        </m:nary>
                      </m:oMath>
                    </m:oMathPara>
                  </a14:m>
                  <a:endParaRPr lang="en-US" sz="900" b="1" dirty="0">
                    <a:solidFill>
                      <a:srgbClr val="0066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8475" y="1519635"/>
                  <a:ext cx="631775" cy="392608"/>
                </a:xfrm>
                <a:prstGeom prst="rect">
                  <a:avLst/>
                </a:prstGeom>
                <a:blipFill rotWithShape="0">
                  <a:blip r:embed="rId8"/>
                  <a:stretch>
                    <a:fillRect l="-20192" t="-113846" r="-107692" b="-17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5275698" y="2015229"/>
                <a:ext cx="1032334" cy="184666"/>
              </a:xfrm>
              <a:prstGeom prst="rect">
                <a:avLst/>
              </a:prstGeom>
              <a:solidFill>
                <a:schemeClr val="bg1"/>
              </a:solidFill>
            </p:spPr>
            <p:txBody>
              <a:bodyPr wrap="none" lIns="0" tIns="0" rIns="0" bIns="0" rtlCol="0">
                <a:spAutoFit/>
              </a:bodyPr>
              <a:lstStyle>
                <a:defPPr>
                  <a:defRPr lang="el-GR"/>
                </a:defPPr>
                <a:lvl1pPr algn="ctr" rtl="0" fontAlgn="base">
                  <a:spcBef>
                    <a:spcPct val="0"/>
                  </a:spcBef>
                  <a:spcAft>
                    <a:spcPct val="0"/>
                  </a:spcAft>
                  <a:defRPr sz="2800" kern="1200">
                    <a:solidFill>
                      <a:schemeClr val="tx1"/>
                    </a:solidFill>
                    <a:latin typeface="Book Antiqua" pitchFamily="-105" charset="0"/>
                    <a:ea typeface="+mn-ea"/>
                    <a:cs typeface="+mn-cs"/>
                  </a:defRPr>
                </a:lvl1pPr>
                <a:lvl2pPr marL="457200" algn="ctr" rtl="0" fontAlgn="base">
                  <a:spcBef>
                    <a:spcPct val="0"/>
                  </a:spcBef>
                  <a:spcAft>
                    <a:spcPct val="0"/>
                  </a:spcAft>
                  <a:defRPr sz="2800" kern="1200">
                    <a:solidFill>
                      <a:schemeClr val="tx1"/>
                    </a:solidFill>
                    <a:latin typeface="Book Antiqua" pitchFamily="-105" charset="0"/>
                    <a:ea typeface="+mn-ea"/>
                    <a:cs typeface="+mn-cs"/>
                  </a:defRPr>
                </a:lvl2pPr>
                <a:lvl3pPr marL="914400" algn="ctr" rtl="0" fontAlgn="base">
                  <a:spcBef>
                    <a:spcPct val="0"/>
                  </a:spcBef>
                  <a:spcAft>
                    <a:spcPct val="0"/>
                  </a:spcAft>
                  <a:defRPr sz="2800" kern="1200">
                    <a:solidFill>
                      <a:schemeClr val="tx1"/>
                    </a:solidFill>
                    <a:latin typeface="Book Antiqua" pitchFamily="-105" charset="0"/>
                    <a:ea typeface="+mn-ea"/>
                    <a:cs typeface="+mn-cs"/>
                  </a:defRPr>
                </a:lvl3pPr>
                <a:lvl4pPr marL="1371600" algn="ctr" rtl="0" fontAlgn="base">
                  <a:spcBef>
                    <a:spcPct val="0"/>
                  </a:spcBef>
                  <a:spcAft>
                    <a:spcPct val="0"/>
                  </a:spcAft>
                  <a:defRPr sz="2800" kern="1200">
                    <a:solidFill>
                      <a:schemeClr val="tx1"/>
                    </a:solidFill>
                    <a:latin typeface="Book Antiqua" pitchFamily="-105" charset="0"/>
                    <a:ea typeface="+mn-ea"/>
                    <a:cs typeface="+mn-cs"/>
                  </a:defRPr>
                </a:lvl4pPr>
                <a:lvl5pPr marL="1828800" algn="ctr" rtl="0" fontAlgn="base">
                  <a:spcBef>
                    <a:spcPct val="0"/>
                  </a:spcBef>
                  <a:spcAft>
                    <a:spcPct val="0"/>
                  </a:spcAft>
                  <a:defRPr sz="2800" kern="1200">
                    <a:solidFill>
                      <a:schemeClr val="tx1"/>
                    </a:solidFill>
                    <a:latin typeface="Book Antiqua" pitchFamily="-105" charset="0"/>
                    <a:ea typeface="+mn-ea"/>
                    <a:cs typeface="+mn-cs"/>
                  </a:defRPr>
                </a:lvl5pPr>
                <a:lvl6pPr marL="2286000" algn="l" defTabSz="457200" rtl="0" eaLnBrk="1" latinLnBrk="0" hangingPunct="1">
                  <a:defRPr sz="2800" kern="1200">
                    <a:solidFill>
                      <a:schemeClr val="tx1"/>
                    </a:solidFill>
                    <a:latin typeface="Book Antiqua" pitchFamily="-105" charset="0"/>
                    <a:ea typeface="+mn-ea"/>
                    <a:cs typeface="+mn-cs"/>
                  </a:defRPr>
                </a:lvl6pPr>
                <a:lvl7pPr marL="2743200" algn="l" defTabSz="457200" rtl="0" eaLnBrk="1" latinLnBrk="0" hangingPunct="1">
                  <a:defRPr sz="2800" kern="1200">
                    <a:solidFill>
                      <a:schemeClr val="tx1"/>
                    </a:solidFill>
                    <a:latin typeface="Book Antiqua" pitchFamily="-105" charset="0"/>
                    <a:ea typeface="+mn-ea"/>
                    <a:cs typeface="+mn-cs"/>
                  </a:defRPr>
                </a:lvl7pPr>
                <a:lvl8pPr marL="3200400" algn="l" defTabSz="457200" rtl="0" eaLnBrk="1" latinLnBrk="0" hangingPunct="1">
                  <a:defRPr sz="2800" kern="1200">
                    <a:solidFill>
                      <a:schemeClr val="tx1"/>
                    </a:solidFill>
                    <a:latin typeface="Book Antiqua" pitchFamily="-105" charset="0"/>
                    <a:ea typeface="+mn-ea"/>
                    <a:cs typeface="+mn-cs"/>
                  </a:defRPr>
                </a:lvl8pPr>
                <a:lvl9pPr marL="3657600" algn="l" defTabSz="457200" rtl="0" eaLnBrk="1" latinLnBrk="0" hangingPunct="1">
                  <a:defRPr sz="2800" kern="1200">
                    <a:solidFill>
                      <a:schemeClr val="tx1"/>
                    </a:solidFill>
                    <a:latin typeface="Book Antiqua" pitchFamily="-105" charset="0"/>
                    <a:ea typeface="+mn-ea"/>
                    <a:cs typeface="+mn-cs"/>
                  </a:defRPr>
                </a:lvl9pPr>
              </a:lstStyle>
              <a:p>
                <a:r>
                  <a:rPr lang="el-GR" sz="1200" b="1" i="0" dirty="0">
                    <a:solidFill>
                      <a:srgbClr val="C00000"/>
                    </a:solidFill>
                    <a:latin typeface="+mj-lt"/>
                  </a:rPr>
                  <a:t>⟨</a:t>
                </a:r>
                <a14:m>
                  <m:oMath xmlns:m="http://schemas.openxmlformats.org/officeDocument/2006/math">
                    <m:acc>
                      <m:accPr>
                        <m:chr m:val="̅"/>
                        <m:ctrlPr>
                          <a:rPr lang="el-GR" sz="1200" b="1" i="1" dirty="0" smtClean="0">
                            <a:solidFill>
                              <a:srgbClr val="C00000"/>
                            </a:solidFill>
                            <a:latin typeface="Cambria Math" charset="0"/>
                          </a:rPr>
                        </m:ctrlPr>
                      </m:accPr>
                      <m:e>
                        <m:r>
                          <a:rPr lang="en-US" sz="1200" b="1" i="1" dirty="0">
                            <a:solidFill>
                              <a:srgbClr val="C00000"/>
                            </a:solidFill>
                            <a:latin typeface="Cambria Math" charset="0"/>
                          </a:rPr>
                          <m:t>𝒖</m:t>
                        </m:r>
                      </m:e>
                    </m:acc>
                  </m:oMath>
                </a14:m>
                <a:r>
                  <a:rPr lang="en-US" sz="1200" b="1" i="0" dirty="0">
                    <a:solidFill>
                      <a:srgbClr val="C00000"/>
                    </a:solidFill>
                    <a:latin typeface="+mj-lt"/>
                  </a:rPr>
                  <a:t>⟩</a:t>
                </a:r>
                <a:r>
                  <a:rPr lang="en-US" sz="1200" b="1" dirty="0">
                    <a:solidFill>
                      <a:srgbClr val="C00000"/>
                    </a:solidFill>
                    <a:latin typeface="+mn-lt"/>
                  </a:rPr>
                  <a:t> </a:t>
                </a:r>
                <a:r>
                  <a:rPr lang="el-GR" sz="1200" b="1" dirty="0">
                    <a:solidFill>
                      <a:srgbClr val="C00000"/>
                    </a:solidFill>
                    <a:latin typeface="+mn-lt"/>
                  </a:rPr>
                  <a:t>=</a:t>
                </a:r>
                <a:r>
                  <a:rPr lang="en-US" sz="1200" b="1" dirty="0">
                    <a:latin typeface="+mn-lt"/>
                  </a:rPr>
                  <a:t> = 2.006 s</a:t>
                </a:r>
              </a:p>
            </p:txBody>
          </p:sp>
        </mc:Choice>
        <mc:Fallback xmlns="">
          <p:sp>
            <p:nvSpPr>
              <p:cNvPr id="18" name="TextBox 17"/>
              <p:cNvSpPr txBox="1">
                <a:spLocks noRot="1" noChangeAspect="1" noMove="1" noResize="1" noEditPoints="1" noAdjustHandles="1" noChangeArrowheads="1" noChangeShapeType="1" noTextEdit="1"/>
              </p:cNvSpPr>
              <p:nvPr/>
            </p:nvSpPr>
            <p:spPr>
              <a:xfrm>
                <a:off x="5275698" y="2015229"/>
                <a:ext cx="1032334" cy="184666"/>
              </a:xfrm>
              <a:prstGeom prst="rect">
                <a:avLst/>
              </a:prstGeom>
              <a:blipFill rotWithShape="0">
                <a:blip r:embed="rId9"/>
                <a:stretch>
                  <a:fillRect l="-8824" t="-30000" r="-823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87209" y="2322040"/>
                <a:ext cx="1548172" cy="183930"/>
              </a:xfrm>
              <a:prstGeom prst="rect">
                <a:avLst/>
              </a:prstGeom>
              <a:solidFill>
                <a:schemeClr val="bg1"/>
              </a:solidFill>
            </p:spPr>
            <p:txBody>
              <a:bodyPr wrap="square" lIns="0" tIns="0" rIns="0" bIns="0" rtlCol="0">
                <a:spAutoFit/>
              </a:bodyPr>
              <a:lstStyle>
                <a:defPPr>
                  <a:defRPr lang="el-GR"/>
                </a:defPPr>
                <a:lvl1pPr algn="ctr" rtl="0" fontAlgn="base">
                  <a:spcBef>
                    <a:spcPct val="0"/>
                  </a:spcBef>
                  <a:spcAft>
                    <a:spcPct val="0"/>
                  </a:spcAft>
                  <a:defRPr sz="2800" kern="1200">
                    <a:solidFill>
                      <a:schemeClr val="tx1"/>
                    </a:solidFill>
                    <a:latin typeface="Book Antiqua" pitchFamily="-105" charset="0"/>
                    <a:ea typeface="+mn-ea"/>
                    <a:cs typeface="+mn-cs"/>
                  </a:defRPr>
                </a:lvl1pPr>
                <a:lvl2pPr marL="457200" algn="ctr" rtl="0" fontAlgn="base">
                  <a:spcBef>
                    <a:spcPct val="0"/>
                  </a:spcBef>
                  <a:spcAft>
                    <a:spcPct val="0"/>
                  </a:spcAft>
                  <a:defRPr sz="2800" kern="1200">
                    <a:solidFill>
                      <a:schemeClr val="tx1"/>
                    </a:solidFill>
                    <a:latin typeface="Book Antiqua" pitchFamily="-105" charset="0"/>
                    <a:ea typeface="+mn-ea"/>
                    <a:cs typeface="+mn-cs"/>
                  </a:defRPr>
                </a:lvl2pPr>
                <a:lvl3pPr marL="914400" algn="ctr" rtl="0" fontAlgn="base">
                  <a:spcBef>
                    <a:spcPct val="0"/>
                  </a:spcBef>
                  <a:spcAft>
                    <a:spcPct val="0"/>
                  </a:spcAft>
                  <a:defRPr sz="2800" kern="1200">
                    <a:solidFill>
                      <a:schemeClr val="tx1"/>
                    </a:solidFill>
                    <a:latin typeface="Book Antiqua" pitchFamily="-105" charset="0"/>
                    <a:ea typeface="+mn-ea"/>
                    <a:cs typeface="+mn-cs"/>
                  </a:defRPr>
                </a:lvl3pPr>
                <a:lvl4pPr marL="1371600" algn="ctr" rtl="0" fontAlgn="base">
                  <a:spcBef>
                    <a:spcPct val="0"/>
                  </a:spcBef>
                  <a:spcAft>
                    <a:spcPct val="0"/>
                  </a:spcAft>
                  <a:defRPr sz="2800" kern="1200">
                    <a:solidFill>
                      <a:schemeClr val="tx1"/>
                    </a:solidFill>
                    <a:latin typeface="Book Antiqua" pitchFamily="-105" charset="0"/>
                    <a:ea typeface="+mn-ea"/>
                    <a:cs typeface="+mn-cs"/>
                  </a:defRPr>
                </a:lvl4pPr>
                <a:lvl5pPr marL="1828800" algn="ctr" rtl="0" fontAlgn="base">
                  <a:spcBef>
                    <a:spcPct val="0"/>
                  </a:spcBef>
                  <a:spcAft>
                    <a:spcPct val="0"/>
                  </a:spcAft>
                  <a:defRPr sz="2800" kern="1200">
                    <a:solidFill>
                      <a:schemeClr val="tx1"/>
                    </a:solidFill>
                    <a:latin typeface="Book Antiqua" pitchFamily="-105" charset="0"/>
                    <a:ea typeface="+mn-ea"/>
                    <a:cs typeface="+mn-cs"/>
                  </a:defRPr>
                </a:lvl5pPr>
                <a:lvl6pPr marL="2286000" algn="l" defTabSz="457200" rtl="0" eaLnBrk="1" latinLnBrk="0" hangingPunct="1">
                  <a:defRPr sz="2800" kern="1200">
                    <a:solidFill>
                      <a:schemeClr val="tx1"/>
                    </a:solidFill>
                    <a:latin typeface="Book Antiqua" pitchFamily="-105" charset="0"/>
                    <a:ea typeface="+mn-ea"/>
                    <a:cs typeface="+mn-cs"/>
                  </a:defRPr>
                </a:lvl6pPr>
                <a:lvl7pPr marL="2743200" algn="l" defTabSz="457200" rtl="0" eaLnBrk="1" latinLnBrk="0" hangingPunct="1">
                  <a:defRPr sz="2800" kern="1200">
                    <a:solidFill>
                      <a:schemeClr val="tx1"/>
                    </a:solidFill>
                    <a:latin typeface="Book Antiqua" pitchFamily="-105" charset="0"/>
                    <a:ea typeface="+mn-ea"/>
                    <a:cs typeface="+mn-cs"/>
                  </a:defRPr>
                </a:lvl7pPr>
                <a:lvl8pPr marL="3200400" algn="l" defTabSz="457200" rtl="0" eaLnBrk="1" latinLnBrk="0" hangingPunct="1">
                  <a:defRPr sz="2800" kern="1200">
                    <a:solidFill>
                      <a:schemeClr val="tx1"/>
                    </a:solidFill>
                    <a:latin typeface="Book Antiqua" pitchFamily="-105" charset="0"/>
                    <a:ea typeface="+mn-ea"/>
                    <a:cs typeface="+mn-cs"/>
                  </a:defRPr>
                </a:lvl8pPr>
                <a:lvl9pPr marL="3657600" algn="l" defTabSz="457200" rtl="0" eaLnBrk="1" latinLnBrk="0" hangingPunct="1">
                  <a:defRPr sz="2800" kern="1200">
                    <a:solidFill>
                      <a:schemeClr val="tx1"/>
                    </a:solidFill>
                    <a:latin typeface="Book Antiqua" pitchFamily="-105" charset="0"/>
                    <a:ea typeface="+mn-ea"/>
                    <a:cs typeface="+mn-cs"/>
                  </a:defRPr>
                </a:lvl9pPr>
              </a:lstStyle>
              <a:p>
                <a:r>
                  <a:rPr lang="en-US" sz="1200" dirty="0">
                    <a:solidFill>
                      <a:srgbClr val="C00000"/>
                    </a:solidFill>
                    <a:latin typeface="Cambria Math" charset="0"/>
                  </a:rPr>
                  <a:t>V[</a:t>
                </a:r>
                <a14:m>
                  <m:oMath xmlns:m="http://schemas.openxmlformats.org/officeDocument/2006/math">
                    <m:acc>
                      <m:accPr>
                        <m:chr m:val="̅"/>
                        <m:ctrlPr>
                          <a:rPr lang="en-US" sz="1200" i="1" dirty="0" smtClean="0">
                            <a:solidFill>
                              <a:srgbClr val="C00000"/>
                            </a:solidFill>
                            <a:latin typeface="Cambria Math" charset="0"/>
                          </a:rPr>
                        </m:ctrlPr>
                      </m:accPr>
                      <m:e>
                        <m:r>
                          <a:rPr lang="en-US" sz="1200" i="1" dirty="0">
                            <a:solidFill>
                              <a:srgbClr val="C00000"/>
                            </a:solidFill>
                            <a:latin typeface="Cambria Math" charset="0"/>
                          </a:rPr>
                          <m:t>𝑢</m:t>
                        </m:r>
                      </m:e>
                    </m:acc>
                  </m:oMath>
                </a14:m>
                <a:r>
                  <a:rPr lang="en-US" sz="1200" dirty="0">
                    <a:solidFill>
                      <a:srgbClr val="C00000"/>
                    </a:solidFill>
                    <a:latin typeface="Cambria Math" charset="0"/>
                  </a:rPr>
                  <a:t>]</a:t>
                </a:r>
                <a:r>
                  <a:rPr lang="el-GR" sz="1200" b="1" dirty="0">
                    <a:solidFill>
                      <a:srgbClr val="C00000"/>
                    </a:solidFill>
                    <a:latin typeface="+mj-lt"/>
                  </a:rPr>
                  <a:t>=</a:t>
                </a:r>
                <a:r>
                  <a:rPr lang="en-US" sz="1200" b="1" dirty="0">
                    <a:solidFill>
                      <a:srgbClr val="C00000"/>
                    </a:solidFill>
                    <a:latin typeface="+mj-lt"/>
                  </a:rPr>
                  <a:t> </a:t>
                </a:r>
                <a:r>
                  <a:rPr lang="en-US" sz="1200" b="1" dirty="0">
                    <a:latin typeface="+mj-lt"/>
                  </a:rPr>
                  <a:t>=0.00111 s</a:t>
                </a:r>
                <a:r>
                  <a:rPr lang="en-US" sz="1200" b="1" baseline="30000" dirty="0">
                    <a:latin typeface="+mj-lt"/>
                  </a:rPr>
                  <a:t>2</a:t>
                </a:r>
                <a:endParaRPr lang="en-US" sz="1200" b="1" dirty="0">
                  <a:latin typeface="+mj-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087209" y="2322040"/>
                <a:ext cx="1548172" cy="183930"/>
              </a:xfrm>
              <a:prstGeom prst="rect">
                <a:avLst/>
              </a:prstGeom>
              <a:blipFill rotWithShape="0">
                <a:blip r:embed="rId10"/>
                <a:stretch>
                  <a:fillRect t="-30000" b="-50000"/>
                </a:stretch>
              </a:blipFill>
            </p:spPr>
            <p:txBody>
              <a:bodyPr/>
              <a:lstStyle/>
              <a:p>
                <a:r>
                  <a:rPr lang="en-US">
                    <a:noFill/>
                  </a:rPr>
                  <a:t> </a:t>
                </a:r>
              </a:p>
            </p:txBody>
          </p:sp>
        </mc:Fallback>
      </mc:AlternateContent>
      <p:sp>
        <p:nvSpPr>
          <p:cNvPr id="16" name="Rectangle 15"/>
          <p:cNvSpPr/>
          <p:nvPr/>
        </p:nvSpPr>
        <p:spPr bwMode="auto">
          <a:xfrm>
            <a:off x="2934196" y="1736409"/>
            <a:ext cx="3619004" cy="207310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grpSp>
        <p:nvGrpSpPr>
          <p:cNvPr id="23" name="Group 22"/>
          <p:cNvGrpSpPr/>
          <p:nvPr/>
        </p:nvGrpSpPr>
        <p:grpSpPr>
          <a:xfrm>
            <a:off x="2896319" y="3906840"/>
            <a:ext cx="5891431" cy="2514399"/>
            <a:chOff x="2896319" y="3906840"/>
            <a:chExt cx="5891431" cy="2514399"/>
          </a:xfrm>
        </p:grpSpPr>
        <mc:AlternateContent xmlns:mc="http://schemas.openxmlformats.org/markup-compatibility/2006" xmlns:a14="http://schemas.microsoft.com/office/drawing/2010/main">
          <mc:Choice Requires="a14">
            <p:sp>
              <p:nvSpPr>
                <p:cNvPr id="20" name="TextBox 19"/>
                <p:cNvSpPr txBox="1"/>
                <p:nvPr/>
              </p:nvSpPr>
              <p:spPr>
                <a:xfrm>
                  <a:off x="3287269" y="4391453"/>
                  <a:ext cx="5190844" cy="2029786"/>
                </a:xfrm>
                <a:prstGeom prst="rect">
                  <a:avLst/>
                </a:prstGeom>
                <a:noFill/>
              </p:spPr>
              <p:txBody>
                <a:bodyPr wrap="none" lIns="0" tIns="0" rIns="0" bIns="0" rtlCol="0">
                  <a:spAutoFit/>
                </a:bodyPr>
                <a:lstStyle/>
                <a:p>
                  <a14:m>
                    <m:oMath xmlns:m="http://schemas.openxmlformats.org/officeDocument/2006/math">
                      <m:d>
                        <m:dPr>
                          <m:begChr m:val="⟨"/>
                          <m:endChr m:val="⟩"/>
                          <m:ctrlPr>
                            <a:rPr lang="en-US" sz="1800" b="1" i="1" smtClean="0">
                              <a:solidFill>
                                <a:srgbClr val="FF0000"/>
                              </a:solidFill>
                              <a:latin typeface="Cambria Math" charset="0"/>
                            </a:rPr>
                          </m:ctrlPr>
                        </m:dPr>
                        <m:e>
                          <m:r>
                            <a:rPr lang="el-GR" sz="1800" b="1" i="1" smtClean="0">
                              <a:solidFill>
                                <a:srgbClr val="FF0000"/>
                              </a:solidFill>
                              <a:latin typeface="Cambria Math" charset="0"/>
                            </a:rPr>
                            <m:t>𝝋</m:t>
                          </m:r>
                        </m:e>
                      </m:d>
                      <m:r>
                        <a:rPr lang="el-GR" sz="1800" b="1" i="1" smtClean="0">
                          <a:solidFill>
                            <a:srgbClr val="FF0000"/>
                          </a:solidFill>
                          <a:latin typeface="Cambria Math" charset="0"/>
                        </a:rPr>
                        <m:t>=</m:t>
                      </m:r>
                      <m:r>
                        <a:rPr lang="en-US" sz="1800" b="1" i="1" smtClean="0">
                          <a:solidFill>
                            <a:srgbClr val="FF0000"/>
                          </a:solidFill>
                          <a:latin typeface="Cambria Math" charset="0"/>
                          <a:ea typeface="Cambria Math" charset="0"/>
                          <a:cs typeface="Cambria Math" charset="0"/>
                        </a:rPr>
                        <m:t>𝒈</m:t>
                      </m:r>
                      <m:d>
                        <m:dPr>
                          <m:ctrlPr>
                            <a:rPr lang="en-US" sz="1800" b="1" i="1" smtClean="0">
                              <a:solidFill>
                                <a:srgbClr val="FF0000"/>
                              </a:solidFill>
                              <a:latin typeface="Cambria Math" charset="0"/>
                              <a:ea typeface="Cambria Math" charset="0"/>
                              <a:cs typeface="Cambria Math" charset="0"/>
                            </a:rPr>
                          </m:ctrlPr>
                        </m:dPr>
                        <m:e>
                          <m:r>
                            <m:rPr>
                              <m:nor/>
                            </m:rPr>
                            <a:rPr lang="el-GR" sz="1800" b="1" dirty="0">
                              <a:solidFill>
                                <a:srgbClr val="FF0000"/>
                              </a:solidFill>
                            </a:rPr>
                            <m:t>μ</m:t>
                          </m:r>
                          <m:r>
                            <m:rPr>
                              <m:nor/>
                            </m:rPr>
                            <a:rPr lang="el-GR" sz="1800" b="1" baseline="-25000" dirty="0">
                              <a:solidFill>
                                <a:srgbClr val="FF0000"/>
                              </a:solidFill>
                            </a:rPr>
                            <m:t>1</m:t>
                          </m:r>
                          <m:r>
                            <m:rPr>
                              <m:nor/>
                            </m:rPr>
                            <a:rPr lang="el-GR" sz="1800" b="1" dirty="0">
                              <a:solidFill>
                                <a:srgbClr val="FF0000"/>
                              </a:solidFill>
                            </a:rPr>
                            <m:t>, </m:t>
                          </m:r>
                          <m:r>
                            <m:rPr>
                              <m:nor/>
                            </m:rPr>
                            <a:rPr lang="el-GR" sz="1800" b="1" dirty="0">
                              <a:solidFill>
                                <a:srgbClr val="FF0000"/>
                              </a:solidFill>
                            </a:rPr>
                            <m:t>μ</m:t>
                          </m:r>
                          <m:r>
                            <m:rPr>
                              <m:nor/>
                            </m:rPr>
                            <a:rPr lang="el-GR" sz="1800" b="1" baseline="-25000" dirty="0">
                              <a:solidFill>
                                <a:srgbClr val="FF0000"/>
                              </a:solidFill>
                            </a:rPr>
                            <m:t>2</m:t>
                          </m:r>
                          <m:r>
                            <m:rPr>
                              <m:nor/>
                            </m:rPr>
                            <a:rPr lang="el-GR" sz="1800" b="1" dirty="0">
                              <a:solidFill>
                                <a:srgbClr val="FF0000"/>
                              </a:solidFill>
                            </a:rPr>
                            <m:t>, ...</m:t>
                          </m:r>
                          <m:r>
                            <m:rPr>
                              <m:nor/>
                            </m:rPr>
                            <a:rPr lang="el-GR" sz="1800" b="1" dirty="0">
                              <a:solidFill>
                                <a:srgbClr val="FF0000"/>
                              </a:solidFill>
                            </a:rPr>
                            <m:t>μ</m:t>
                          </m:r>
                          <m:r>
                            <m:rPr>
                              <m:nor/>
                            </m:rPr>
                            <a:rPr lang="el-GR" sz="1800" b="1" i="1" baseline="-25000" dirty="0" smtClean="0">
                              <a:solidFill>
                                <a:srgbClr val="FF0000"/>
                              </a:solidFill>
                            </a:rPr>
                            <m:t>9</m:t>
                          </m:r>
                        </m:e>
                      </m:d>
                    </m:oMath>
                  </a14:m>
                  <a:r>
                    <a:rPr lang="el-GR" sz="1800" b="1" dirty="0">
                      <a:solidFill>
                        <a:srgbClr val="FF0000"/>
                      </a:solidFill>
                    </a:rPr>
                    <a:t>=</a:t>
                  </a:r>
                  <a14:m>
                    <m:oMath xmlns:m="http://schemas.openxmlformats.org/officeDocument/2006/math">
                      <m:nary>
                        <m:naryPr>
                          <m:chr m:val="∑"/>
                          <m:ctrlPr>
                            <a:rPr lang="el-GR" sz="1800" b="1" i="1" dirty="0" smtClean="0">
                              <a:solidFill>
                                <a:srgbClr val="0000CC"/>
                              </a:solidFill>
                              <a:latin typeface="Cambria Math" charset="0"/>
                            </a:rPr>
                          </m:ctrlPr>
                        </m:naryPr>
                        <m:sub>
                          <m:r>
                            <m:rPr>
                              <m:brk m:alnAt="23"/>
                            </m:rPr>
                            <a:rPr lang="en-US" sz="1800" b="1" i="1" dirty="0">
                              <a:solidFill>
                                <a:srgbClr val="0000CC"/>
                              </a:solidFill>
                              <a:latin typeface="Cambria Math" charset="0"/>
                            </a:rPr>
                            <m:t>𝒌</m:t>
                          </m:r>
                          <m:r>
                            <a:rPr lang="en-US" sz="1800" b="1" i="1" dirty="0">
                              <a:solidFill>
                                <a:srgbClr val="0000CC"/>
                              </a:solidFill>
                              <a:latin typeface="Cambria Math" charset="0"/>
                            </a:rPr>
                            <m:t>=</m:t>
                          </m:r>
                          <m:r>
                            <a:rPr lang="en-US" sz="1800" b="1" i="1" dirty="0">
                              <a:solidFill>
                                <a:srgbClr val="0000CC"/>
                              </a:solidFill>
                              <a:latin typeface="Cambria Math" charset="0"/>
                            </a:rPr>
                            <m:t>𝟏</m:t>
                          </m:r>
                        </m:sub>
                        <m:sup>
                          <m:r>
                            <a:rPr lang="en-US" sz="1800" b="1" i="1" dirty="0">
                              <a:solidFill>
                                <a:srgbClr val="0000CC"/>
                              </a:solidFill>
                              <a:latin typeface="Cambria Math" charset="0"/>
                            </a:rPr>
                            <m:t>𝟗</m:t>
                          </m:r>
                        </m:sup>
                        <m:e>
                          <m:f>
                            <m:fPr>
                              <m:ctrlPr>
                                <a:rPr lang="el-GR" sz="1800" b="1" i="1" dirty="0">
                                  <a:solidFill>
                                    <a:srgbClr val="0000CC"/>
                                  </a:solidFill>
                                  <a:latin typeface="Cambria Math" charset="0"/>
                                </a:rPr>
                              </m:ctrlPr>
                            </m:fPr>
                            <m:num>
                              <m:sSub>
                                <m:sSubPr>
                                  <m:ctrlPr>
                                    <a:rPr lang="el-GR" sz="1800" b="1" i="1" dirty="0">
                                      <a:solidFill>
                                        <a:srgbClr val="0000CC"/>
                                      </a:solidFill>
                                      <a:latin typeface="Cambria Math" charset="0"/>
                                    </a:rPr>
                                  </m:ctrlPr>
                                </m:sSubPr>
                                <m:e>
                                  <m:r>
                                    <a:rPr lang="el-GR" sz="1800" b="1" i="1" dirty="0" smtClean="0">
                                      <a:solidFill>
                                        <a:srgbClr val="0000CC"/>
                                      </a:solidFill>
                                      <a:latin typeface="Cambria Math" charset="0"/>
                                    </a:rPr>
                                    <m:t>𝝁</m:t>
                                  </m:r>
                                </m:e>
                                <m:sub>
                                  <m:r>
                                    <a:rPr lang="en-US" sz="1800" b="1" i="1" dirty="0">
                                      <a:solidFill>
                                        <a:srgbClr val="0000CC"/>
                                      </a:solidFill>
                                      <a:latin typeface="Cambria Math" charset="0"/>
                                    </a:rPr>
                                    <m:t>𝒌</m:t>
                                  </m:r>
                                </m:sub>
                              </m:sSub>
                            </m:num>
                            <m:den>
                              <m:r>
                                <a:rPr lang="en-US" sz="1800" b="1" i="1" dirty="0">
                                  <a:solidFill>
                                    <a:srgbClr val="0000CC"/>
                                  </a:solidFill>
                                  <a:latin typeface="Cambria Math" charset="0"/>
                                </a:rPr>
                                <m:t>𝟗</m:t>
                              </m:r>
                            </m:den>
                          </m:f>
                        </m:e>
                      </m:nary>
                    </m:oMath>
                  </a14:m>
                  <a:r>
                    <a:rPr lang="el-GR" sz="1800" b="1" dirty="0">
                      <a:solidFill>
                        <a:srgbClr val="0000CC"/>
                      </a:solidFill>
                    </a:rPr>
                    <a:t>=2.006 </a:t>
                  </a:r>
                  <a:r>
                    <a:rPr lang="en-US" sz="1800" b="1" dirty="0">
                      <a:solidFill>
                        <a:srgbClr val="0000CC"/>
                      </a:solidFill>
                    </a:rPr>
                    <a:t>s</a:t>
                  </a:r>
                </a:p>
                <a:p>
                  <a:endParaRPr lang="en-US" sz="1800" b="1" dirty="0">
                    <a:solidFill>
                      <a:srgbClr val="FF0000"/>
                    </a:solidFill>
                  </a:endParaRPr>
                </a:p>
                <a:p>
                  <a14:m>
                    <m:oMath xmlns:m="http://schemas.openxmlformats.org/officeDocument/2006/math">
                      <m:r>
                        <m:rPr>
                          <m:nor/>
                        </m:rPr>
                        <a:rPr lang="en-US" sz="1400" b="1" dirty="0">
                          <a:solidFill>
                            <a:srgbClr val="FF0000"/>
                          </a:solidFill>
                        </a:rPr>
                        <m:t>cov</m:t>
                      </m:r>
                      <m:d>
                        <m:dPr>
                          <m:begChr m:val="["/>
                          <m:endChr m:val="]"/>
                          <m:ctrlPr>
                            <a:rPr lang="en-US" sz="1400" b="1" i="1" dirty="0">
                              <a:solidFill>
                                <a:srgbClr val="FF0000"/>
                              </a:solidFill>
                              <a:latin typeface="Cambria Math" charset="0"/>
                            </a:rPr>
                          </m:ctrlPr>
                        </m:dPr>
                        <m:e>
                          <m:sSub>
                            <m:sSubPr>
                              <m:ctrlPr>
                                <a:rPr lang="en-US" sz="1400" b="1" i="1" dirty="0">
                                  <a:solidFill>
                                    <a:srgbClr val="FF0000"/>
                                  </a:solidFill>
                                  <a:latin typeface="Cambria Math" charset="0"/>
                                </a:rPr>
                              </m:ctrlPr>
                            </m:sSubPr>
                            <m:e>
                              <m:r>
                                <a:rPr lang="en-US" sz="1400" b="1" i="1" dirty="0">
                                  <a:solidFill>
                                    <a:srgbClr val="FF0000"/>
                                  </a:solidFill>
                                  <a:latin typeface="Cambria Math" charset="0"/>
                                </a:rPr>
                                <m:t>𝒙</m:t>
                              </m:r>
                            </m:e>
                            <m:sub>
                              <m:r>
                                <a:rPr lang="en-US" sz="1400" b="1" i="1" dirty="0">
                                  <a:solidFill>
                                    <a:srgbClr val="FF0000"/>
                                  </a:solidFill>
                                  <a:latin typeface="Cambria Math" charset="0"/>
                                </a:rPr>
                                <m:t>𝒊</m:t>
                              </m:r>
                            </m:sub>
                          </m:sSub>
                          <m:r>
                            <a:rPr lang="en-US" sz="1400" b="1" i="1" dirty="0">
                              <a:solidFill>
                                <a:srgbClr val="FF0000"/>
                              </a:solidFill>
                              <a:latin typeface="Cambria Math" charset="0"/>
                            </a:rPr>
                            <m:t>,</m:t>
                          </m:r>
                          <m:sSub>
                            <m:sSubPr>
                              <m:ctrlPr>
                                <a:rPr lang="en-US" sz="1400" b="1" i="1" dirty="0">
                                  <a:solidFill>
                                    <a:srgbClr val="FF0000"/>
                                  </a:solidFill>
                                  <a:latin typeface="Cambria Math" charset="0"/>
                                </a:rPr>
                              </m:ctrlPr>
                            </m:sSubPr>
                            <m:e>
                              <m:r>
                                <a:rPr lang="en-US" sz="1400" b="1" i="1" dirty="0">
                                  <a:solidFill>
                                    <a:srgbClr val="FF0000"/>
                                  </a:solidFill>
                                  <a:latin typeface="Cambria Math" charset="0"/>
                                </a:rPr>
                                <m:t>𝒙</m:t>
                              </m:r>
                            </m:e>
                            <m:sub>
                              <m:r>
                                <a:rPr lang="en-US" sz="1400" b="1" i="1" dirty="0">
                                  <a:solidFill>
                                    <a:srgbClr val="FF0000"/>
                                  </a:solidFill>
                                  <a:latin typeface="Cambria Math" charset="0"/>
                                </a:rPr>
                                <m:t>𝒋</m:t>
                              </m:r>
                            </m:sub>
                          </m:sSub>
                        </m:e>
                      </m:d>
                    </m:oMath>
                  </a14:m>
                  <a:r>
                    <a:rPr lang="en-US" sz="1400" b="1" dirty="0">
                      <a:solidFill>
                        <a:srgbClr val="FF0000"/>
                      </a:solidFill>
                    </a:rPr>
                    <a:t>=0</a:t>
                  </a:r>
                </a:p>
                <a:p>
                  <a:r>
                    <a:rPr lang="en-US" sz="1400" b="1" dirty="0">
                      <a:solidFill>
                        <a:srgbClr val="FF0000"/>
                      </a:solidFill>
                    </a:rPr>
                    <a:t>V[</a:t>
                  </a:r>
                  <a:r>
                    <a:rPr lang="el-GR" sz="1400" b="1" dirty="0">
                      <a:solidFill>
                        <a:srgbClr val="FF0000"/>
                      </a:solidFill>
                    </a:rPr>
                    <a:t>φ]</a:t>
                  </a:r>
                  <a:r>
                    <a:rPr lang="en-US" sz="1400" b="1" dirty="0">
                      <a:solidFill>
                        <a:srgbClr val="FF0000"/>
                      </a:solidFill>
                    </a:rPr>
                    <a:t> </a:t>
                  </a:r>
                  <a14:m>
                    <m:oMath xmlns:m="http://schemas.openxmlformats.org/officeDocument/2006/math">
                      <m:r>
                        <a:rPr lang="en-US" sz="1400" b="1" i="1" smtClean="0">
                          <a:solidFill>
                            <a:srgbClr val="FF0000"/>
                          </a:solidFill>
                          <a:latin typeface="Cambria Math" charset="0"/>
                        </a:rPr>
                        <m:t>=</m:t>
                      </m:r>
                    </m:oMath>
                  </a14:m>
                  <a:r>
                    <a:rPr lang="en-US" sz="1400" b="1" dirty="0">
                      <a:solidFill>
                        <a:srgbClr val="FF0000"/>
                      </a:solidFill>
                    </a:rPr>
                    <a:t> </a:t>
                  </a:r>
                  <a14:m>
                    <m:oMath xmlns:m="http://schemas.openxmlformats.org/officeDocument/2006/math">
                      <m:nary>
                        <m:naryPr>
                          <m:chr m:val="∑"/>
                          <m:ctrlPr>
                            <a:rPr lang="el-GR" sz="1400" b="1" i="1" smtClean="0">
                              <a:solidFill>
                                <a:srgbClr val="FF0000"/>
                              </a:solidFill>
                              <a:latin typeface="Cambria Math" charset="0"/>
                            </a:rPr>
                          </m:ctrlPr>
                        </m:naryPr>
                        <m:sub>
                          <m:r>
                            <m:rPr>
                              <m:brk m:alnAt="23"/>
                            </m:rPr>
                            <a:rPr lang="en-US" sz="1400" b="1" i="1" smtClean="0">
                              <a:solidFill>
                                <a:srgbClr val="FF0000"/>
                              </a:solidFill>
                              <a:latin typeface="Cambria Math" charset="0"/>
                            </a:rPr>
                            <m:t>𝒊</m:t>
                          </m:r>
                          <m:r>
                            <a:rPr lang="en-US" sz="1400" b="1" i="1" smtClean="0">
                              <a:solidFill>
                                <a:srgbClr val="FF0000"/>
                              </a:solidFill>
                              <a:latin typeface="Cambria Math" charset="0"/>
                            </a:rPr>
                            <m:t>=</m:t>
                          </m:r>
                          <m:r>
                            <a:rPr lang="en-US" sz="1400" b="1" i="1" smtClean="0">
                              <a:solidFill>
                                <a:srgbClr val="FF0000"/>
                              </a:solidFill>
                              <a:latin typeface="Cambria Math" charset="0"/>
                            </a:rPr>
                            <m:t>𝟏</m:t>
                          </m:r>
                        </m:sub>
                        <m:sup>
                          <m:r>
                            <a:rPr lang="en-US" sz="1400" b="1" i="1" smtClean="0">
                              <a:solidFill>
                                <a:srgbClr val="FF0000"/>
                              </a:solidFill>
                              <a:latin typeface="Cambria Math" charset="0"/>
                            </a:rPr>
                            <m:t>𝒏</m:t>
                          </m:r>
                        </m:sup>
                        <m:e>
                          <m:sSup>
                            <m:sSupPr>
                              <m:ctrlPr>
                                <a:rPr lang="el-GR" sz="1400" b="1" i="1" smtClean="0">
                                  <a:solidFill>
                                    <a:srgbClr val="FF0000"/>
                                  </a:solidFill>
                                  <a:latin typeface="Cambria Math" charset="0"/>
                                </a:rPr>
                              </m:ctrlPr>
                            </m:sSupPr>
                            <m:e>
                              <m:d>
                                <m:dPr>
                                  <m:ctrlPr>
                                    <a:rPr lang="el-GR" sz="1400" b="1" i="1" smtClean="0">
                                      <a:solidFill>
                                        <a:srgbClr val="FF0000"/>
                                      </a:solidFill>
                                      <a:latin typeface="Cambria Math" charset="0"/>
                                    </a:rPr>
                                  </m:ctrlPr>
                                </m:dPr>
                                <m:e>
                                  <m:limLow>
                                    <m:limLowPr>
                                      <m:ctrlPr>
                                        <a:rPr lang="el-GR" sz="1400" b="1" i="1" smtClean="0">
                                          <a:solidFill>
                                            <a:srgbClr val="FF0000"/>
                                          </a:solidFill>
                                          <a:latin typeface="Cambria Math" charset="0"/>
                                        </a:rPr>
                                      </m:ctrlPr>
                                    </m:limLowPr>
                                    <m:e>
                                      <m:groupChr>
                                        <m:groupChrPr>
                                          <m:chr m:val="⏟"/>
                                          <m:ctrlPr>
                                            <a:rPr lang="el-GR" sz="1400" b="1" i="1" smtClean="0">
                                              <a:solidFill>
                                                <a:srgbClr val="FF0000"/>
                                              </a:solidFill>
                                              <a:latin typeface="Cambria Math" charset="0"/>
                                            </a:rPr>
                                          </m:ctrlPr>
                                        </m:groupChrPr>
                                        <m:e>
                                          <m:f>
                                            <m:fPr>
                                              <m:ctrlPr>
                                                <a:rPr lang="el-GR" sz="1400" b="1" i="1">
                                                  <a:solidFill>
                                                    <a:srgbClr val="FF0000"/>
                                                  </a:solidFill>
                                                  <a:latin typeface="Cambria Math" charset="0"/>
                                                </a:rPr>
                                              </m:ctrlPr>
                                            </m:fPr>
                                            <m:num>
                                              <m:r>
                                                <a:rPr lang="el-GR" sz="1400" b="1" i="1">
                                                  <a:solidFill>
                                                    <a:srgbClr val="FF0000"/>
                                                  </a:solidFill>
                                                  <a:latin typeface="Cambria Math" charset="0"/>
                                                  <a:ea typeface="Cambria Math" charset="0"/>
                                                  <a:cs typeface="Cambria Math" charset="0"/>
                                                </a:rPr>
                                                <m:t>𝝏</m:t>
                                              </m:r>
                                              <m:r>
                                                <a:rPr lang="en-US" sz="1400" b="1" i="1">
                                                  <a:solidFill>
                                                    <a:srgbClr val="FF0000"/>
                                                  </a:solidFill>
                                                  <a:latin typeface="Cambria Math" charset="0"/>
                                                  <a:ea typeface="Cambria Math" charset="0"/>
                                                  <a:cs typeface="Cambria Math" charset="0"/>
                                                </a:rPr>
                                                <m:t>𝒈</m:t>
                                              </m:r>
                                            </m:num>
                                            <m:den>
                                              <m:r>
                                                <a:rPr lang="el-GR" sz="1400" b="1" i="1">
                                                  <a:solidFill>
                                                    <a:srgbClr val="FF0000"/>
                                                  </a:solidFill>
                                                  <a:latin typeface="Cambria Math" charset="0"/>
                                                  <a:ea typeface="Cambria Math" charset="0"/>
                                                  <a:cs typeface="Cambria Math" charset="0"/>
                                                </a:rPr>
                                                <m:t>𝝏</m:t>
                                              </m:r>
                                              <m:sSub>
                                                <m:sSubPr>
                                                  <m:ctrlPr>
                                                    <a:rPr lang="el-GR" sz="1400" b="1" i="1">
                                                      <a:solidFill>
                                                        <a:srgbClr val="FF0000"/>
                                                      </a:solidFill>
                                                      <a:latin typeface="Cambria Math" charset="0"/>
                                                      <a:ea typeface="Cambria Math" charset="0"/>
                                                      <a:cs typeface="Cambria Math" charset="0"/>
                                                    </a:rPr>
                                                  </m:ctrlPr>
                                                </m:sSubPr>
                                                <m:e>
                                                  <m:r>
                                                    <a:rPr lang="en-US" sz="1400" b="1" i="1">
                                                      <a:solidFill>
                                                        <a:srgbClr val="FF0000"/>
                                                      </a:solidFill>
                                                      <a:latin typeface="Cambria Math" charset="0"/>
                                                      <a:ea typeface="Cambria Math" charset="0"/>
                                                      <a:cs typeface="Cambria Math" charset="0"/>
                                                    </a:rPr>
                                                    <m:t>𝒙</m:t>
                                                  </m:r>
                                                </m:e>
                                                <m:sub>
                                                  <m:r>
                                                    <a:rPr lang="en-US" sz="1400" b="1" i="1">
                                                      <a:solidFill>
                                                        <a:srgbClr val="FF0000"/>
                                                      </a:solidFill>
                                                      <a:latin typeface="Cambria Math" charset="0"/>
                                                      <a:ea typeface="Cambria Math" charset="0"/>
                                                      <a:cs typeface="Cambria Math" charset="0"/>
                                                    </a:rPr>
                                                    <m:t>𝒊</m:t>
                                                  </m:r>
                                                </m:sub>
                                              </m:sSub>
                                            </m:den>
                                          </m:f>
                                          <m:sSub>
                                            <m:sSubPr>
                                              <m:ctrlPr>
                                                <a:rPr lang="el-GR" sz="1400" b="1" i="1">
                                                  <a:solidFill>
                                                    <a:srgbClr val="FF0000"/>
                                                  </a:solidFill>
                                                  <a:latin typeface="Cambria Math" charset="0"/>
                                                </a:rPr>
                                              </m:ctrlPr>
                                            </m:sSubPr>
                                            <m:e>
                                              <m:r>
                                                <a:rPr lang="en-US" sz="1400" b="1" i="1">
                                                  <a:solidFill>
                                                    <a:srgbClr val="FF0000"/>
                                                  </a:solidFill>
                                                  <a:latin typeface="Cambria Math" charset="0"/>
                                                </a:rPr>
                                                <m:t>|</m:t>
                                              </m:r>
                                            </m:e>
                                            <m:sub>
                                              <m:sSub>
                                                <m:sSubPr>
                                                  <m:ctrlPr>
                                                    <a:rPr lang="el-GR" sz="1400" b="1" i="1">
                                                      <a:solidFill>
                                                        <a:srgbClr val="FF0000"/>
                                                      </a:solidFill>
                                                      <a:latin typeface="Cambria Math" charset="0"/>
                                                    </a:rPr>
                                                  </m:ctrlPr>
                                                </m:sSubPr>
                                                <m:e>
                                                  <m:r>
                                                    <a:rPr lang="el-GR" sz="1400" b="1" i="1">
                                                      <a:solidFill>
                                                        <a:srgbClr val="FF0000"/>
                                                      </a:solidFill>
                                                      <a:latin typeface="Cambria Math" charset="0"/>
                                                    </a:rPr>
                                                    <m:t>𝝁</m:t>
                                                  </m:r>
                                                </m:e>
                                                <m:sub>
                                                  <m:r>
                                                    <a:rPr lang="en-US" sz="1400" b="1" i="1">
                                                      <a:solidFill>
                                                        <a:srgbClr val="FF0000"/>
                                                      </a:solidFill>
                                                      <a:latin typeface="Cambria Math" charset="0"/>
                                                    </a:rPr>
                                                    <m:t>𝒊</m:t>
                                                  </m:r>
                                                </m:sub>
                                              </m:sSub>
                                            </m:sub>
                                          </m:sSub>
                                        </m:e>
                                      </m:groupChr>
                                    </m:e>
                                    <m:lim>
                                      <m:f>
                                        <m:fPr>
                                          <m:ctrlPr>
                                            <a:rPr lang="el-GR" sz="1400" b="1" i="1" smtClean="0">
                                              <a:solidFill>
                                                <a:srgbClr val="0000CC"/>
                                              </a:solidFill>
                                              <a:latin typeface="Cambria Math" charset="0"/>
                                            </a:rPr>
                                          </m:ctrlPr>
                                        </m:fPr>
                                        <m:num>
                                          <m:r>
                                            <a:rPr lang="en-US" sz="1400" b="1" i="1" smtClean="0">
                                              <a:solidFill>
                                                <a:srgbClr val="0000CC"/>
                                              </a:solidFill>
                                              <a:latin typeface="Cambria Math" charset="0"/>
                                            </a:rPr>
                                            <m:t>𝟏</m:t>
                                          </m:r>
                                        </m:num>
                                        <m:den>
                                          <m:r>
                                            <a:rPr lang="en-US" sz="1400" b="1" i="1" smtClean="0">
                                              <a:solidFill>
                                                <a:srgbClr val="0000CC"/>
                                              </a:solidFill>
                                              <a:latin typeface="Cambria Math" charset="0"/>
                                            </a:rPr>
                                            <m:t>𝟗</m:t>
                                          </m:r>
                                        </m:den>
                                      </m:f>
                                    </m:lim>
                                  </m:limLow>
                                </m:e>
                              </m:d>
                            </m:e>
                            <m:sup>
                              <m:r>
                                <a:rPr lang="en-US" sz="1400" b="1" i="1" smtClean="0">
                                  <a:solidFill>
                                    <a:srgbClr val="FF0000"/>
                                  </a:solidFill>
                                  <a:latin typeface="Cambria Math" charset="0"/>
                                </a:rPr>
                                <m:t>𝟐</m:t>
                              </m:r>
                            </m:sup>
                          </m:sSup>
                        </m:e>
                      </m:nary>
                      <m:limLow>
                        <m:limLowPr>
                          <m:ctrlPr>
                            <a:rPr lang="el-GR" sz="1400" b="1" i="1" smtClean="0">
                              <a:solidFill>
                                <a:srgbClr val="FF0000"/>
                              </a:solidFill>
                              <a:latin typeface="Cambria Math" charset="0"/>
                            </a:rPr>
                          </m:ctrlPr>
                        </m:limLowPr>
                        <m:e>
                          <m:groupChr>
                            <m:groupChrPr>
                              <m:chr m:val="⏟"/>
                              <m:ctrlPr>
                                <a:rPr lang="el-GR" sz="1400" b="1" i="1" smtClean="0">
                                  <a:solidFill>
                                    <a:srgbClr val="FF0000"/>
                                  </a:solidFill>
                                  <a:latin typeface="Cambria Math" charset="0"/>
                                </a:rPr>
                              </m:ctrlPr>
                            </m:groupChrPr>
                            <m:e>
                              <m:r>
                                <m:rPr>
                                  <m:nor/>
                                </m:rPr>
                                <a:rPr lang="en-US" sz="1400" b="1" dirty="0">
                                  <a:solidFill>
                                    <a:srgbClr val="FF0000"/>
                                  </a:solidFill>
                                </a:rPr>
                                <m:t>V</m:t>
                              </m:r>
                              <m:d>
                                <m:dPr>
                                  <m:begChr m:val="["/>
                                  <m:endChr m:val="]"/>
                                  <m:ctrlPr>
                                    <a:rPr lang="en-US" sz="1400" b="1" i="1" dirty="0">
                                      <a:solidFill>
                                        <a:srgbClr val="FF0000"/>
                                      </a:solidFill>
                                      <a:latin typeface="Cambria Math" charset="0"/>
                                    </a:rPr>
                                  </m:ctrlPr>
                                </m:dPr>
                                <m:e>
                                  <m:sSub>
                                    <m:sSubPr>
                                      <m:ctrlPr>
                                        <a:rPr lang="en-US" sz="1400" b="1" i="1" dirty="0">
                                          <a:solidFill>
                                            <a:srgbClr val="FF0000"/>
                                          </a:solidFill>
                                          <a:latin typeface="Cambria Math" charset="0"/>
                                        </a:rPr>
                                      </m:ctrlPr>
                                    </m:sSubPr>
                                    <m:e>
                                      <m:r>
                                        <a:rPr lang="en-US" sz="1400" b="1" i="1" dirty="0">
                                          <a:solidFill>
                                            <a:srgbClr val="FF0000"/>
                                          </a:solidFill>
                                          <a:latin typeface="Cambria Math" charset="0"/>
                                        </a:rPr>
                                        <m:t>𝒙</m:t>
                                      </m:r>
                                    </m:e>
                                    <m:sub>
                                      <m:r>
                                        <a:rPr lang="en-US" sz="1400" b="1" i="1" dirty="0">
                                          <a:solidFill>
                                            <a:srgbClr val="FF0000"/>
                                          </a:solidFill>
                                          <a:latin typeface="Cambria Math" charset="0"/>
                                        </a:rPr>
                                        <m:t>𝒊</m:t>
                                      </m:r>
                                    </m:sub>
                                  </m:sSub>
                                </m:e>
                              </m:d>
                            </m:e>
                          </m:groupChr>
                        </m:e>
                        <m:lim>
                          <m:r>
                            <a:rPr lang="en-US" sz="1400" b="1" i="1" smtClean="0">
                              <a:solidFill>
                                <a:srgbClr val="0000CC"/>
                              </a:solidFill>
                              <a:latin typeface="Cambria Math" charset="0"/>
                            </a:rPr>
                            <m:t>𝟎</m:t>
                          </m:r>
                          <m:r>
                            <a:rPr lang="en-US" sz="1400" b="1" i="1" smtClean="0">
                              <a:solidFill>
                                <a:srgbClr val="0000CC"/>
                              </a:solidFill>
                              <a:latin typeface="Cambria Math" charset="0"/>
                            </a:rPr>
                            <m:t>.</m:t>
                          </m:r>
                          <m:r>
                            <a:rPr lang="en-US" sz="1400" b="1" i="1" smtClean="0">
                              <a:solidFill>
                                <a:srgbClr val="0000CC"/>
                              </a:solidFill>
                              <a:latin typeface="Cambria Math" charset="0"/>
                            </a:rPr>
                            <m:t>𝟎𝟏</m:t>
                          </m:r>
                        </m:lim>
                      </m:limLow>
                    </m:oMath>
                  </a14:m>
                  <a:r>
                    <a:rPr lang="en-US" sz="1400" b="1" dirty="0">
                      <a:solidFill>
                        <a:srgbClr val="FF0000"/>
                      </a:solidFill>
                    </a:rPr>
                    <a:t> + </a:t>
                  </a:r>
                  <a14:m>
                    <m:oMath xmlns:m="http://schemas.openxmlformats.org/officeDocument/2006/math">
                      <m:limLow>
                        <m:limLowPr>
                          <m:ctrlPr>
                            <a:rPr lang="en-US" sz="1400" b="1" i="1" dirty="0" smtClean="0">
                              <a:solidFill>
                                <a:srgbClr val="FF0000"/>
                              </a:solidFill>
                              <a:latin typeface="Cambria Math" charset="0"/>
                            </a:rPr>
                          </m:ctrlPr>
                        </m:limLowPr>
                        <m:e>
                          <m:groupChr>
                            <m:groupChrPr>
                              <m:chr m:val="⏟"/>
                              <m:ctrlPr>
                                <a:rPr lang="en-US" sz="1400" b="1" i="1" dirty="0" smtClean="0">
                                  <a:solidFill>
                                    <a:srgbClr val="FF0000"/>
                                  </a:solidFill>
                                  <a:latin typeface="Cambria Math" charset="0"/>
                                </a:rPr>
                              </m:ctrlPr>
                            </m:groupChrPr>
                            <m:e>
                              <m:nary>
                                <m:naryPr>
                                  <m:chr m:val="∑"/>
                                  <m:ctrlPr>
                                    <a:rPr lang="en-US" sz="1400" b="1" i="1" dirty="0">
                                      <a:solidFill>
                                        <a:srgbClr val="FF0000"/>
                                      </a:solidFill>
                                      <a:latin typeface="Cambria Math" charset="0"/>
                                    </a:rPr>
                                  </m:ctrlPr>
                                </m:naryPr>
                                <m:sub>
                                  <m:r>
                                    <m:rPr>
                                      <m:brk m:alnAt="23"/>
                                    </m:rPr>
                                    <a:rPr lang="en-US" sz="1400" b="1" i="1" dirty="0">
                                      <a:solidFill>
                                        <a:srgbClr val="FF0000"/>
                                      </a:solidFill>
                                      <a:latin typeface="Cambria Math" charset="0"/>
                                    </a:rPr>
                                    <m:t>𝒊</m:t>
                                  </m:r>
                                  <m:r>
                                    <a:rPr lang="en-US" sz="1400" b="1" i="1" dirty="0">
                                      <a:solidFill>
                                        <a:srgbClr val="FF0000"/>
                                      </a:solidFill>
                                      <a:latin typeface="Cambria Math" charset="0"/>
                                    </a:rPr>
                                    <m:t>=</m:t>
                                  </m:r>
                                  <m:r>
                                    <a:rPr lang="en-US" sz="1400" b="1" i="1" dirty="0">
                                      <a:solidFill>
                                        <a:srgbClr val="FF0000"/>
                                      </a:solidFill>
                                      <a:latin typeface="Cambria Math" charset="0"/>
                                    </a:rPr>
                                    <m:t>𝟏</m:t>
                                  </m:r>
                                </m:sub>
                                <m:sup>
                                  <m:r>
                                    <a:rPr lang="en-US" sz="1400" b="1" i="1" dirty="0">
                                      <a:solidFill>
                                        <a:srgbClr val="FF0000"/>
                                      </a:solidFill>
                                      <a:latin typeface="Cambria Math" charset="0"/>
                                    </a:rPr>
                                    <m:t>𝒏</m:t>
                                  </m:r>
                                </m:sup>
                                <m:e>
                                  <m:nary>
                                    <m:naryPr>
                                      <m:chr m:val="∑"/>
                                      <m:ctrlPr>
                                        <a:rPr lang="el-GR" sz="1400" b="1" i="1">
                                          <a:solidFill>
                                            <a:srgbClr val="FF0000"/>
                                          </a:solidFill>
                                          <a:latin typeface="Cambria Math" charset="0"/>
                                        </a:rPr>
                                      </m:ctrlPr>
                                    </m:naryPr>
                                    <m:sub>
                                      <m:r>
                                        <a:rPr lang="en-US" sz="1400" b="1" i="1">
                                          <a:solidFill>
                                            <a:srgbClr val="FF0000"/>
                                          </a:solidFill>
                                          <a:latin typeface="Cambria Math" charset="0"/>
                                        </a:rPr>
                                        <m:t>𝒋</m:t>
                                      </m:r>
                                      <m:r>
                                        <a:rPr lang="en-US" sz="1400" b="1" i="1">
                                          <a:solidFill>
                                            <a:srgbClr val="FF0000"/>
                                          </a:solidFill>
                                          <a:latin typeface="Cambria Math" charset="0"/>
                                        </a:rPr>
                                        <m:t>&gt;</m:t>
                                      </m:r>
                                      <m:r>
                                        <a:rPr lang="en-US" sz="1400" b="1" i="1">
                                          <a:solidFill>
                                            <a:srgbClr val="FF0000"/>
                                          </a:solidFill>
                                          <a:latin typeface="Cambria Math" charset="0"/>
                                        </a:rPr>
                                        <m:t>𝒊</m:t>
                                      </m:r>
                                    </m:sub>
                                    <m:sup>
                                      <m:r>
                                        <a:rPr lang="en-US" sz="1400" b="1" i="1">
                                          <a:solidFill>
                                            <a:srgbClr val="FF0000"/>
                                          </a:solidFill>
                                          <a:latin typeface="Cambria Math" charset="0"/>
                                        </a:rPr>
                                        <m:t>𝒏</m:t>
                                      </m:r>
                                    </m:sup>
                                    <m:e>
                                      <m:d>
                                        <m:dPr>
                                          <m:ctrlPr>
                                            <a:rPr lang="en-US" sz="1400" b="1" i="1">
                                              <a:solidFill>
                                                <a:srgbClr val="FF0000"/>
                                              </a:solidFill>
                                              <a:latin typeface="Cambria Math" charset="0"/>
                                            </a:rPr>
                                          </m:ctrlPr>
                                        </m:dPr>
                                        <m:e>
                                          <m:f>
                                            <m:fPr>
                                              <m:ctrlPr>
                                                <a:rPr lang="el-GR" sz="1400" b="1" i="1">
                                                  <a:solidFill>
                                                    <a:srgbClr val="FF0000"/>
                                                  </a:solidFill>
                                                  <a:latin typeface="Cambria Math" charset="0"/>
                                                </a:rPr>
                                              </m:ctrlPr>
                                            </m:fPr>
                                            <m:num>
                                              <m:r>
                                                <a:rPr lang="el-GR" sz="1400" b="1" i="1">
                                                  <a:solidFill>
                                                    <a:srgbClr val="FF0000"/>
                                                  </a:solidFill>
                                                  <a:latin typeface="Cambria Math" charset="0"/>
                                                  <a:ea typeface="Cambria Math" charset="0"/>
                                                  <a:cs typeface="Cambria Math" charset="0"/>
                                                </a:rPr>
                                                <m:t>𝝏</m:t>
                                              </m:r>
                                              <m:r>
                                                <a:rPr lang="en-US" sz="1400" b="1" i="1">
                                                  <a:solidFill>
                                                    <a:srgbClr val="FF0000"/>
                                                  </a:solidFill>
                                                  <a:latin typeface="Cambria Math" charset="0"/>
                                                  <a:ea typeface="Cambria Math" charset="0"/>
                                                  <a:cs typeface="Cambria Math" charset="0"/>
                                                </a:rPr>
                                                <m:t>𝒈</m:t>
                                              </m:r>
                                            </m:num>
                                            <m:den>
                                              <m:r>
                                                <a:rPr lang="el-GR" sz="1400" b="1" i="1">
                                                  <a:solidFill>
                                                    <a:srgbClr val="FF0000"/>
                                                  </a:solidFill>
                                                  <a:latin typeface="Cambria Math" charset="0"/>
                                                  <a:ea typeface="Cambria Math" charset="0"/>
                                                  <a:cs typeface="Cambria Math" charset="0"/>
                                                </a:rPr>
                                                <m:t>𝝏</m:t>
                                              </m:r>
                                              <m:sSub>
                                                <m:sSubPr>
                                                  <m:ctrlPr>
                                                    <a:rPr lang="el-GR" sz="1400" b="1" i="1">
                                                      <a:solidFill>
                                                        <a:srgbClr val="FF0000"/>
                                                      </a:solidFill>
                                                      <a:latin typeface="Cambria Math" charset="0"/>
                                                      <a:ea typeface="Cambria Math" charset="0"/>
                                                      <a:cs typeface="Cambria Math" charset="0"/>
                                                    </a:rPr>
                                                  </m:ctrlPr>
                                                </m:sSubPr>
                                                <m:e>
                                                  <m:r>
                                                    <a:rPr lang="en-US" sz="1400" b="1" i="1">
                                                      <a:solidFill>
                                                        <a:srgbClr val="FF0000"/>
                                                      </a:solidFill>
                                                      <a:latin typeface="Cambria Math" charset="0"/>
                                                      <a:ea typeface="Cambria Math" charset="0"/>
                                                      <a:cs typeface="Cambria Math" charset="0"/>
                                                    </a:rPr>
                                                    <m:t>𝒙</m:t>
                                                  </m:r>
                                                </m:e>
                                                <m:sub>
                                                  <m:r>
                                                    <a:rPr lang="en-US" sz="1400" b="1" i="1">
                                                      <a:solidFill>
                                                        <a:srgbClr val="FF0000"/>
                                                      </a:solidFill>
                                                      <a:latin typeface="Cambria Math" charset="0"/>
                                                      <a:ea typeface="Cambria Math" charset="0"/>
                                                      <a:cs typeface="Cambria Math" charset="0"/>
                                                    </a:rPr>
                                                    <m:t>𝒊</m:t>
                                                  </m:r>
                                                </m:sub>
                                              </m:sSub>
                                            </m:den>
                                          </m:f>
                                          <m:sSub>
                                            <m:sSubPr>
                                              <m:ctrlPr>
                                                <a:rPr lang="el-GR" sz="1400" b="1" i="1">
                                                  <a:solidFill>
                                                    <a:srgbClr val="FF0000"/>
                                                  </a:solidFill>
                                                  <a:latin typeface="Cambria Math" charset="0"/>
                                                </a:rPr>
                                              </m:ctrlPr>
                                            </m:sSubPr>
                                            <m:e>
                                              <m:r>
                                                <a:rPr lang="en-US" sz="1400" b="1" i="1">
                                                  <a:solidFill>
                                                    <a:srgbClr val="FF0000"/>
                                                  </a:solidFill>
                                                  <a:latin typeface="Cambria Math" charset="0"/>
                                                </a:rPr>
                                                <m:t>|</m:t>
                                              </m:r>
                                            </m:e>
                                            <m:sub>
                                              <m:sSub>
                                                <m:sSubPr>
                                                  <m:ctrlPr>
                                                    <a:rPr lang="el-GR" sz="1400" b="1" i="1">
                                                      <a:solidFill>
                                                        <a:srgbClr val="FF0000"/>
                                                      </a:solidFill>
                                                      <a:latin typeface="Cambria Math" charset="0"/>
                                                    </a:rPr>
                                                  </m:ctrlPr>
                                                </m:sSubPr>
                                                <m:e>
                                                  <m:r>
                                                    <a:rPr lang="el-GR" sz="1400" b="1" i="1">
                                                      <a:solidFill>
                                                        <a:srgbClr val="FF0000"/>
                                                      </a:solidFill>
                                                      <a:latin typeface="Cambria Math" charset="0"/>
                                                    </a:rPr>
                                                    <m:t>𝝁</m:t>
                                                  </m:r>
                                                </m:e>
                                                <m:sub>
                                                  <m:r>
                                                    <a:rPr lang="en-US" sz="1400" b="1" i="1">
                                                      <a:solidFill>
                                                        <a:srgbClr val="FF0000"/>
                                                      </a:solidFill>
                                                      <a:latin typeface="Cambria Math" charset="0"/>
                                                    </a:rPr>
                                                    <m:t>𝒊</m:t>
                                                  </m:r>
                                                </m:sub>
                                              </m:sSub>
                                            </m:sub>
                                          </m:sSub>
                                        </m:e>
                                      </m:d>
                                      <m:d>
                                        <m:dPr>
                                          <m:ctrlPr>
                                            <a:rPr lang="en-US" sz="1400" b="1" i="1">
                                              <a:solidFill>
                                                <a:srgbClr val="FF0000"/>
                                              </a:solidFill>
                                              <a:latin typeface="Cambria Math" charset="0"/>
                                            </a:rPr>
                                          </m:ctrlPr>
                                        </m:dPr>
                                        <m:e>
                                          <m:f>
                                            <m:fPr>
                                              <m:ctrlPr>
                                                <a:rPr lang="el-GR" sz="1400" b="1" i="1">
                                                  <a:solidFill>
                                                    <a:srgbClr val="FF0000"/>
                                                  </a:solidFill>
                                                  <a:latin typeface="Cambria Math" charset="0"/>
                                                </a:rPr>
                                              </m:ctrlPr>
                                            </m:fPr>
                                            <m:num>
                                              <m:r>
                                                <a:rPr lang="el-GR" sz="1400" b="1" i="1">
                                                  <a:solidFill>
                                                    <a:srgbClr val="FF0000"/>
                                                  </a:solidFill>
                                                  <a:latin typeface="Cambria Math" charset="0"/>
                                                  <a:ea typeface="Cambria Math" charset="0"/>
                                                  <a:cs typeface="Cambria Math" charset="0"/>
                                                </a:rPr>
                                                <m:t>𝝏</m:t>
                                              </m:r>
                                              <m:r>
                                                <a:rPr lang="en-US" sz="1400" b="1" i="1">
                                                  <a:solidFill>
                                                    <a:srgbClr val="FF0000"/>
                                                  </a:solidFill>
                                                  <a:latin typeface="Cambria Math" charset="0"/>
                                                  <a:ea typeface="Cambria Math" charset="0"/>
                                                  <a:cs typeface="Cambria Math" charset="0"/>
                                                </a:rPr>
                                                <m:t>𝒈</m:t>
                                              </m:r>
                                            </m:num>
                                            <m:den>
                                              <m:r>
                                                <a:rPr lang="el-GR" sz="1400" b="1" i="1">
                                                  <a:solidFill>
                                                    <a:srgbClr val="FF0000"/>
                                                  </a:solidFill>
                                                  <a:latin typeface="Cambria Math" charset="0"/>
                                                  <a:ea typeface="Cambria Math" charset="0"/>
                                                  <a:cs typeface="Cambria Math" charset="0"/>
                                                </a:rPr>
                                                <m:t>𝝏</m:t>
                                              </m:r>
                                              <m:sSub>
                                                <m:sSubPr>
                                                  <m:ctrlPr>
                                                    <a:rPr lang="el-GR" sz="1400" b="1" i="1">
                                                      <a:solidFill>
                                                        <a:srgbClr val="FF0000"/>
                                                      </a:solidFill>
                                                      <a:latin typeface="Cambria Math" charset="0"/>
                                                      <a:ea typeface="Cambria Math" charset="0"/>
                                                      <a:cs typeface="Cambria Math" charset="0"/>
                                                    </a:rPr>
                                                  </m:ctrlPr>
                                                </m:sSubPr>
                                                <m:e>
                                                  <m:r>
                                                    <a:rPr lang="en-US" sz="1400" b="1" i="1">
                                                      <a:solidFill>
                                                        <a:srgbClr val="FF0000"/>
                                                      </a:solidFill>
                                                      <a:latin typeface="Cambria Math" charset="0"/>
                                                      <a:ea typeface="Cambria Math" charset="0"/>
                                                      <a:cs typeface="Cambria Math" charset="0"/>
                                                    </a:rPr>
                                                    <m:t>𝒙</m:t>
                                                  </m:r>
                                                </m:e>
                                                <m:sub>
                                                  <m:r>
                                                    <a:rPr lang="en-US" sz="1400" b="1" i="1">
                                                      <a:solidFill>
                                                        <a:srgbClr val="FF0000"/>
                                                      </a:solidFill>
                                                      <a:latin typeface="Cambria Math" charset="0"/>
                                                      <a:ea typeface="Cambria Math" charset="0"/>
                                                      <a:cs typeface="Cambria Math" charset="0"/>
                                                    </a:rPr>
                                                    <m:t>𝒋</m:t>
                                                  </m:r>
                                                </m:sub>
                                              </m:sSub>
                                            </m:den>
                                          </m:f>
                                          <m:sSub>
                                            <m:sSubPr>
                                              <m:ctrlPr>
                                                <a:rPr lang="el-GR" sz="1400" b="1" i="1">
                                                  <a:solidFill>
                                                    <a:srgbClr val="FF0000"/>
                                                  </a:solidFill>
                                                  <a:latin typeface="Cambria Math" charset="0"/>
                                                </a:rPr>
                                              </m:ctrlPr>
                                            </m:sSubPr>
                                            <m:e>
                                              <m:r>
                                                <a:rPr lang="en-US" sz="1400" b="1" i="1">
                                                  <a:solidFill>
                                                    <a:srgbClr val="FF0000"/>
                                                  </a:solidFill>
                                                  <a:latin typeface="Cambria Math" charset="0"/>
                                                </a:rPr>
                                                <m:t>|</m:t>
                                              </m:r>
                                            </m:e>
                                            <m:sub>
                                              <m:sSub>
                                                <m:sSubPr>
                                                  <m:ctrlPr>
                                                    <a:rPr lang="el-GR" sz="1400" b="1" i="1">
                                                      <a:solidFill>
                                                        <a:srgbClr val="FF0000"/>
                                                      </a:solidFill>
                                                      <a:latin typeface="Cambria Math" charset="0"/>
                                                    </a:rPr>
                                                  </m:ctrlPr>
                                                </m:sSubPr>
                                                <m:e>
                                                  <m:r>
                                                    <a:rPr lang="el-GR" sz="1400" b="1" i="1">
                                                      <a:solidFill>
                                                        <a:srgbClr val="FF0000"/>
                                                      </a:solidFill>
                                                      <a:latin typeface="Cambria Math" charset="0"/>
                                                    </a:rPr>
                                                    <m:t>𝝁</m:t>
                                                  </m:r>
                                                </m:e>
                                                <m:sub>
                                                  <m:r>
                                                    <a:rPr lang="en-US" sz="1400" b="1" i="1">
                                                      <a:solidFill>
                                                        <a:srgbClr val="FF0000"/>
                                                      </a:solidFill>
                                                      <a:latin typeface="Cambria Math" charset="0"/>
                                                    </a:rPr>
                                                    <m:t>𝒋</m:t>
                                                  </m:r>
                                                </m:sub>
                                              </m:sSub>
                                            </m:sub>
                                          </m:sSub>
                                        </m:e>
                                      </m:d>
                                    </m:e>
                                  </m:nary>
                                  <m:r>
                                    <m:rPr>
                                      <m:nor/>
                                    </m:rPr>
                                    <a:rPr lang="en-US" sz="1400" b="1" dirty="0">
                                      <a:solidFill>
                                        <a:srgbClr val="FF0000"/>
                                      </a:solidFill>
                                    </a:rPr>
                                    <m:t>cov</m:t>
                                  </m:r>
                                  <m:d>
                                    <m:dPr>
                                      <m:begChr m:val="["/>
                                      <m:endChr m:val="]"/>
                                      <m:ctrlPr>
                                        <a:rPr lang="en-US" sz="1400" b="1" i="1" dirty="0">
                                          <a:solidFill>
                                            <a:srgbClr val="FF0000"/>
                                          </a:solidFill>
                                          <a:latin typeface="Cambria Math" charset="0"/>
                                        </a:rPr>
                                      </m:ctrlPr>
                                    </m:dPr>
                                    <m:e>
                                      <m:sSub>
                                        <m:sSubPr>
                                          <m:ctrlPr>
                                            <a:rPr lang="en-US" sz="1400" b="1" i="1" dirty="0">
                                              <a:solidFill>
                                                <a:srgbClr val="FF0000"/>
                                              </a:solidFill>
                                              <a:latin typeface="Cambria Math" charset="0"/>
                                            </a:rPr>
                                          </m:ctrlPr>
                                        </m:sSubPr>
                                        <m:e>
                                          <m:r>
                                            <a:rPr lang="en-US" sz="1400" b="1" i="1" dirty="0">
                                              <a:solidFill>
                                                <a:srgbClr val="FF0000"/>
                                              </a:solidFill>
                                              <a:latin typeface="Cambria Math" charset="0"/>
                                            </a:rPr>
                                            <m:t>𝒙</m:t>
                                          </m:r>
                                        </m:e>
                                        <m:sub>
                                          <m:r>
                                            <a:rPr lang="en-US" sz="1400" b="1" i="1" dirty="0">
                                              <a:solidFill>
                                                <a:srgbClr val="FF0000"/>
                                              </a:solidFill>
                                              <a:latin typeface="Cambria Math" charset="0"/>
                                            </a:rPr>
                                            <m:t>𝒊</m:t>
                                          </m:r>
                                        </m:sub>
                                      </m:sSub>
                                      <m:r>
                                        <a:rPr lang="en-US" sz="1400" b="1" i="1" dirty="0">
                                          <a:solidFill>
                                            <a:srgbClr val="FF0000"/>
                                          </a:solidFill>
                                          <a:latin typeface="Cambria Math" charset="0"/>
                                        </a:rPr>
                                        <m:t>,</m:t>
                                      </m:r>
                                      <m:sSub>
                                        <m:sSubPr>
                                          <m:ctrlPr>
                                            <a:rPr lang="en-US" sz="1400" b="1" i="1" dirty="0">
                                              <a:solidFill>
                                                <a:srgbClr val="FF0000"/>
                                              </a:solidFill>
                                              <a:latin typeface="Cambria Math" charset="0"/>
                                            </a:rPr>
                                          </m:ctrlPr>
                                        </m:sSubPr>
                                        <m:e>
                                          <m:r>
                                            <a:rPr lang="en-US" sz="1400" b="1" i="1" dirty="0">
                                              <a:solidFill>
                                                <a:srgbClr val="FF0000"/>
                                              </a:solidFill>
                                              <a:latin typeface="Cambria Math" charset="0"/>
                                            </a:rPr>
                                            <m:t>𝒙</m:t>
                                          </m:r>
                                        </m:e>
                                        <m:sub>
                                          <m:r>
                                            <a:rPr lang="en-US" sz="1400" b="1" i="1" dirty="0">
                                              <a:solidFill>
                                                <a:srgbClr val="FF0000"/>
                                              </a:solidFill>
                                              <a:latin typeface="Cambria Math" charset="0"/>
                                            </a:rPr>
                                            <m:t>𝒋</m:t>
                                          </m:r>
                                        </m:sub>
                                      </m:sSub>
                                    </m:e>
                                  </m:d>
                                </m:e>
                              </m:nary>
                            </m:e>
                          </m:groupChr>
                        </m:e>
                        <m:lim>
                          <m:r>
                            <a:rPr lang="en-US" sz="1400" b="1" i="1" dirty="0" smtClean="0">
                              <a:solidFill>
                                <a:srgbClr val="0000CC"/>
                              </a:solidFill>
                              <a:latin typeface="Cambria Math" charset="0"/>
                            </a:rPr>
                            <m:t>𝟎</m:t>
                          </m:r>
                        </m:lim>
                      </m:limLow>
                    </m:oMath>
                  </a14:m>
                  <a:endParaRPr lang="en-US" sz="1400" b="1" dirty="0"/>
                </a:p>
                <a:p>
                  <a:pPr algn="just"/>
                  <a:r>
                    <a:rPr lang="en-US" sz="1400" b="1" dirty="0"/>
                    <a:t>           </a:t>
                  </a:r>
                  <a:r>
                    <a:rPr lang="en-US" sz="1400" b="1" dirty="0">
                      <a:solidFill>
                        <a:srgbClr val="0000CC"/>
                      </a:solidFill>
                    </a:rPr>
                    <a:t>= 9</a:t>
                  </a:r>
                  <a14:m>
                    <m:oMath xmlns:m="http://schemas.openxmlformats.org/officeDocument/2006/math">
                      <m:sSup>
                        <m:sSupPr>
                          <m:ctrlPr>
                            <a:rPr lang="en-US" sz="1400" b="1" i="1" smtClean="0">
                              <a:solidFill>
                                <a:srgbClr val="0000CC"/>
                              </a:solidFill>
                              <a:latin typeface="Cambria Math" charset="0"/>
                            </a:rPr>
                          </m:ctrlPr>
                        </m:sSupPr>
                        <m:e>
                          <m:d>
                            <m:dPr>
                              <m:ctrlPr>
                                <a:rPr lang="en-US" sz="1400" b="1" i="1" smtClean="0">
                                  <a:solidFill>
                                    <a:srgbClr val="0000CC"/>
                                  </a:solidFill>
                                  <a:latin typeface="Cambria Math" charset="0"/>
                                </a:rPr>
                              </m:ctrlPr>
                            </m:dPr>
                            <m:e>
                              <m:f>
                                <m:fPr>
                                  <m:ctrlPr>
                                    <a:rPr lang="en-US" sz="1400" b="1" i="1" smtClean="0">
                                      <a:solidFill>
                                        <a:srgbClr val="0000CC"/>
                                      </a:solidFill>
                                      <a:latin typeface="Cambria Math" charset="0"/>
                                    </a:rPr>
                                  </m:ctrlPr>
                                </m:fPr>
                                <m:num>
                                  <m:r>
                                    <a:rPr lang="en-US" sz="1400" b="1" i="1" smtClean="0">
                                      <a:solidFill>
                                        <a:srgbClr val="0000CC"/>
                                      </a:solidFill>
                                      <a:latin typeface="Cambria Math" charset="0"/>
                                    </a:rPr>
                                    <m:t>𝟏</m:t>
                                  </m:r>
                                </m:num>
                                <m:den>
                                  <m:r>
                                    <a:rPr lang="en-US" sz="1400" b="1" i="1" smtClean="0">
                                      <a:solidFill>
                                        <a:srgbClr val="0000CC"/>
                                      </a:solidFill>
                                      <a:latin typeface="Cambria Math" charset="0"/>
                                    </a:rPr>
                                    <m:t>𝟗</m:t>
                                  </m:r>
                                </m:den>
                              </m:f>
                            </m:e>
                          </m:d>
                        </m:e>
                        <m:sup>
                          <m:r>
                            <a:rPr lang="en-US" sz="1400" b="1" i="1" smtClean="0">
                              <a:solidFill>
                                <a:srgbClr val="0000CC"/>
                              </a:solidFill>
                              <a:latin typeface="Cambria Math" charset="0"/>
                            </a:rPr>
                            <m:t>𝟐</m:t>
                          </m:r>
                        </m:sup>
                      </m:sSup>
                    </m:oMath>
                  </a14:m>
                  <a:r>
                    <a:rPr lang="en-US" sz="1400" b="1" dirty="0">
                      <a:solidFill>
                        <a:srgbClr val="0000CC"/>
                      </a:solidFill>
                    </a:rPr>
                    <a:t>0.01 = 0.0011 s</a:t>
                  </a:r>
                  <a:r>
                    <a:rPr lang="en-US" sz="1400" b="1" baseline="30000" dirty="0">
                      <a:solidFill>
                        <a:srgbClr val="0000CC"/>
                      </a:solidFill>
                    </a:rPr>
                    <a:t>2</a:t>
                  </a:r>
                  <a:endParaRPr lang="en-US" sz="1400" b="1" dirty="0">
                    <a:solidFill>
                      <a:srgbClr val="0000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287269" y="4391453"/>
                  <a:ext cx="5190844" cy="2029786"/>
                </a:xfrm>
                <a:prstGeom prst="rect">
                  <a:avLst/>
                </a:prstGeom>
                <a:blipFill rotWithShape="0">
                  <a:blip r:embed="rId11"/>
                  <a:stretch>
                    <a:fillRect l="-1643" t="-22222" b="-1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01704" y="3906840"/>
                  <a:ext cx="2886046" cy="369397"/>
                </a:xfrm>
                <a:prstGeom prst="rect">
                  <a:avLst/>
                </a:prstGeom>
                <a:noFill/>
              </p:spPr>
              <p:txBody>
                <a:bodyPr wrap="none" lIns="0" tIns="0" rIns="0" bIns="0" rtlCol="0">
                  <a:spAutoFit/>
                </a:bodyPr>
                <a:lstStyle/>
                <a:p>
                  <a14:m>
                    <m:oMath xmlns:m="http://schemas.openxmlformats.org/officeDocument/2006/math">
                      <m:r>
                        <m:rPr>
                          <m:sty m:val="p"/>
                        </m:rPr>
                        <a:rPr lang="el-GR" sz="1800" b="1" i="1" dirty="0">
                          <a:solidFill>
                            <a:srgbClr val="0000CC"/>
                          </a:solidFill>
                          <a:latin typeface="Cambria Math" charset="0"/>
                        </a:rPr>
                        <m:t>φ</m:t>
                      </m:r>
                      <m:r>
                        <m:rPr>
                          <m:nor/>
                        </m:rPr>
                        <a:rPr lang="el-GR" sz="1800" b="1" i="0" dirty="0" smtClean="0">
                          <a:solidFill>
                            <a:srgbClr val="0000CC"/>
                          </a:solidFill>
                        </a:rPr>
                        <m:t>=</m:t>
                      </m:r>
                      <m:r>
                        <m:rPr>
                          <m:nor/>
                        </m:rPr>
                        <a:rPr lang="en-US" sz="1800" b="1" dirty="0" smtClean="0">
                          <a:solidFill>
                            <a:srgbClr val="0000CC"/>
                          </a:solidFill>
                        </a:rPr>
                        <m:t>g</m:t>
                      </m:r>
                      <m:r>
                        <m:rPr>
                          <m:nor/>
                        </m:rPr>
                        <a:rPr lang="en-US" sz="1800" b="1" dirty="0" smtClean="0">
                          <a:solidFill>
                            <a:srgbClr val="0000CC"/>
                          </a:solidFill>
                        </a:rPr>
                        <m:t>(</m:t>
                      </m:r>
                      <m:r>
                        <m:rPr>
                          <m:nor/>
                        </m:rPr>
                        <a:rPr lang="en-US" sz="1800" b="1" dirty="0" smtClean="0">
                          <a:solidFill>
                            <a:srgbClr val="0000CC"/>
                          </a:solidFill>
                        </a:rPr>
                        <m:t>x</m:t>
                      </m:r>
                      <m:r>
                        <m:rPr>
                          <m:nor/>
                        </m:rPr>
                        <a:rPr lang="en-US" sz="1800" b="1" baseline="-25000" dirty="0" smtClean="0">
                          <a:solidFill>
                            <a:srgbClr val="0000CC"/>
                          </a:solidFill>
                        </a:rPr>
                        <m:t>1</m:t>
                      </m:r>
                      <m:r>
                        <m:rPr>
                          <m:nor/>
                        </m:rPr>
                        <a:rPr lang="en-US" sz="1800" b="1" dirty="0" smtClean="0">
                          <a:solidFill>
                            <a:srgbClr val="0000CC"/>
                          </a:solidFill>
                        </a:rPr>
                        <m:t>, </m:t>
                      </m:r>
                      <m:r>
                        <m:rPr>
                          <m:nor/>
                        </m:rPr>
                        <a:rPr lang="en-US" sz="1800" b="1" dirty="0" smtClean="0">
                          <a:solidFill>
                            <a:srgbClr val="0000CC"/>
                          </a:solidFill>
                        </a:rPr>
                        <m:t>x</m:t>
                      </m:r>
                      <m:r>
                        <m:rPr>
                          <m:nor/>
                        </m:rPr>
                        <a:rPr lang="en-US" sz="1800" b="1" baseline="-25000" dirty="0" smtClean="0">
                          <a:solidFill>
                            <a:srgbClr val="0000CC"/>
                          </a:solidFill>
                        </a:rPr>
                        <m:t>2</m:t>
                      </m:r>
                      <m:r>
                        <m:rPr>
                          <m:nor/>
                        </m:rPr>
                        <a:rPr lang="en-US" sz="1800" b="1" dirty="0" smtClean="0">
                          <a:solidFill>
                            <a:srgbClr val="0000CC"/>
                          </a:solidFill>
                        </a:rPr>
                        <m:t>, </m:t>
                      </m:r>
                      <m:r>
                        <m:rPr>
                          <m:nor/>
                        </m:rPr>
                        <a:rPr lang="en-US" sz="1800" b="1" dirty="0" smtClean="0">
                          <a:solidFill>
                            <a:srgbClr val="0000CC"/>
                          </a:solidFill>
                        </a:rPr>
                        <m:t>x</m:t>
                      </m:r>
                      <m:r>
                        <m:rPr>
                          <m:nor/>
                        </m:rPr>
                        <a:rPr lang="en-US" sz="1800" b="1" baseline="-25000" dirty="0" smtClean="0">
                          <a:solidFill>
                            <a:srgbClr val="0000CC"/>
                          </a:solidFill>
                        </a:rPr>
                        <m:t>3</m:t>
                      </m:r>
                      <m:r>
                        <m:rPr>
                          <m:nor/>
                        </m:rPr>
                        <a:rPr lang="en-US" sz="1800" b="1" dirty="0" smtClean="0">
                          <a:solidFill>
                            <a:srgbClr val="0000CC"/>
                          </a:solidFill>
                        </a:rPr>
                        <m:t>, …,</m:t>
                      </m:r>
                      <m:r>
                        <m:rPr>
                          <m:nor/>
                        </m:rPr>
                        <a:rPr lang="en-US" sz="1800" b="1" dirty="0" smtClean="0">
                          <a:solidFill>
                            <a:srgbClr val="0000CC"/>
                          </a:solidFill>
                        </a:rPr>
                        <m:t>x</m:t>
                      </m:r>
                      <m:r>
                        <m:rPr>
                          <m:nor/>
                        </m:rPr>
                        <a:rPr lang="en-US" sz="1800" b="1" i="0" baseline="-25000" dirty="0" smtClean="0">
                          <a:solidFill>
                            <a:srgbClr val="0000CC"/>
                          </a:solidFill>
                        </a:rPr>
                        <m:t>9</m:t>
                      </m:r>
                      <m:r>
                        <m:rPr>
                          <m:nor/>
                        </m:rPr>
                        <a:rPr lang="en-US" sz="1800" b="1" baseline="-25000" dirty="0" smtClean="0">
                          <a:solidFill>
                            <a:srgbClr val="0000CC"/>
                          </a:solidFill>
                        </a:rPr>
                        <m:t> </m:t>
                      </m:r>
                      <m:r>
                        <m:rPr>
                          <m:nor/>
                        </m:rPr>
                        <a:rPr lang="en-US" sz="1800" b="1" dirty="0" smtClean="0">
                          <a:solidFill>
                            <a:srgbClr val="0000CC"/>
                          </a:solidFill>
                        </a:rPr>
                        <m:t>)</m:t>
                      </m:r>
                    </m:oMath>
                  </a14:m>
                  <a:r>
                    <a:rPr lang="el-GR" sz="1800" b="1" dirty="0">
                      <a:solidFill>
                        <a:srgbClr val="0000CC"/>
                      </a:solidFill>
                    </a:rPr>
                    <a:t>=</a:t>
                  </a:r>
                  <a14:m>
                    <m:oMath xmlns:m="http://schemas.openxmlformats.org/officeDocument/2006/math">
                      <m:nary>
                        <m:naryPr>
                          <m:chr m:val="∑"/>
                          <m:ctrlPr>
                            <a:rPr lang="el-GR" sz="1800" b="1" i="1" dirty="0" smtClean="0">
                              <a:solidFill>
                                <a:srgbClr val="0000CC"/>
                              </a:solidFill>
                              <a:latin typeface="Cambria Math" charset="0"/>
                            </a:rPr>
                          </m:ctrlPr>
                        </m:naryPr>
                        <m:sub>
                          <m:r>
                            <m:rPr>
                              <m:brk m:alnAt="23"/>
                            </m:rPr>
                            <a:rPr lang="en-US" sz="1800" b="1" i="1" dirty="0" smtClean="0">
                              <a:solidFill>
                                <a:srgbClr val="0000CC"/>
                              </a:solidFill>
                              <a:latin typeface="Cambria Math" charset="0"/>
                            </a:rPr>
                            <m:t>𝒌</m:t>
                          </m:r>
                          <m:r>
                            <a:rPr lang="en-US" sz="1800" b="1" i="1" dirty="0" smtClean="0">
                              <a:solidFill>
                                <a:srgbClr val="0000CC"/>
                              </a:solidFill>
                              <a:latin typeface="Cambria Math" charset="0"/>
                            </a:rPr>
                            <m:t>=</m:t>
                          </m:r>
                          <m:r>
                            <a:rPr lang="en-US" sz="1800" b="1" i="1" dirty="0" smtClean="0">
                              <a:solidFill>
                                <a:srgbClr val="0000CC"/>
                              </a:solidFill>
                              <a:latin typeface="Cambria Math" charset="0"/>
                            </a:rPr>
                            <m:t>𝟏</m:t>
                          </m:r>
                        </m:sub>
                        <m:sup>
                          <m:r>
                            <a:rPr lang="en-US" sz="1800" b="1" i="1" dirty="0" smtClean="0">
                              <a:solidFill>
                                <a:srgbClr val="0000CC"/>
                              </a:solidFill>
                              <a:latin typeface="Cambria Math" charset="0"/>
                            </a:rPr>
                            <m:t>𝟗</m:t>
                          </m:r>
                        </m:sup>
                        <m:e>
                          <m:f>
                            <m:fPr>
                              <m:ctrlPr>
                                <a:rPr lang="el-GR" sz="1800" b="1" i="1" dirty="0" smtClean="0">
                                  <a:solidFill>
                                    <a:srgbClr val="0000CC"/>
                                  </a:solidFill>
                                  <a:latin typeface="Cambria Math" charset="0"/>
                                </a:rPr>
                              </m:ctrlPr>
                            </m:fPr>
                            <m:num>
                              <m:sSub>
                                <m:sSubPr>
                                  <m:ctrlPr>
                                    <a:rPr lang="el-GR" sz="1800" b="1" i="1" dirty="0">
                                      <a:solidFill>
                                        <a:srgbClr val="0000CC"/>
                                      </a:solidFill>
                                      <a:latin typeface="Cambria Math" charset="0"/>
                                    </a:rPr>
                                  </m:ctrlPr>
                                </m:sSubPr>
                                <m:e>
                                  <m:r>
                                    <a:rPr lang="en-US" sz="1800" b="1" i="1" dirty="0">
                                      <a:solidFill>
                                        <a:srgbClr val="0000CC"/>
                                      </a:solidFill>
                                      <a:latin typeface="Cambria Math" charset="0"/>
                                    </a:rPr>
                                    <m:t>𝒙</m:t>
                                  </m:r>
                                </m:e>
                                <m:sub>
                                  <m:r>
                                    <a:rPr lang="en-US" sz="1800" b="1" i="1" dirty="0">
                                      <a:solidFill>
                                        <a:srgbClr val="0000CC"/>
                                      </a:solidFill>
                                      <a:latin typeface="Cambria Math" charset="0"/>
                                    </a:rPr>
                                    <m:t>𝒌</m:t>
                                  </m:r>
                                </m:sub>
                              </m:sSub>
                            </m:num>
                            <m:den>
                              <m:r>
                                <a:rPr lang="en-US" sz="1800" b="1" i="1" dirty="0" smtClean="0">
                                  <a:solidFill>
                                    <a:srgbClr val="0000CC"/>
                                  </a:solidFill>
                                  <a:latin typeface="Cambria Math" charset="0"/>
                                </a:rPr>
                                <m:t>𝟗</m:t>
                              </m:r>
                            </m:den>
                          </m:f>
                        </m:e>
                      </m:nary>
                    </m:oMath>
                  </a14:m>
                  <a:endParaRPr lang="en-US" sz="1800" b="1" dirty="0">
                    <a:solidFill>
                      <a:srgbClr val="0000CC"/>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901704" y="3906840"/>
                  <a:ext cx="2886046" cy="369397"/>
                </a:xfrm>
                <a:prstGeom prst="rect">
                  <a:avLst/>
                </a:prstGeom>
                <a:blipFill rotWithShape="0">
                  <a:blip r:embed="rId12"/>
                  <a:stretch>
                    <a:fillRect l="-2532" t="-125000" r="-9916" b="-185000"/>
                  </a:stretch>
                </a:blipFill>
              </p:spPr>
              <p:txBody>
                <a:bodyPr/>
                <a:lstStyle/>
                <a:p>
                  <a:r>
                    <a:rPr lang="en-US">
                      <a:noFill/>
                    </a:rPr>
                    <a:t> </a:t>
                  </a:r>
                </a:p>
              </p:txBody>
            </p:sp>
          </mc:Fallback>
        </mc:AlternateContent>
        <p:sp>
          <p:nvSpPr>
            <p:cNvPr id="22" name="TextBox 21"/>
            <p:cNvSpPr txBox="1"/>
            <p:nvPr/>
          </p:nvSpPr>
          <p:spPr>
            <a:xfrm>
              <a:off x="2896319" y="3973546"/>
              <a:ext cx="2834890" cy="338554"/>
            </a:xfrm>
            <a:prstGeom prst="rect">
              <a:avLst/>
            </a:prstGeom>
            <a:noFill/>
          </p:spPr>
          <p:txBody>
            <a:bodyPr wrap="square" rtlCol="0">
              <a:spAutoFit/>
            </a:bodyPr>
            <a:lstStyle/>
            <a:p>
              <a:r>
                <a:rPr lang="el-GR" sz="1600"/>
                <a:t>Ας προβλέψουμε...</a:t>
              </a:r>
              <a:endParaRPr lang="en-US" sz="1600" dirty="0"/>
            </a:p>
          </p:txBody>
        </p:sp>
      </p:grpSp>
    </p:spTree>
    <p:extLst>
      <p:ext uri="{BB962C8B-B14F-4D97-AF65-F5344CB8AC3E}">
        <p14:creationId xmlns:p14="http://schemas.microsoft.com/office/powerpoint/2010/main" val="1934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3 - Θέση αριθμού διαφάνειας"/>
          <p:cNvSpPr>
            <a:spLocks noGrp="1"/>
          </p:cNvSpPr>
          <p:nvPr>
            <p:ph type="sldNum" sz="quarter" idx="12"/>
          </p:nvPr>
        </p:nvSpPr>
        <p:spPr>
          <a:noFill/>
        </p:spPr>
        <p:txBody>
          <a:bodyPr/>
          <a:lstStyle/>
          <a:p>
            <a:fld id="{CFBE2C99-CFAD-314E-ABF3-076B26062FDC}" type="slidenum">
              <a:rPr lang="el-GR"/>
              <a:pPr/>
              <a:t>3</a:t>
            </a:fld>
            <a:endParaRPr lang="el-GR"/>
          </a:p>
        </p:txBody>
      </p:sp>
      <p:sp>
        <p:nvSpPr>
          <p:cNvPr id="24581" name="Text Box 2"/>
          <p:cNvSpPr txBox="1">
            <a:spLocks noChangeArrowheads="1"/>
          </p:cNvSpPr>
          <p:nvPr/>
        </p:nvSpPr>
        <p:spPr bwMode="auto">
          <a:xfrm>
            <a:off x="323850" y="260350"/>
            <a:ext cx="6443663" cy="5191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24582" name="Text Box 3"/>
          <p:cNvSpPr txBox="1">
            <a:spLocks noChangeArrowheads="1"/>
          </p:cNvSpPr>
          <p:nvPr/>
        </p:nvSpPr>
        <p:spPr bwMode="auto">
          <a:xfrm>
            <a:off x="0" y="188913"/>
            <a:ext cx="9144000" cy="523875"/>
          </a:xfrm>
          <a:prstGeom prst="rect">
            <a:avLst/>
          </a:prstGeom>
          <a:noFill/>
          <a:ln w="9525">
            <a:noFill/>
            <a:miter lim="800000"/>
            <a:headEnd/>
            <a:tailEnd/>
          </a:ln>
        </p:spPr>
        <p:txBody>
          <a:bodyPr>
            <a:prstTxWarp prst="textNoShape">
              <a:avLst/>
            </a:prstTxWarp>
            <a:spAutoFit/>
          </a:bodyPr>
          <a:lstStyle/>
          <a:p>
            <a:pPr>
              <a:spcBef>
                <a:spcPct val="50000"/>
              </a:spcBef>
            </a:pPr>
            <a:r>
              <a:rPr lang="el-GR" b="1">
                <a:solidFill>
                  <a:srgbClr val="006600"/>
                </a:solidFill>
                <a:latin typeface="Palatino" pitchFamily="-105" charset="0"/>
                <a:ea typeface="Palatino" pitchFamily="-105" charset="0"/>
                <a:cs typeface="Palatino" pitchFamily="-105" charset="0"/>
              </a:rPr>
              <a:t>Παράδειγμα Εργασίας:</a:t>
            </a:r>
            <a:r>
              <a:rPr lang="el-GR">
                <a:latin typeface="Palatino" pitchFamily="-105" charset="0"/>
                <a:ea typeface="Palatino" pitchFamily="-105" charset="0"/>
                <a:cs typeface="Palatino" pitchFamily="-105" charset="0"/>
              </a:rPr>
              <a:t>    </a:t>
            </a:r>
            <a:r>
              <a:rPr lang="el-GR">
                <a:solidFill>
                  <a:srgbClr val="CC0000"/>
                </a:solidFill>
                <a:latin typeface="Palatino" pitchFamily="-105" charset="0"/>
                <a:ea typeface="Palatino" pitchFamily="-105" charset="0"/>
                <a:cs typeface="Palatino" pitchFamily="-105" charset="0"/>
              </a:rPr>
              <a:t>Το μαθηματικό εκκρεμές</a:t>
            </a:r>
          </a:p>
        </p:txBody>
      </p:sp>
      <p:sp>
        <p:nvSpPr>
          <p:cNvPr id="24583" name="Text Box 4"/>
          <p:cNvSpPr txBox="1">
            <a:spLocks noChangeArrowheads="1"/>
          </p:cNvSpPr>
          <p:nvPr/>
        </p:nvSpPr>
        <p:spPr bwMode="auto">
          <a:xfrm>
            <a:off x="71438" y="765175"/>
            <a:ext cx="8748712" cy="1006475"/>
          </a:xfrm>
          <a:prstGeom prst="rect">
            <a:avLst/>
          </a:prstGeom>
          <a:noFill/>
          <a:ln w="9525">
            <a:noFill/>
            <a:miter lim="800000"/>
            <a:headEnd/>
            <a:tailEnd/>
          </a:ln>
        </p:spPr>
        <p:txBody>
          <a:bodyPr>
            <a:prstTxWarp prst="textNoShape">
              <a:avLst/>
            </a:prstTxWarp>
            <a:spAutoFit/>
          </a:bodyPr>
          <a:lstStyle/>
          <a:p>
            <a:pPr algn="l">
              <a:spcBef>
                <a:spcPct val="50000"/>
              </a:spcBef>
            </a:pPr>
            <a:r>
              <a:rPr lang="el-GR" sz="3600" b="1">
                <a:solidFill>
                  <a:srgbClr val="CC0000"/>
                </a:solidFill>
                <a:latin typeface="Palatino" pitchFamily="-105" charset="0"/>
                <a:ea typeface="Palatino" pitchFamily="-105" charset="0"/>
                <a:cs typeface="Palatino" pitchFamily="-105" charset="0"/>
              </a:rPr>
              <a:t>Συνεπώς:</a:t>
            </a:r>
            <a:r>
              <a:rPr lang="el-GR" sz="3600" b="1">
                <a:solidFill>
                  <a:srgbClr val="0000CC"/>
                </a:solidFill>
                <a:latin typeface="Palatino" pitchFamily="-105" charset="0"/>
                <a:ea typeface="Palatino" pitchFamily="-105" charset="0"/>
                <a:cs typeface="Palatino" pitchFamily="-105" charset="0"/>
              </a:rPr>
              <a:t> </a:t>
            </a:r>
            <a:r>
              <a:rPr lang="el-GR" sz="2400" b="1">
                <a:solidFill>
                  <a:srgbClr val="0000CC"/>
                </a:solidFill>
                <a:latin typeface="Palatino" pitchFamily="-105" charset="0"/>
                <a:ea typeface="Palatino" pitchFamily="-105" charset="0"/>
                <a:cs typeface="Palatino" pitchFamily="-105" charset="0"/>
              </a:rPr>
              <a:t>Για μικρές γωνιακές εκτροπές (θ ≤ θ</a:t>
            </a:r>
            <a:r>
              <a:rPr lang="el-GR" sz="2400" b="1" baseline="-25000">
                <a:solidFill>
                  <a:srgbClr val="0000CC"/>
                </a:solidFill>
                <a:latin typeface="Palatino" pitchFamily="-105" charset="0"/>
                <a:ea typeface="Palatino" pitchFamily="-105" charset="0"/>
                <a:cs typeface="Palatino" pitchFamily="-105" charset="0"/>
              </a:rPr>
              <a:t>0  </a:t>
            </a:r>
            <a:r>
              <a:rPr lang="el-GR" sz="2400" b="1">
                <a:solidFill>
                  <a:srgbClr val="0000CC"/>
                </a:solidFill>
                <a:latin typeface="Palatino" pitchFamily="-105" charset="0"/>
                <a:ea typeface="Palatino" pitchFamily="-105" charset="0"/>
                <a:cs typeface="Palatino" pitchFamily="-105" charset="0"/>
              </a:rPr>
              <a:t>→0) το εκρεμές εκτελεί αρμονική ταλάντωση με περίοδο:</a:t>
            </a:r>
          </a:p>
        </p:txBody>
      </p:sp>
      <p:graphicFrame>
        <p:nvGraphicFramePr>
          <p:cNvPr id="24578" name="Object 7"/>
          <p:cNvGraphicFramePr>
            <a:graphicFrameLocks noChangeAspect="1"/>
          </p:cNvGraphicFramePr>
          <p:nvPr/>
        </p:nvGraphicFramePr>
        <p:xfrm>
          <a:off x="2843213" y="1844675"/>
          <a:ext cx="2119312" cy="1284288"/>
        </p:xfrm>
        <a:graphic>
          <a:graphicData uri="http://schemas.openxmlformats.org/presentationml/2006/ole">
            <mc:AlternateContent xmlns:mc="http://schemas.openxmlformats.org/markup-compatibility/2006">
              <mc:Choice xmlns:v="urn:schemas-microsoft-com:vml" Requires="v">
                <p:oleObj spid="_x0000_s24917" name="Equation" r:id="rId3" imgW="774360" imgH="469800" progId="Equation.3">
                  <p:embed/>
                </p:oleObj>
              </mc:Choice>
              <mc:Fallback>
                <p:oleObj name="Equation" r:id="rId3" imgW="774360" imgH="469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844675"/>
                        <a:ext cx="2119312" cy="1284288"/>
                      </a:xfrm>
                      <a:prstGeom prst="rect">
                        <a:avLst/>
                      </a:prstGeom>
                      <a:solidFill>
                        <a:srgbClr val="FFFF00"/>
                      </a:solidFill>
                    </p:spPr>
                  </p:pic>
                </p:oleObj>
              </mc:Fallback>
            </mc:AlternateContent>
          </a:graphicData>
        </a:graphic>
      </p:graphicFrame>
      <p:sp>
        <p:nvSpPr>
          <p:cNvPr id="24584" name="Text Box 8"/>
          <p:cNvSpPr txBox="1">
            <a:spLocks noChangeArrowheads="1"/>
          </p:cNvSpPr>
          <p:nvPr/>
        </p:nvSpPr>
        <p:spPr bwMode="auto">
          <a:xfrm>
            <a:off x="179388" y="3284538"/>
            <a:ext cx="8748712" cy="1371600"/>
          </a:xfrm>
          <a:prstGeom prst="rect">
            <a:avLst/>
          </a:prstGeom>
          <a:noFill/>
          <a:ln w="9525">
            <a:noFill/>
            <a:miter lim="800000"/>
            <a:headEnd/>
            <a:tailEnd/>
          </a:ln>
        </p:spPr>
        <p:txBody>
          <a:bodyPr>
            <a:prstTxWarp prst="textNoShape">
              <a:avLst/>
            </a:prstTxWarp>
            <a:spAutoFit/>
          </a:bodyPr>
          <a:lstStyle/>
          <a:p>
            <a:pPr algn="l">
              <a:spcBef>
                <a:spcPct val="50000"/>
              </a:spcBef>
            </a:pPr>
            <a:r>
              <a:rPr lang="el-GR" sz="3600" b="1">
                <a:solidFill>
                  <a:srgbClr val="CC0000"/>
                </a:solidFill>
                <a:latin typeface="Palatino" pitchFamily="-105" charset="0"/>
                <a:ea typeface="Palatino" pitchFamily="-105" charset="0"/>
                <a:cs typeface="Palatino" pitchFamily="-105" charset="0"/>
              </a:rPr>
              <a:t>Επιπλέον:</a:t>
            </a:r>
            <a:r>
              <a:rPr lang="el-GR" sz="3600" b="1">
                <a:solidFill>
                  <a:srgbClr val="0000CC"/>
                </a:solidFill>
                <a:latin typeface="Palatino" pitchFamily="-105" charset="0"/>
                <a:ea typeface="Palatino" pitchFamily="-105" charset="0"/>
                <a:cs typeface="Palatino" pitchFamily="-105" charset="0"/>
              </a:rPr>
              <a:t> </a:t>
            </a:r>
            <a:r>
              <a:rPr lang="el-GR" sz="2400" b="1">
                <a:solidFill>
                  <a:srgbClr val="0000CC"/>
                </a:solidFill>
                <a:latin typeface="Palatino" pitchFamily="-105" charset="0"/>
                <a:ea typeface="Palatino" pitchFamily="-105" charset="0"/>
                <a:cs typeface="Palatino" pitchFamily="-105" charset="0"/>
              </a:rPr>
              <a:t>Μετρώντας την περίοδο ταλάντωσης, Τ,</a:t>
            </a:r>
            <a:r>
              <a:rPr lang="en-US" sz="2400" b="1">
                <a:solidFill>
                  <a:srgbClr val="0000CC"/>
                </a:solidFill>
                <a:latin typeface="Palatino" pitchFamily="-105" charset="0"/>
                <a:ea typeface="Palatino" pitchFamily="-105" charset="0"/>
                <a:cs typeface="Palatino" pitchFamily="-105" charset="0"/>
              </a:rPr>
              <a:t> </a:t>
            </a:r>
            <a:r>
              <a:rPr lang="el-GR" sz="2400" b="1">
                <a:solidFill>
                  <a:srgbClr val="0000CC"/>
                </a:solidFill>
                <a:latin typeface="Palatino" pitchFamily="-105" charset="0"/>
                <a:ea typeface="Palatino" pitchFamily="-105" charset="0"/>
                <a:cs typeface="Palatino" pitchFamily="-105" charset="0"/>
              </a:rPr>
              <a:t>ενός μαθηματικού εκκρεμούς, μήκους νήματος </a:t>
            </a:r>
            <a:r>
              <a:rPr lang="en-US" sz="2400" b="1">
                <a:solidFill>
                  <a:srgbClr val="0000CC"/>
                </a:solidFill>
                <a:latin typeface="Palatino" pitchFamily="-105" charset="0"/>
                <a:ea typeface="Palatino" pitchFamily="-105" charset="0"/>
                <a:cs typeface="Palatino" pitchFamily="-105" charset="0"/>
              </a:rPr>
              <a:t>L,</a:t>
            </a:r>
            <a:r>
              <a:rPr lang="el-GR" sz="2400" b="1">
                <a:solidFill>
                  <a:srgbClr val="0000CC"/>
                </a:solidFill>
                <a:latin typeface="Palatino" pitchFamily="-105" charset="0"/>
                <a:ea typeface="Palatino" pitchFamily="-105" charset="0"/>
                <a:cs typeface="Palatino" pitchFamily="-105" charset="0"/>
              </a:rPr>
              <a:t>υπολογίζουμε την επιτάχυνση βαρύτητας ως:</a:t>
            </a:r>
          </a:p>
        </p:txBody>
      </p:sp>
      <p:graphicFrame>
        <p:nvGraphicFramePr>
          <p:cNvPr id="24579" name="Object 9"/>
          <p:cNvGraphicFramePr>
            <a:graphicFrameLocks noChangeAspect="1"/>
          </p:cNvGraphicFramePr>
          <p:nvPr/>
        </p:nvGraphicFramePr>
        <p:xfrm>
          <a:off x="2825750" y="4797425"/>
          <a:ext cx="2016125" cy="1165225"/>
        </p:xfrm>
        <a:graphic>
          <a:graphicData uri="http://schemas.openxmlformats.org/presentationml/2006/ole">
            <mc:AlternateContent xmlns:mc="http://schemas.openxmlformats.org/markup-compatibility/2006">
              <mc:Choice xmlns:v="urn:schemas-microsoft-com:vml" Requires="v">
                <p:oleObj spid="_x0000_s24918" name="Equation" r:id="rId5" imgW="723900" imgH="419100" progId="Equation.DSMT4">
                  <p:embed/>
                </p:oleObj>
              </mc:Choice>
              <mc:Fallback>
                <p:oleObj name="Equation" r:id="rId5" imgW="723900" imgH="4191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50" y="4797425"/>
                        <a:ext cx="2016125" cy="1165225"/>
                      </a:xfrm>
                      <a:prstGeom prst="rect">
                        <a:avLst/>
                      </a:prstGeom>
                      <a:solidFill>
                        <a:srgbClr val="FFFF00"/>
                      </a:solidFill>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30</a:t>
            </a:fld>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732" y="2495245"/>
            <a:ext cx="4068452" cy="398810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0" y="296652"/>
                <a:ext cx="8928484" cy="1936620"/>
              </a:xfrm>
              <a:prstGeom prst="rect">
                <a:avLst/>
              </a:prstGeom>
              <a:noFill/>
            </p:spPr>
            <p:txBody>
              <a:bodyPr wrap="square" rtlCol="0">
                <a:spAutoFit/>
              </a:bodyPr>
              <a:lstStyle/>
              <a:p>
                <a:pPr algn="just"/>
                <a:r>
                  <a:rPr lang="el-GR" sz="1600" b="1" dirty="0">
                    <a:solidFill>
                      <a:srgbClr val="C00000"/>
                    </a:solidFill>
                  </a:rPr>
                  <a:t>Προτιμούμε να επαναλαμβάνουμε Ν φορές μία μέτρηση και να υπολογίζουμε τον μέσο όρο, διότι:</a:t>
                </a:r>
              </a:p>
              <a:p>
                <a:pPr marL="342900" indent="-342900" algn="just">
                  <a:buAutoNum type="arabicParenR"/>
                </a:pPr>
                <a:r>
                  <a:rPr lang="el-GR" sz="1600" b="1" dirty="0"/>
                  <a:t>Ο μέσος όρος Ν μετρήσεων έχει την ίδια μέση (αναμενόμενη) τιμή με τις μετρήσεις (θυμηθείτε ότι η αληθής τιμή της φυσικής ποσότητας συνδέεται με την μέση τιμή των μετρήσεων)</a:t>
                </a:r>
              </a:p>
              <a:p>
                <a:pPr marL="342900" indent="-342900" algn="just">
                  <a:buAutoNum type="arabicParenR"/>
                </a:pPr>
                <a:r>
                  <a:rPr lang="el-GR" sz="1600" b="1" dirty="0"/>
                  <a:t>Η τετραγωνική διασπορά του μέσου όρου Ν μετρήσεων είναι το 1/Ν της διασποράς μιας μέτρησης (ή το </a:t>
                </a:r>
                <a:r>
                  <a:rPr lang="en-US" sz="1600" b="1" dirty="0"/>
                  <a:t>RMS </a:t>
                </a:r>
                <a:r>
                  <a:rPr lang="el-GR" sz="1600" b="1" dirty="0"/>
                  <a:t>του μέσου όρου είναι το </a:t>
                </a:r>
                <a14:m>
                  <m:oMath xmlns:m="http://schemas.openxmlformats.org/officeDocument/2006/math">
                    <m:f>
                      <m:fPr>
                        <m:ctrlPr>
                          <a:rPr lang="el-GR" sz="1600" b="1" i="1" smtClean="0">
                            <a:latin typeface="Cambria Math" charset="0"/>
                          </a:rPr>
                        </m:ctrlPr>
                      </m:fPr>
                      <m:num>
                        <m:r>
                          <a:rPr lang="el-GR" sz="1600" b="1" i="1" smtClean="0">
                            <a:latin typeface="Cambria Math" charset="0"/>
                          </a:rPr>
                          <m:t>𝟏</m:t>
                        </m:r>
                      </m:num>
                      <m:den>
                        <m:rad>
                          <m:radPr>
                            <m:degHide m:val="on"/>
                            <m:ctrlPr>
                              <a:rPr lang="el-GR" sz="1600" b="1" i="1" smtClean="0">
                                <a:latin typeface="Cambria Math" charset="0"/>
                              </a:rPr>
                            </m:ctrlPr>
                          </m:radPr>
                          <m:deg/>
                          <m:e>
                            <m:r>
                              <a:rPr lang="el-GR" sz="1600" b="1" i="0" smtClean="0">
                                <a:latin typeface="Cambria Math" charset="0"/>
                              </a:rPr>
                              <m:t>𝚴</m:t>
                            </m:r>
                          </m:e>
                        </m:rad>
                      </m:den>
                    </m:f>
                  </m:oMath>
                </a14:m>
                <a:r>
                  <a:rPr lang="el-GR" sz="1600" b="1" dirty="0"/>
                  <a:t> του </a:t>
                </a:r>
                <a:r>
                  <a:rPr lang="en-US" sz="1600" b="1" dirty="0"/>
                  <a:t>RMS </a:t>
                </a:r>
                <a:r>
                  <a:rPr lang="el-GR" sz="1600" b="1" dirty="0"/>
                  <a:t>μιας μέτρησης)</a:t>
                </a:r>
                <a:endParaRPr lang="en-US" sz="16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0" y="296652"/>
                <a:ext cx="8928484" cy="1936620"/>
              </a:xfrm>
              <a:prstGeom prst="rect">
                <a:avLst/>
              </a:prstGeom>
              <a:blipFill rotWithShape="0">
                <a:blip r:embed="rId3"/>
                <a:stretch>
                  <a:fillRect l="-341" t="-946" r="-956" b="-3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73958" y="6455633"/>
                <a:ext cx="844783" cy="265842"/>
              </a:xfrm>
              <a:prstGeom prst="rect">
                <a:avLst/>
              </a:prstGeom>
              <a:noFill/>
            </p:spPr>
            <p:txBody>
              <a:bodyPr wrap="none" lIns="0" tIns="0" rIns="0" bIns="0" rtlCol="0">
                <a:spAutoFit/>
              </a:bodyPr>
              <a:lstStyle/>
              <a:p>
                <a14:m>
                  <m:oMath xmlns:m="http://schemas.openxmlformats.org/officeDocument/2006/math">
                    <m:acc>
                      <m:accPr>
                        <m:chr m:val="̅"/>
                        <m:ctrlPr>
                          <a:rPr lang="en-US" sz="1200" b="1" i="1" smtClean="0">
                            <a:latin typeface="Cambria Math" charset="0"/>
                          </a:rPr>
                        </m:ctrlPr>
                      </m:accPr>
                      <m:e>
                        <m:sSub>
                          <m:sSubPr>
                            <m:ctrlPr>
                              <a:rPr lang="en-US" sz="1200" b="1" i="1">
                                <a:latin typeface="Cambria Math" charset="0"/>
                              </a:rPr>
                            </m:ctrlPr>
                          </m:sSubPr>
                          <m:e>
                            <m:r>
                              <a:rPr lang="en-US" sz="1200" b="1" i="1" smtClean="0">
                                <a:latin typeface="Cambria Math" charset="0"/>
                              </a:rPr>
                              <m:t>𝒙</m:t>
                            </m:r>
                          </m:e>
                          <m:sub>
                            <m:r>
                              <a:rPr lang="en-US" sz="1200" b="1" i="1" smtClean="0">
                                <a:latin typeface="Cambria Math" charset="0"/>
                              </a:rPr>
                              <m:t>𝑵</m:t>
                            </m:r>
                          </m:sub>
                        </m:sSub>
                      </m:e>
                    </m:acc>
                  </m:oMath>
                </a14:m>
                <a:r>
                  <a:rPr lang="en-US" sz="1200" b="1" dirty="0"/>
                  <a:t>=</a:t>
                </a:r>
                <a14:m>
                  <m:oMath xmlns:m="http://schemas.openxmlformats.org/officeDocument/2006/math">
                    <m:f>
                      <m:fPr>
                        <m:ctrlPr>
                          <a:rPr lang="en-US" sz="1200" b="1" i="1" dirty="0" smtClean="0">
                            <a:latin typeface="Cambria Math" charset="0"/>
                          </a:rPr>
                        </m:ctrlPr>
                      </m:fPr>
                      <m:num>
                        <m:r>
                          <a:rPr lang="en-US" sz="1200" b="1" i="1" dirty="0" smtClean="0">
                            <a:latin typeface="Cambria Math" charset="0"/>
                          </a:rPr>
                          <m:t>𝟏</m:t>
                        </m:r>
                      </m:num>
                      <m:den>
                        <m:r>
                          <a:rPr lang="en-US" sz="1200" b="1" i="1" dirty="0" smtClean="0">
                            <a:latin typeface="Cambria Math" charset="0"/>
                          </a:rPr>
                          <m:t>𝑵</m:t>
                        </m:r>
                      </m:den>
                    </m:f>
                    <m:nary>
                      <m:naryPr>
                        <m:chr m:val="∑"/>
                        <m:ctrlPr>
                          <a:rPr lang="en-US" sz="1200" b="1" i="1" dirty="0" smtClean="0">
                            <a:latin typeface="Cambria Math" charset="0"/>
                          </a:rPr>
                        </m:ctrlPr>
                      </m:naryPr>
                      <m:sub>
                        <m:r>
                          <m:rPr>
                            <m:brk m:alnAt="23"/>
                          </m:rPr>
                          <a:rPr lang="en-US" sz="1200" b="1" i="1" dirty="0" smtClean="0">
                            <a:latin typeface="Cambria Math" charset="0"/>
                          </a:rPr>
                          <m:t>𝒊</m:t>
                        </m:r>
                        <m:r>
                          <a:rPr lang="en-US" sz="1200" b="1" i="1" dirty="0" smtClean="0">
                            <a:latin typeface="Cambria Math" charset="0"/>
                          </a:rPr>
                          <m:t>=</m:t>
                        </m:r>
                        <m:r>
                          <a:rPr lang="en-US" sz="1200" b="1" i="1" dirty="0" smtClean="0">
                            <a:latin typeface="Cambria Math" charset="0"/>
                          </a:rPr>
                          <m:t>𝟏</m:t>
                        </m:r>
                      </m:sub>
                      <m:sup>
                        <m:r>
                          <a:rPr lang="en-US" sz="1200" b="1" i="1" dirty="0" smtClean="0">
                            <a:latin typeface="Cambria Math" charset="0"/>
                          </a:rPr>
                          <m:t>𝑵</m:t>
                        </m:r>
                      </m:sup>
                      <m:e>
                        <m:sSub>
                          <m:sSubPr>
                            <m:ctrlPr>
                              <a:rPr lang="en-US" sz="1200" b="1" i="1" dirty="0" smtClean="0">
                                <a:latin typeface="Cambria Math" charset="0"/>
                              </a:rPr>
                            </m:ctrlPr>
                          </m:sSubPr>
                          <m:e>
                            <m:r>
                              <a:rPr lang="en-US" sz="1200" b="1" i="1" dirty="0" smtClean="0">
                                <a:latin typeface="Cambria Math" charset="0"/>
                              </a:rPr>
                              <m:t>𝒙</m:t>
                            </m:r>
                          </m:e>
                          <m:sub>
                            <m:r>
                              <a:rPr lang="en-US" sz="1200" b="1" i="1" dirty="0" smtClean="0">
                                <a:latin typeface="Cambria Math" charset="0"/>
                              </a:rPr>
                              <m:t>𝒊</m:t>
                            </m:r>
                          </m:sub>
                        </m:sSub>
                      </m:e>
                    </m:nary>
                  </m:oMath>
                </a14:m>
                <a:endParaRPr lang="en-US" sz="1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773958" y="6455633"/>
                <a:ext cx="844783" cy="265842"/>
              </a:xfrm>
              <a:prstGeom prst="rect">
                <a:avLst/>
              </a:prstGeom>
              <a:blipFill rotWithShape="0">
                <a:blip r:embed="rId4"/>
                <a:stretch>
                  <a:fillRect l="-4317" t="-102273" r="-25180" b="-165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73958" y="2960948"/>
                <a:ext cx="736099" cy="373500"/>
              </a:xfrm>
              <a:prstGeom prst="rect">
                <a:avLst/>
              </a:prstGeom>
              <a:noFill/>
            </p:spPr>
            <p:txBody>
              <a:bodyPr wrap="none" lIns="0" tIns="0" rIns="0" bIns="0" rtlCol="0">
                <a:spAutoFit/>
              </a:bodyPr>
              <a:lstStyle/>
              <a:p>
                <a14:m>
                  <m:oMath xmlns:m="http://schemas.openxmlformats.org/officeDocument/2006/math">
                    <m:r>
                      <a:rPr lang="en-US" sz="1200" b="1" i="1" smtClean="0">
                        <a:latin typeface="Cambria Math" charset="0"/>
                      </a:rPr>
                      <m:t>𝑽</m:t>
                    </m:r>
                    <m:d>
                      <m:dPr>
                        <m:begChr m:val="["/>
                        <m:endChr m:val="]"/>
                        <m:ctrlPr>
                          <a:rPr lang="en-US" sz="1200" b="1" i="1" smtClean="0">
                            <a:latin typeface="Cambria Math" charset="0"/>
                          </a:rPr>
                        </m:ctrlPr>
                      </m:dPr>
                      <m:e>
                        <m:r>
                          <a:rPr lang="en-US" sz="1200" b="1" i="1" smtClean="0">
                            <a:latin typeface="Cambria Math" charset="0"/>
                          </a:rPr>
                          <m:t>𝒙</m:t>
                        </m:r>
                      </m:e>
                    </m:d>
                  </m:oMath>
                </a14:m>
                <a:r>
                  <a:rPr lang="en-US" sz="1200" b="1" dirty="0"/>
                  <a:t>=</a:t>
                </a:r>
                <a14:m>
                  <m:oMath xmlns:m="http://schemas.openxmlformats.org/officeDocument/2006/math">
                    <m:sSup>
                      <m:sSupPr>
                        <m:ctrlPr>
                          <a:rPr lang="en-US" sz="1200" b="1" i="1" dirty="0" smtClean="0">
                            <a:latin typeface="Cambria Math" charset="0"/>
                          </a:rPr>
                        </m:ctrlPr>
                      </m:sSupPr>
                      <m:e>
                        <m:r>
                          <m:rPr>
                            <m:nor/>
                          </m:rPr>
                          <a:rPr lang="el-GR" sz="1200" b="1" dirty="0"/>
                          <m:t>σ</m:t>
                        </m:r>
                        <m:r>
                          <m:rPr>
                            <m:nor/>
                          </m:rPr>
                          <a:rPr lang="en-US" sz="1200" b="1" dirty="0"/>
                          <m:t> </m:t>
                        </m:r>
                      </m:e>
                      <m:sup>
                        <m:r>
                          <a:rPr lang="el-GR" sz="1200" b="1" i="1" dirty="0" smtClean="0">
                            <a:latin typeface="Cambria Math" charset="0"/>
                          </a:rPr>
                          <m:t>𝟐</m:t>
                        </m:r>
                      </m:sup>
                    </m:sSup>
                  </m:oMath>
                </a14:m>
                <a:endParaRPr lang="el-GR" sz="1200" b="1" dirty="0"/>
              </a:p>
              <a:p>
                <a:r>
                  <a:rPr lang="en-US" sz="1200" b="1" dirty="0"/>
                  <a:t>RMS</a:t>
                </a:r>
                <a14:m>
                  <m:oMath xmlns:m="http://schemas.openxmlformats.org/officeDocument/2006/math">
                    <m:d>
                      <m:dPr>
                        <m:begChr m:val="["/>
                        <m:endChr m:val="]"/>
                        <m:ctrlPr>
                          <a:rPr lang="en-US" sz="1200" b="1" i="1" smtClean="0">
                            <a:latin typeface="Cambria Math" charset="0"/>
                          </a:rPr>
                        </m:ctrlPr>
                      </m:dPr>
                      <m:e>
                        <m:r>
                          <a:rPr lang="en-US" sz="1200" b="1" i="1" smtClean="0">
                            <a:latin typeface="Cambria Math" charset="0"/>
                          </a:rPr>
                          <m:t>𝒙</m:t>
                        </m:r>
                      </m:e>
                    </m:d>
                  </m:oMath>
                </a14:m>
                <a:r>
                  <a:rPr lang="en-US" sz="1200" b="1" dirty="0"/>
                  <a:t>=</a:t>
                </a:r>
                <a:r>
                  <a:rPr lang="el-GR" sz="1200" b="1" dirty="0"/>
                  <a:t>σ</a:t>
                </a:r>
                <a:endParaRPr lang="en-US" sz="12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773958" y="2960948"/>
                <a:ext cx="736099" cy="373500"/>
              </a:xfrm>
              <a:prstGeom prst="rect">
                <a:avLst/>
              </a:prstGeom>
              <a:blipFill rotWithShape="0">
                <a:blip r:embed="rId5"/>
                <a:stretch>
                  <a:fillRect l="-12397" t="-11475" r="-123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96036" y="5068577"/>
                <a:ext cx="898066" cy="571760"/>
              </a:xfrm>
              <a:prstGeom prst="rect">
                <a:avLst/>
              </a:prstGeom>
              <a:noFill/>
            </p:spPr>
            <p:txBody>
              <a:bodyPr wrap="none" lIns="0" tIns="0" rIns="0" bIns="0" rtlCol="0">
                <a:spAutoFit/>
              </a:bodyPr>
              <a:lstStyle/>
              <a:p>
                <a14:m>
                  <m:oMath xmlns:m="http://schemas.openxmlformats.org/officeDocument/2006/math">
                    <m:r>
                      <a:rPr lang="en-US" sz="1200" b="1" i="1" smtClean="0">
                        <a:latin typeface="Cambria Math" charset="0"/>
                      </a:rPr>
                      <m:t>𝑽</m:t>
                    </m:r>
                    <m:d>
                      <m:dPr>
                        <m:begChr m:val="["/>
                        <m:endChr m:val="]"/>
                        <m:ctrlPr>
                          <a:rPr lang="en-US" sz="1200" b="1" i="1" smtClean="0">
                            <a:latin typeface="Cambria Math" charset="0"/>
                          </a:rPr>
                        </m:ctrlPr>
                      </m:dPr>
                      <m:e>
                        <m:acc>
                          <m:accPr>
                            <m:chr m:val="̅"/>
                            <m:ctrlPr>
                              <a:rPr lang="en-US" sz="1200" b="1" i="1">
                                <a:latin typeface="Cambria Math" charset="0"/>
                              </a:rPr>
                            </m:ctrlPr>
                          </m:accPr>
                          <m:e>
                            <m:sSub>
                              <m:sSubPr>
                                <m:ctrlPr>
                                  <a:rPr lang="en-US" sz="1200" b="1" i="1">
                                    <a:latin typeface="Cambria Math" charset="0"/>
                                  </a:rPr>
                                </m:ctrlPr>
                              </m:sSubPr>
                              <m:e>
                                <m:r>
                                  <a:rPr lang="en-US" sz="1200" b="1" i="1">
                                    <a:latin typeface="Cambria Math" charset="0"/>
                                  </a:rPr>
                                  <m:t>𝒙</m:t>
                                </m:r>
                              </m:e>
                              <m:sub>
                                <m:r>
                                  <a:rPr lang="en-US" sz="1200" b="1" i="1">
                                    <a:latin typeface="Cambria Math" charset="0"/>
                                  </a:rPr>
                                  <m:t>𝑵</m:t>
                                </m:r>
                              </m:sub>
                            </m:sSub>
                          </m:e>
                        </m:acc>
                      </m:e>
                    </m:d>
                  </m:oMath>
                </a14:m>
                <a:r>
                  <a:rPr lang="en-US" sz="1200" b="1" dirty="0"/>
                  <a:t>=</a:t>
                </a:r>
                <a14:m>
                  <m:oMath xmlns:m="http://schemas.openxmlformats.org/officeDocument/2006/math">
                    <m:f>
                      <m:fPr>
                        <m:ctrlPr>
                          <a:rPr lang="en-US" sz="1200" b="1" i="1" dirty="0" smtClean="0">
                            <a:latin typeface="Cambria Math" charset="0"/>
                          </a:rPr>
                        </m:ctrlPr>
                      </m:fPr>
                      <m:num>
                        <m:sSup>
                          <m:sSupPr>
                            <m:ctrlPr>
                              <a:rPr lang="en-US" sz="1200" b="1" i="1" dirty="0">
                                <a:latin typeface="Cambria Math" charset="0"/>
                              </a:rPr>
                            </m:ctrlPr>
                          </m:sSupPr>
                          <m:e>
                            <m:r>
                              <m:rPr>
                                <m:nor/>
                              </m:rPr>
                              <a:rPr lang="el-GR" sz="1200" b="1" dirty="0"/>
                              <m:t>σ</m:t>
                            </m:r>
                            <m:r>
                              <m:rPr>
                                <m:nor/>
                              </m:rPr>
                              <a:rPr lang="en-US" sz="1200" b="1" dirty="0"/>
                              <m:t> </m:t>
                            </m:r>
                          </m:e>
                          <m:sup>
                            <m:r>
                              <a:rPr lang="el-GR" sz="1200" b="1" i="1" dirty="0">
                                <a:latin typeface="Cambria Math" charset="0"/>
                              </a:rPr>
                              <m:t>𝟐</m:t>
                            </m:r>
                          </m:sup>
                        </m:sSup>
                      </m:num>
                      <m:den>
                        <m:r>
                          <a:rPr lang="en-US" sz="1200" b="1" i="1" dirty="0" smtClean="0">
                            <a:latin typeface="Cambria Math" charset="0"/>
                          </a:rPr>
                          <m:t>𝑵</m:t>
                        </m:r>
                      </m:den>
                    </m:f>
                  </m:oMath>
                </a14:m>
                <a:endParaRPr lang="en-US" sz="1200" b="1" dirty="0"/>
              </a:p>
              <a:p>
                <a:r>
                  <a:rPr lang="en-US" sz="1200" b="1" dirty="0"/>
                  <a:t>RMS</a:t>
                </a:r>
                <a14:m>
                  <m:oMath xmlns:m="http://schemas.openxmlformats.org/officeDocument/2006/math">
                    <m:d>
                      <m:dPr>
                        <m:begChr m:val="["/>
                        <m:endChr m:val="]"/>
                        <m:ctrlPr>
                          <a:rPr lang="en-US" sz="1200" b="1" i="1">
                            <a:latin typeface="Cambria Math" charset="0"/>
                          </a:rPr>
                        </m:ctrlPr>
                      </m:dPr>
                      <m:e>
                        <m:sSub>
                          <m:sSubPr>
                            <m:ctrlPr>
                              <a:rPr lang="en-US" sz="1200" b="1" i="1">
                                <a:latin typeface="Cambria Math" charset="0"/>
                              </a:rPr>
                            </m:ctrlPr>
                          </m:sSubPr>
                          <m:e>
                            <m:r>
                              <a:rPr lang="en-US" sz="1200" b="1" i="1">
                                <a:latin typeface="Cambria Math" charset="0"/>
                              </a:rPr>
                              <m:t>𝒙</m:t>
                            </m:r>
                          </m:e>
                          <m:sub>
                            <m:r>
                              <a:rPr lang="en-US" sz="1200" b="1" i="1">
                                <a:latin typeface="Cambria Math" charset="0"/>
                              </a:rPr>
                              <m:t>𝑵</m:t>
                            </m:r>
                          </m:sub>
                        </m:sSub>
                      </m:e>
                    </m:d>
                  </m:oMath>
                </a14:m>
                <a:r>
                  <a:rPr lang="en-US" sz="1200" b="1" dirty="0"/>
                  <a:t>=</a:t>
                </a:r>
                <a14:m>
                  <m:oMath xmlns:m="http://schemas.openxmlformats.org/officeDocument/2006/math">
                    <m:f>
                      <m:fPr>
                        <m:ctrlPr>
                          <a:rPr lang="en-US" sz="1200" b="1" i="1" dirty="0" smtClean="0">
                            <a:latin typeface="Cambria Math" charset="0"/>
                          </a:rPr>
                        </m:ctrlPr>
                      </m:fPr>
                      <m:num>
                        <m:r>
                          <m:rPr>
                            <m:nor/>
                          </m:rPr>
                          <a:rPr lang="el-GR" sz="1200" b="1" dirty="0"/>
                          <m:t>σ</m:t>
                        </m:r>
                      </m:num>
                      <m:den>
                        <m:rad>
                          <m:radPr>
                            <m:degHide m:val="on"/>
                            <m:ctrlPr>
                              <a:rPr lang="en-US" sz="1200" b="1" i="1" dirty="0" smtClean="0">
                                <a:latin typeface="Cambria Math" charset="0"/>
                              </a:rPr>
                            </m:ctrlPr>
                          </m:radPr>
                          <m:deg/>
                          <m:e>
                            <m:r>
                              <a:rPr lang="en-US" sz="1200" b="1" i="1" dirty="0" smtClean="0">
                                <a:latin typeface="Cambria Math" charset="0"/>
                              </a:rPr>
                              <m:t>𝑵</m:t>
                            </m:r>
                          </m:e>
                        </m:rad>
                      </m:den>
                    </m:f>
                  </m:oMath>
                </a14:m>
                <a:endParaRPr lang="en-US" sz="12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896036" y="5068577"/>
                <a:ext cx="898066" cy="571760"/>
              </a:xfrm>
              <a:prstGeom prst="rect">
                <a:avLst/>
              </a:prstGeom>
              <a:blipFill rotWithShape="0">
                <a:blip r:embed="rId6"/>
                <a:stretch>
                  <a:fillRect l="-10204" t="-5319" r="-4082" b="-8511"/>
                </a:stretch>
              </a:blipFill>
            </p:spPr>
            <p:txBody>
              <a:bodyPr/>
              <a:lstStyle/>
              <a:p>
                <a:r>
                  <a:rPr lang="en-US">
                    <a:noFill/>
                  </a:rPr>
                  <a:t> </a:t>
                </a:r>
              </a:p>
            </p:txBody>
          </p:sp>
        </mc:Fallback>
      </mc:AlternateContent>
    </p:spTree>
    <p:extLst>
      <p:ext uri="{BB962C8B-B14F-4D97-AF65-F5344CB8AC3E}">
        <p14:creationId xmlns:p14="http://schemas.microsoft.com/office/powerpoint/2010/main" val="150348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31</a:t>
            </a:fld>
            <a:endParaRPr lang="el-GR"/>
          </a:p>
        </p:txBody>
      </p:sp>
      <p:sp>
        <p:nvSpPr>
          <p:cNvPr id="3" name="TextBox 2"/>
          <p:cNvSpPr txBox="1"/>
          <p:nvPr/>
        </p:nvSpPr>
        <p:spPr>
          <a:xfrm>
            <a:off x="215516" y="224644"/>
            <a:ext cx="8820980" cy="1138773"/>
          </a:xfrm>
          <a:prstGeom prst="rect">
            <a:avLst/>
          </a:prstGeom>
          <a:noFill/>
        </p:spPr>
        <p:txBody>
          <a:bodyPr wrap="square" rtlCol="0">
            <a:spAutoFit/>
          </a:bodyPr>
          <a:lstStyle/>
          <a:p>
            <a:r>
              <a:rPr lang="el-GR" sz="2000" b="1" dirty="0">
                <a:solidFill>
                  <a:srgbClr val="0000CC"/>
                </a:solidFill>
              </a:rPr>
              <a:t>Μια ακόμα παρατήρηση για τις συναρτήσεις τυχαίων μεταβλητών</a:t>
            </a:r>
          </a:p>
          <a:p>
            <a:pPr algn="just"/>
            <a:r>
              <a:rPr lang="el-GR" sz="1600" b="1" dirty="0">
                <a:solidFill>
                  <a:srgbClr val="006600"/>
                </a:solidFill>
              </a:rPr>
              <a:t>Έστω δύο φυσικές ποσότητες, Φ και Θ, που εξαρτώνται από  </a:t>
            </a:r>
            <a:r>
              <a:rPr lang="en-US" sz="1600" b="1" dirty="0">
                <a:solidFill>
                  <a:srgbClr val="006600"/>
                </a:solidFill>
              </a:rPr>
              <a:t>n  </a:t>
            </a:r>
            <a:r>
              <a:rPr lang="el-GR" sz="1600" b="1" dirty="0">
                <a:solidFill>
                  <a:srgbClr val="006600"/>
                </a:solidFill>
              </a:rPr>
              <a:t>άλλες φυσικές ποσότητες (Χ</a:t>
            </a:r>
            <a:r>
              <a:rPr lang="el-GR" sz="1600" b="1" baseline="-25000" dirty="0">
                <a:solidFill>
                  <a:srgbClr val="006600"/>
                </a:solidFill>
              </a:rPr>
              <a:t>1</a:t>
            </a:r>
            <a:r>
              <a:rPr lang="el-GR" sz="1600" b="1" dirty="0">
                <a:solidFill>
                  <a:srgbClr val="006600"/>
                </a:solidFill>
              </a:rPr>
              <a:t>, Χ</a:t>
            </a:r>
            <a:r>
              <a:rPr lang="el-GR" sz="1600" b="1" baseline="-25000" dirty="0">
                <a:solidFill>
                  <a:srgbClr val="006600"/>
                </a:solidFill>
              </a:rPr>
              <a:t>2</a:t>
            </a:r>
            <a:r>
              <a:rPr lang="el-GR" sz="1600" b="1" dirty="0">
                <a:solidFill>
                  <a:srgbClr val="006600"/>
                </a:solidFill>
              </a:rPr>
              <a:t>, Χ</a:t>
            </a:r>
            <a:r>
              <a:rPr lang="el-GR" sz="1600" b="1" baseline="-25000" dirty="0">
                <a:solidFill>
                  <a:srgbClr val="006600"/>
                </a:solidFill>
              </a:rPr>
              <a:t>3</a:t>
            </a:r>
            <a:r>
              <a:rPr lang="el-GR" sz="1600" b="1" dirty="0">
                <a:solidFill>
                  <a:srgbClr val="006600"/>
                </a:solidFill>
              </a:rPr>
              <a:t>, ..., Χ</a:t>
            </a:r>
            <a:r>
              <a:rPr lang="en-US" sz="1600" b="1" baseline="-25000" dirty="0">
                <a:solidFill>
                  <a:srgbClr val="006600"/>
                </a:solidFill>
              </a:rPr>
              <a:t>n</a:t>
            </a:r>
            <a:r>
              <a:rPr lang="en-US" sz="1600" b="1" dirty="0">
                <a:solidFill>
                  <a:srgbClr val="006600"/>
                </a:solidFill>
              </a:rPr>
              <a:t>)  </a:t>
            </a:r>
            <a:r>
              <a:rPr lang="el-GR" sz="1600" b="1" dirty="0">
                <a:solidFill>
                  <a:srgbClr val="006600"/>
                </a:solidFill>
              </a:rPr>
              <a:t>μέσω των σχέσεων Φ=</a:t>
            </a:r>
            <a:r>
              <a:rPr lang="en-US" sz="1600" b="1" dirty="0">
                <a:solidFill>
                  <a:srgbClr val="006600"/>
                </a:solidFill>
              </a:rPr>
              <a:t>g(</a:t>
            </a:r>
            <a:r>
              <a:rPr lang="el-GR" sz="1600" b="1" dirty="0">
                <a:solidFill>
                  <a:srgbClr val="006600"/>
                </a:solidFill>
              </a:rPr>
              <a:t>Χ</a:t>
            </a:r>
            <a:r>
              <a:rPr lang="el-GR" sz="1600" b="1" baseline="-25000" dirty="0">
                <a:solidFill>
                  <a:srgbClr val="006600"/>
                </a:solidFill>
              </a:rPr>
              <a:t>1</a:t>
            </a:r>
            <a:r>
              <a:rPr lang="el-GR" sz="1600" b="1" dirty="0">
                <a:solidFill>
                  <a:srgbClr val="006600"/>
                </a:solidFill>
              </a:rPr>
              <a:t>, Χ</a:t>
            </a:r>
            <a:r>
              <a:rPr lang="el-GR" sz="1600" b="1" baseline="-25000" dirty="0">
                <a:solidFill>
                  <a:srgbClr val="006600"/>
                </a:solidFill>
              </a:rPr>
              <a:t>2</a:t>
            </a:r>
            <a:r>
              <a:rPr lang="el-GR" sz="1600" b="1" dirty="0">
                <a:solidFill>
                  <a:srgbClr val="006600"/>
                </a:solidFill>
              </a:rPr>
              <a:t>, Χ</a:t>
            </a:r>
            <a:r>
              <a:rPr lang="el-GR" sz="1600" b="1" baseline="-25000" dirty="0">
                <a:solidFill>
                  <a:srgbClr val="006600"/>
                </a:solidFill>
              </a:rPr>
              <a:t>3</a:t>
            </a:r>
            <a:r>
              <a:rPr lang="el-GR" sz="1600" b="1" dirty="0">
                <a:solidFill>
                  <a:srgbClr val="006600"/>
                </a:solidFill>
              </a:rPr>
              <a:t>, ..., Χ</a:t>
            </a:r>
            <a:r>
              <a:rPr lang="en-US" sz="1600" b="1" baseline="-25000" dirty="0">
                <a:solidFill>
                  <a:srgbClr val="006600"/>
                </a:solidFill>
              </a:rPr>
              <a:t>n</a:t>
            </a:r>
            <a:r>
              <a:rPr lang="en-US" sz="1600" b="1" dirty="0">
                <a:solidFill>
                  <a:srgbClr val="006600"/>
                </a:solidFill>
              </a:rPr>
              <a:t>)</a:t>
            </a:r>
            <a:r>
              <a:rPr lang="el-GR" sz="1600" b="1" dirty="0">
                <a:solidFill>
                  <a:srgbClr val="006600"/>
                </a:solidFill>
              </a:rPr>
              <a:t> και Θ=</a:t>
            </a:r>
            <a:r>
              <a:rPr lang="en-US" sz="1600" b="1" dirty="0">
                <a:solidFill>
                  <a:srgbClr val="006600"/>
                </a:solidFill>
              </a:rPr>
              <a:t>h(</a:t>
            </a:r>
            <a:r>
              <a:rPr lang="el-GR" sz="1600" b="1" dirty="0">
                <a:solidFill>
                  <a:srgbClr val="006600"/>
                </a:solidFill>
              </a:rPr>
              <a:t>Χ</a:t>
            </a:r>
            <a:r>
              <a:rPr lang="el-GR" sz="1600" b="1" baseline="-25000" dirty="0">
                <a:solidFill>
                  <a:srgbClr val="006600"/>
                </a:solidFill>
              </a:rPr>
              <a:t>1</a:t>
            </a:r>
            <a:r>
              <a:rPr lang="el-GR" sz="1600" b="1" dirty="0">
                <a:solidFill>
                  <a:srgbClr val="006600"/>
                </a:solidFill>
              </a:rPr>
              <a:t>, Χ</a:t>
            </a:r>
            <a:r>
              <a:rPr lang="el-GR" sz="1600" b="1" baseline="-25000" dirty="0">
                <a:solidFill>
                  <a:srgbClr val="006600"/>
                </a:solidFill>
              </a:rPr>
              <a:t>2</a:t>
            </a:r>
            <a:r>
              <a:rPr lang="el-GR" sz="1600" b="1" dirty="0">
                <a:solidFill>
                  <a:srgbClr val="006600"/>
                </a:solidFill>
              </a:rPr>
              <a:t>, Χ</a:t>
            </a:r>
            <a:r>
              <a:rPr lang="el-GR" sz="1600" b="1" baseline="-25000" dirty="0">
                <a:solidFill>
                  <a:srgbClr val="006600"/>
                </a:solidFill>
              </a:rPr>
              <a:t>3</a:t>
            </a:r>
            <a:r>
              <a:rPr lang="el-GR" sz="1600" b="1" dirty="0">
                <a:solidFill>
                  <a:srgbClr val="006600"/>
                </a:solidFill>
              </a:rPr>
              <a:t>, ..., Χ</a:t>
            </a:r>
            <a:r>
              <a:rPr lang="en-US" sz="1600" b="1" baseline="-25000" dirty="0">
                <a:solidFill>
                  <a:srgbClr val="006600"/>
                </a:solidFill>
              </a:rPr>
              <a:t>n</a:t>
            </a:r>
            <a:r>
              <a:rPr lang="en-US" sz="1600" b="1" dirty="0">
                <a:solidFill>
                  <a:srgbClr val="006600"/>
                </a:solidFill>
              </a:rPr>
              <a:t>)</a:t>
            </a:r>
            <a:r>
              <a:rPr lang="el-GR" sz="1600" b="1" dirty="0">
                <a:solidFill>
                  <a:srgbClr val="006600"/>
                </a:solidFill>
              </a:rPr>
              <a:t> </a:t>
            </a:r>
            <a:r>
              <a:rPr lang="en-US" sz="1600" b="1" dirty="0">
                <a:solidFill>
                  <a:srgbClr val="006600"/>
                </a:solidFill>
              </a:rPr>
              <a:t>, </a:t>
            </a:r>
            <a:r>
              <a:rPr lang="el-GR" sz="1600" b="1" dirty="0">
                <a:solidFill>
                  <a:srgbClr val="006600"/>
                </a:solidFill>
              </a:rPr>
              <a:t>όπου </a:t>
            </a:r>
            <a:r>
              <a:rPr lang="en-US" sz="1600" b="1" dirty="0">
                <a:solidFill>
                  <a:srgbClr val="006600"/>
                </a:solidFill>
              </a:rPr>
              <a:t>g </a:t>
            </a:r>
            <a:r>
              <a:rPr lang="el-GR" sz="1600" b="1" dirty="0">
                <a:solidFill>
                  <a:srgbClr val="006600"/>
                </a:solidFill>
              </a:rPr>
              <a:t>και </a:t>
            </a:r>
            <a:r>
              <a:rPr lang="en-US" sz="1600" b="1" dirty="0">
                <a:solidFill>
                  <a:srgbClr val="006600"/>
                </a:solidFill>
              </a:rPr>
              <a:t>h </a:t>
            </a:r>
            <a:r>
              <a:rPr lang="el-GR" sz="1600" b="1" dirty="0">
                <a:solidFill>
                  <a:srgbClr val="006600"/>
                </a:solidFill>
              </a:rPr>
              <a:t>είναι γνωστές συναρτήσεις, π.χ.</a:t>
            </a:r>
          </a:p>
        </p:txBody>
      </p:sp>
      <mc:AlternateContent xmlns:mc="http://schemas.openxmlformats.org/markup-compatibility/2006" xmlns:a14="http://schemas.microsoft.com/office/drawing/2010/main">
        <mc:Choice Requires="a14">
          <p:sp>
            <p:nvSpPr>
              <p:cNvPr id="4" name="Rectangle 3"/>
              <p:cNvSpPr/>
              <p:nvPr/>
            </p:nvSpPr>
            <p:spPr>
              <a:xfrm>
                <a:off x="215516" y="1124744"/>
                <a:ext cx="8268482" cy="10461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Low>
                        <m:limLowPr>
                          <m:ctrlPr>
                            <a:rPr lang="el-GR" sz="1400" b="1" i="1" smtClean="0">
                              <a:latin typeface="Cambria Math" charset="0"/>
                            </a:rPr>
                          </m:ctrlPr>
                        </m:limLowPr>
                        <m:e>
                          <m:groupChr>
                            <m:groupChrPr>
                              <m:chr m:val="⏟"/>
                              <m:ctrlPr>
                                <a:rPr lang="el-GR" sz="1400" b="1" i="1" smtClean="0">
                                  <a:latin typeface="Cambria Math" charset="0"/>
                                </a:rPr>
                              </m:ctrlPr>
                            </m:groupChrPr>
                            <m:e>
                              <m:r>
                                <a:rPr lang="en-US" sz="1400" b="1" i="1" smtClean="0">
                                  <a:latin typeface="Cambria Math" charset="0"/>
                                </a:rPr>
                                <m:t>𝒎</m:t>
                              </m:r>
                            </m:e>
                          </m:groupChr>
                        </m:e>
                        <m:lim>
                          <m:r>
                            <a:rPr lang="el-GR" sz="1400" b="1" i="0" smtClean="0">
                              <a:solidFill>
                                <a:srgbClr val="C00000"/>
                              </a:solidFill>
                              <a:latin typeface="Cambria Math" charset="0"/>
                            </a:rPr>
                            <m:t>𝚽</m:t>
                          </m:r>
                        </m:lim>
                      </m:limLow>
                      <m:r>
                        <a:rPr lang="el-GR" sz="1400" b="1" i="1" smtClean="0">
                          <a:latin typeface="Cambria Math" charset="0"/>
                        </a:rPr>
                        <m:t>=</m:t>
                      </m:r>
                      <m:f>
                        <m:fPr>
                          <m:ctrlPr>
                            <a:rPr lang="el-GR" sz="1400" b="1" i="1" smtClean="0">
                              <a:latin typeface="Cambria Math" charset="0"/>
                            </a:rPr>
                          </m:ctrlPr>
                        </m:fPr>
                        <m:num>
                          <m:r>
                            <a:rPr lang="el-GR" sz="1400" b="1" i="1" smtClean="0">
                              <a:latin typeface="Cambria Math" charset="0"/>
                            </a:rPr>
                            <m:t>𝟏</m:t>
                          </m:r>
                        </m:num>
                        <m:den>
                          <m:sSup>
                            <m:sSupPr>
                              <m:ctrlPr>
                                <a:rPr lang="el-GR" sz="1400" b="1" i="1" smtClean="0">
                                  <a:latin typeface="Cambria Math" charset="0"/>
                                </a:rPr>
                              </m:ctrlPr>
                            </m:sSupPr>
                            <m:e>
                              <m:r>
                                <a:rPr lang="en-US" sz="1400" b="1" i="1">
                                  <a:latin typeface="Cambria Math" charset="0"/>
                                </a:rPr>
                                <m:t>𝒄</m:t>
                              </m:r>
                            </m:e>
                            <m:sup>
                              <m:r>
                                <a:rPr lang="en-US" sz="1400" b="1" i="1" smtClean="0">
                                  <a:latin typeface="Cambria Math" charset="0"/>
                                </a:rPr>
                                <m:t>𝟐</m:t>
                              </m:r>
                            </m:sup>
                          </m:sSup>
                        </m:den>
                      </m:f>
                      <m:sSup>
                        <m:sSupPr>
                          <m:ctrlPr>
                            <a:rPr lang="el-GR" sz="1400" b="1" i="1" smtClean="0">
                              <a:latin typeface="Cambria Math" charset="0"/>
                            </a:rPr>
                          </m:ctrlPr>
                        </m:sSupPr>
                        <m:e>
                          <m:d>
                            <m:dPr>
                              <m:begChr m:val="["/>
                              <m:endChr m:val="]"/>
                              <m:ctrlPr>
                                <a:rPr lang="el-GR" sz="1400" b="1" i="1">
                                  <a:latin typeface="Cambria Math" charset="0"/>
                                </a:rPr>
                              </m:ctrlPr>
                            </m:dPr>
                            <m:e>
                              <m:sSup>
                                <m:sSupPr>
                                  <m:ctrlPr>
                                    <a:rPr lang="el-GR" sz="1400" b="1" i="1" smtClean="0">
                                      <a:latin typeface="Cambria Math" charset="0"/>
                                    </a:rPr>
                                  </m:ctrlPr>
                                </m:sSupPr>
                                <m:e>
                                  <m:d>
                                    <m:dPr>
                                      <m:ctrlPr>
                                        <a:rPr lang="el-GR" sz="1400" b="1" i="1">
                                          <a:latin typeface="Cambria Math" charset="0"/>
                                        </a:rPr>
                                      </m:ctrlPr>
                                    </m:dPr>
                                    <m:e>
                                      <m:limLow>
                                        <m:limLowPr>
                                          <m:ctrlPr>
                                            <a:rPr lang="el-GR" sz="1400" b="1" i="1">
                                              <a:latin typeface="Cambria Math" charset="0"/>
                                            </a:rPr>
                                          </m:ctrlPr>
                                        </m:limLowPr>
                                        <m:e>
                                          <m:groupChr>
                                            <m:groupChrPr>
                                              <m:chr m:val="⏟"/>
                                              <m:ctrlPr>
                                                <a:rPr lang="el-GR" sz="1400" b="1" i="1">
                                                  <a:latin typeface="Cambria Math" charset="0"/>
                                                </a:rPr>
                                              </m:ctrlPr>
                                            </m:groupChrPr>
                                            <m:e>
                                              <m:r>
                                                <a:rPr lang="el-GR" sz="1400" b="1">
                                                  <a:latin typeface="Cambria Math" charset="0"/>
                                                </a:rPr>
                                                <m:t>𝚬</m:t>
                                              </m:r>
                                            </m:e>
                                          </m:groupChr>
                                        </m:e>
                                        <m:lim>
                                          <m:sSub>
                                            <m:sSubPr>
                                              <m:ctrlPr>
                                                <a:rPr lang="el-GR" sz="1400" b="1" i="1" smtClean="0">
                                                  <a:solidFill>
                                                    <a:srgbClr val="C00000"/>
                                                  </a:solidFill>
                                                  <a:latin typeface="Cambria Math" charset="0"/>
                                                </a:rPr>
                                              </m:ctrlPr>
                                            </m:sSubPr>
                                            <m:e>
                                              <m:r>
                                                <a:rPr lang="el-GR" sz="1400" b="1">
                                                  <a:solidFill>
                                                    <a:srgbClr val="C00000"/>
                                                  </a:solidFill>
                                                  <a:latin typeface="Cambria Math" charset="0"/>
                                                </a:rPr>
                                                <m:t>𝚾</m:t>
                                              </m:r>
                                            </m:e>
                                            <m:sub>
                                              <m:r>
                                                <a:rPr lang="el-GR" sz="1400" b="1" i="1">
                                                  <a:solidFill>
                                                    <a:srgbClr val="C00000"/>
                                                  </a:solidFill>
                                                  <a:latin typeface="Cambria Math" charset="0"/>
                                                </a:rPr>
                                                <m:t>𝟏</m:t>
                                              </m:r>
                                            </m:sub>
                                          </m:sSub>
                                        </m:lim>
                                      </m:limLow>
                                    </m:e>
                                  </m:d>
                                </m:e>
                                <m:sup>
                                  <m:r>
                                    <a:rPr lang="el-GR" sz="1400" b="1" i="1" smtClean="0">
                                      <a:latin typeface="Cambria Math" charset="0"/>
                                    </a:rPr>
                                    <m:t>𝟐</m:t>
                                  </m:r>
                                </m:sup>
                              </m:sSup>
                              <m:r>
                                <a:rPr lang="el-GR" sz="1400" b="1" i="1" smtClean="0">
                                  <a:latin typeface="Cambria Math" charset="0"/>
                                </a:rPr>
                                <m:t>−</m:t>
                              </m:r>
                              <m:sSup>
                                <m:sSupPr>
                                  <m:ctrlPr>
                                    <a:rPr lang="el-GR" sz="1400" b="1" i="1">
                                      <a:latin typeface="Cambria Math" charset="0"/>
                                    </a:rPr>
                                  </m:ctrlPr>
                                </m:sSupPr>
                                <m:e>
                                  <m:sSup>
                                    <m:sSupPr>
                                      <m:ctrlPr>
                                        <a:rPr lang="el-GR" sz="1400" b="1" i="1" smtClean="0">
                                          <a:latin typeface="Cambria Math" charset="0"/>
                                        </a:rPr>
                                      </m:ctrlPr>
                                    </m:sSupPr>
                                    <m:e>
                                      <m:r>
                                        <a:rPr lang="en-US" sz="1400" b="1" i="1" smtClean="0">
                                          <a:latin typeface="Cambria Math" charset="0"/>
                                        </a:rPr>
                                        <m:t>𝒄</m:t>
                                      </m:r>
                                    </m:e>
                                    <m:sup>
                                      <m:r>
                                        <a:rPr lang="en-US" sz="1400" b="1" i="1" smtClean="0">
                                          <a:latin typeface="Cambria Math" charset="0"/>
                                        </a:rPr>
                                        <m:t>𝟐</m:t>
                                      </m:r>
                                    </m:sup>
                                  </m:sSup>
                                  <m:d>
                                    <m:dPr>
                                      <m:ctrlPr>
                                        <a:rPr lang="el-GR" sz="1400" b="1" i="1">
                                          <a:latin typeface="Cambria Math" charset="0"/>
                                        </a:rPr>
                                      </m:ctrlPr>
                                    </m:dPr>
                                    <m:e>
                                      <m:limLow>
                                        <m:limLowPr>
                                          <m:ctrlPr>
                                            <a:rPr lang="el-GR" sz="1400" b="1" i="1">
                                              <a:latin typeface="Cambria Math" charset="0"/>
                                            </a:rPr>
                                          </m:ctrlPr>
                                        </m:limLowPr>
                                        <m:e>
                                          <m:groupChr>
                                            <m:groupChrPr>
                                              <m:chr m:val="⏟"/>
                                              <m:ctrlPr>
                                                <a:rPr lang="el-GR" sz="1400" b="1" i="1">
                                                  <a:latin typeface="Cambria Math" charset="0"/>
                                                </a:rPr>
                                              </m:ctrlPr>
                                            </m:groupChrPr>
                                            <m:e>
                                              <m:sSub>
                                                <m:sSubPr>
                                                  <m:ctrlPr>
                                                    <a:rPr lang="el-GR" sz="1400" b="1" i="1" smtClean="0">
                                                      <a:latin typeface="Cambria Math" charset="0"/>
                                                    </a:rPr>
                                                  </m:ctrlPr>
                                                </m:sSubPr>
                                                <m:e>
                                                  <m:r>
                                                    <a:rPr lang="en-US" sz="1400" b="1" i="1" smtClean="0">
                                                      <a:latin typeface="Cambria Math" charset="0"/>
                                                    </a:rPr>
                                                    <m:t>𝑷</m:t>
                                                  </m:r>
                                                </m:e>
                                                <m:sub>
                                                  <m:r>
                                                    <a:rPr lang="en-US" sz="1400" b="1" i="1" smtClean="0">
                                                      <a:latin typeface="Cambria Math" charset="0"/>
                                                    </a:rPr>
                                                    <m:t>𝒙</m:t>
                                                  </m:r>
                                                </m:sub>
                                              </m:sSub>
                                            </m:e>
                                          </m:groupChr>
                                        </m:e>
                                        <m:lim>
                                          <m:sSub>
                                            <m:sSubPr>
                                              <m:ctrlPr>
                                                <a:rPr lang="el-GR" sz="1400" b="1" i="1" smtClean="0">
                                                  <a:solidFill>
                                                    <a:srgbClr val="C00000"/>
                                                  </a:solidFill>
                                                  <a:latin typeface="Cambria Math" charset="0"/>
                                                </a:rPr>
                                              </m:ctrlPr>
                                            </m:sSubPr>
                                            <m:e>
                                              <m:r>
                                                <a:rPr lang="el-GR" sz="1400" b="1">
                                                  <a:solidFill>
                                                    <a:srgbClr val="C00000"/>
                                                  </a:solidFill>
                                                  <a:latin typeface="Cambria Math" charset="0"/>
                                                </a:rPr>
                                                <m:t>𝚾</m:t>
                                              </m:r>
                                            </m:e>
                                            <m:sub>
                                              <m:r>
                                                <a:rPr lang="en-US" sz="1400" b="1" i="1" smtClean="0">
                                                  <a:solidFill>
                                                    <a:srgbClr val="C00000"/>
                                                  </a:solidFill>
                                                  <a:latin typeface="Cambria Math" charset="0"/>
                                                </a:rPr>
                                                <m:t>𝟐</m:t>
                                              </m:r>
                                            </m:sub>
                                          </m:sSub>
                                        </m:lim>
                                      </m:limLow>
                                    </m:e>
                                  </m:d>
                                </m:e>
                                <m:sup>
                                  <m:r>
                                    <a:rPr lang="el-GR" sz="1400" b="1" i="1">
                                      <a:latin typeface="Cambria Math" charset="0"/>
                                    </a:rPr>
                                    <m:t>𝟐</m:t>
                                  </m:r>
                                </m:sup>
                              </m:sSup>
                              <m:r>
                                <a:rPr lang="el-GR" sz="1400" b="1" i="1">
                                  <a:latin typeface="Cambria Math" charset="0"/>
                                </a:rPr>
                                <m:t>−</m:t>
                              </m:r>
                              <m:sSup>
                                <m:sSupPr>
                                  <m:ctrlPr>
                                    <a:rPr lang="el-GR" sz="1400" b="1" i="1">
                                      <a:latin typeface="Cambria Math" charset="0"/>
                                    </a:rPr>
                                  </m:ctrlPr>
                                </m:sSupPr>
                                <m:e>
                                  <m:sSup>
                                    <m:sSupPr>
                                      <m:ctrlPr>
                                        <a:rPr lang="el-GR" sz="1400" b="1" i="1">
                                          <a:latin typeface="Cambria Math" charset="0"/>
                                        </a:rPr>
                                      </m:ctrlPr>
                                    </m:sSupPr>
                                    <m:e>
                                      <m:r>
                                        <a:rPr lang="en-US" sz="1400" b="1" i="1">
                                          <a:latin typeface="Cambria Math" charset="0"/>
                                        </a:rPr>
                                        <m:t>𝒄</m:t>
                                      </m:r>
                                    </m:e>
                                    <m:sup>
                                      <m:r>
                                        <a:rPr lang="en-US" sz="1400" b="1" i="1">
                                          <a:latin typeface="Cambria Math" charset="0"/>
                                        </a:rPr>
                                        <m:t>𝟐</m:t>
                                      </m:r>
                                    </m:sup>
                                  </m:sSup>
                                  <m:d>
                                    <m:dPr>
                                      <m:ctrlPr>
                                        <a:rPr lang="el-GR" sz="1400" b="1" i="1">
                                          <a:latin typeface="Cambria Math" charset="0"/>
                                        </a:rPr>
                                      </m:ctrlPr>
                                    </m:dPr>
                                    <m:e>
                                      <m:limLow>
                                        <m:limLowPr>
                                          <m:ctrlPr>
                                            <a:rPr lang="el-GR" sz="1400" b="1" i="1">
                                              <a:latin typeface="Cambria Math" charset="0"/>
                                            </a:rPr>
                                          </m:ctrlPr>
                                        </m:limLowPr>
                                        <m:e>
                                          <m:groupChr>
                                            <m:groupChrPr>
                                              <m:chr m:val="⏟"/>
                                              <m:ctrlPr>
                                                <a:rPr lang="el-GR" sz="1400" b="1" i="1">
                                                  <a:latin typeface="Cambria Math" charset="0"/>
                                                </a:rPr>
                                              </m:ctrlPr>
                                            </m:groupChrPr>
                                            <m:e>
                                              <m:sSub>
                                                <m:sSubPr>
                                                  <m:ctrlPr>
                                                    <a:rPr lang="el-GR" sz="1400" b="1" i="1">
                                                      <a:latin typeface="Cambria Math" charset="0"/>
                                                    </a:rPr>
                                                  </m:ctrlPr>
                                                </m:sSubPr>
                                                <m:e>
                                                  <m:r>
                                                    <a:rPr lang="en-US" sz="1400" b="1" i="1">
                                                      <a:latin typeface="Cambria Math" charset="0"/>
                                                    </a:rPr>
                                                    <m:t>𝑷</m:t>
                                                  </m:r>
                                                </m:e>
                                                <m:sub>
                                                  <m:r>
                                                    <a:rPr lang="en-US" sz="1400" b="1" i="1" smtClean="0">
                                                      <a:latin typeface="Cambria Math" charset="0"/>
                                                    </a:rPr>
                                                    <m:t>𝒚</m:t>
                                                  </m:r>
                                                </m:sub>
                                              </m:sSub>
                                            </m:e>
                                          </m:groupChr>
                                        </m:e>
                                        <m:lim>
                                          <m:sSub>
                                            <m:sSubPr>
                                              <m:ctrlPr>
                                                <a:rPr lang="el-GR" sz="1400" b="1" i="1" smtClean="0">
                                                  <a:solidFill>
                                                    <a:srgbClr val="C00000"/>
                                                  </a:solidFill>
                                                  <a:latin typeface="Cambria Math" charset="0"/>
                                                </a:rPr>
                                              </m:ctrlPr>
                                            </m:sSubPr>
                                            <m:e>
                                              <m:r>
                                                <a:rPr lang="el-GR" sz="1400" b="1">
                                                  <a:solidFill>
                                                    <a:srgbClr val="C00000"/>
                                                  </a:solidFill>
                                                  <a:latin typeface="Cambria Math" charset="0"/>
                                                </a:rPr>
                                                <m:t>𝚾</m:t>
                                              </m:r>
                                            </m:e>
                                            <m:sub>
                                              <m:r>
                                                <a:rPr lang="en-US" sz="1400" b="1" i="1" smtClean="0">
                                                  <a:solidFill>
                                                    <a:srgbClr val="C00000"/>
                                                  </a:solidFill>
                                                  <a:latin typeface="Cambria Math" charset="0"/>
                                                </a:rPr>
                                                <m:t>𝟑</m:t>
                                              </m:r>
                                            </m:sub>
                                          </m:sSub>
                                        </m:lim>
                                      </m:limLow>
                                    </m:e>
                                  </m:d>
                                </m:e>
                                <m:sup>
                                  <m:r>
                                    <a:rPr lang="el-GR" sz="1400" b="1" i="1">
                                      <a:latin typeface="Cambria Math" charset="0"/>
                                    </a:rPr>
                                    <m:t>𝟐</m:t>
                                  </m:r>
                                </m:sup>
                              </m:sSup>
                              <m:r>
                                <a:rPr lang="el-GR" sz="1400" b="1" i="1">
                                  <a:latin typeface="Cambria Math" charset="0"/>
                                </a:rPr>
                                <m:t>−</m:t>
                              </m:r>
                              <m:sSup>
                                <m:sSupPr>
                                  <m:ctrlPr>
                                    <a:rPr lang="el-GR" sz="1400" b="1" i="1">
                                      <a:latin typeface="Cambria Math" charset="0"/>
                                    </a:rPr>
                                  </m:ctrlPr>
                                </m:sSupPr>
                                <m:e>
                                  <m:sSup>
                                    <m:sSupPr>
                                      <m:ctrlPr>
                                        <a:rPr lang="el-GR" sz="1400" b="1" i="1">
                                          <a:latin typeface="Cambria Math" charset="0"/>
                                        </a:rPr>
                                      </m:ctrlPr>
                                    </m:sSupPr>
                                    <m:e>
                                      <m:r>
                                        <a:rPr lang="en-US" sz="1400" b="1" i="1">
                                          <a:latin typeface="Cambria Math" charset="0"/>
                                        </a:rPr>
                                        <m:t>𝒄</m:t>
                                      </m:r>
                                    </m:e>
                                    <m:sup>
                                      <m:r>
                                        <a:rPr lang="en-US" sz="1400" b="1" i="1">
                                          <a:latin typeface="Cambria Math" charset="0"/>
                                        </a:rPr>
                                        <m:t>𝟐</m:t>
                                      </m:r>
                                    </m:sup>
                                  </m:sSup>
                                  <m:d>
                                    <m:dPr>
                                      <m:ctrlPr>
                                        <a:rPr lang="el-GR" sz="1400" b="1" i="1">
                                          <a:latin typeface="Cambria Math" charset="0"/>
                                        </a:rPr>
                                      </m:ctrlPr>
                                    </m:dPr>
                                    <m:e>
                                      <m:limLow>
                                        <m:limLowPr>
                                          <m:ctrlPr>
                                            <a:rPr lang="el-GR" sz="1400" b="1" i="1">
                                              <a:latin typeface="Cambria Math" charset="0"/>
                                            </a:rPr>
                                          </m:ctrlPr>
                                        </m:limLowPr>
                                        <m:e>
                                          <m:groupChr>
                                            <m:groupChrPr>
                                              <m:chr m:val="⏟"/>
                                              <m:ctrlPr>
                                                <a:rPr lang="el-GR" sz="1400" b="1" i="1">
                                                  <a:latin typeface="Cambria Math" charset="0"/>
                                                </a:rPr>
                                              </m:ctrlPr>
                                            </m:groupChrPr>
                                            <m:e>
                                              <m:sSub>
                                                <m:sSubPr>
                                                  <m:ctrlPr>
                                                    <a:rPr lang="el-GR" sz="1400" b="1" i="1">
                                                      <a:latin typeface="Cambria Math" charset="0"/>
                                                    </a:rPr>
                                                  </m:ctrlPr>
                                                </m:sSubPr>
                                                <m:e>
                                                  <m:r>
                                                    <a:rPr lang="en-US" sz="1400" b="1" i="1">
                                                      <a:latin typeface="Cambria Math" charset="0"/>
                                                    </a:rPr>
                                                    <m:t>𝑷</m:t>
                                                  </m:r>
                                                </m:e>
                                                <m:sub>
                                                  <m:r>
                                                    <a:rPr lang="en-US" sz="1400" b="1" i="1" smtClean="0">
                                                      <a:latin typeface="Cambria Math" charset="0"/>
                                                    </a:rPr>
                                                    <m:t>𝒛</m:t>
                                                  </m:r>
                                                </m:sub>
                                              </m:sSub>
                                            </m:e>
                                          </m:groupChr>
                                        </m:e>
                                        <m:lim>
                                          <m:sSub>
                                            <m:sSubPr>
                                              <m:ctrlPr>
                                                <a:rPr lang="el-GR" sz="1400" b="1" i="1" smtClean="0">
                                                  <a:solidFill>
                                                    <a:srgbClr val="C00000"/>
                                                  </a:solidFill>
                                                  <a:latin typeface="Cambria Math" charset="0"/>
                                                </a:rPr>
                                              </m:ctrlPr>
                                            </m:sSubPr>
                                            <m:e>
                                              <m:r>
                                                <a:rPr lang="el-GR" sz="1400" b="1">
                                                  <a:solidFill>
                                                    <a:srgbClr val="C00000"/>
                                                  </a:solidFill>
                                                  <a:latin typeface="Cambria Math" charset="0"/>
                                                </a:rPr>
                                                <m:t>𝚾</m:t>
                                              </m:r>
                                            </m:e>
                                            <m:sub>
                                              <m:r>
                                                <a:rPr lang="en-US" sz="1400" b="1" i="1" smtClean="0">
                                                  <a:solidFill>
                                                    <a:srgbClr val="C00000"/>
                                                  </a:solidFill>
                                                  <a:latin typeface="Cambria Math" charset="0"/>
                                                </a:rPr>
                                                <m:t>𝟒</m:t>
                                              </m:r>
                                            </m:sub>
                                          </m:sSub>
                                        </m:lim>
                                      </m:limLow>
                                    </m:e>
                                  </m:d>
                                </m:e>
                                <m:sup>
                                  <m:r>
                                    <a:rPr lang="el-GR" sz="1400" b="1" i="1">
                                      <a:latin typeface="Cambria Math" charset="0"/>
                                    </a:rPr>
                                    <m:t>𝟐</m:t>
                                  </m:r>
                                </m:sup>
                              </m:sSup>
                            </m:e>
                          </m:d>
                        </m:e>
                        <m:sup>
                          <m:r>
                            <a:rPr lang="en-US" sz="1400" b="1" i="1" smtClean="0">
                              <a:latin typeface="Cambria Math" charset="0"/>
                            </a:rPr>
                            <m:t>𝟏</m:t>
                          </m:r>
                          <m:r>
                            <a:rPr lang="en-US" sz="1400" b="1" i="1" smtClean="0">
                              <a:latin typeface="Cambria Math" charset="0"/>
                            </a:rPr>
                            <m:t>/</m:t>
                          </m:r>
                          <m:r>
                            <a:rPr lang="en-US" sz="1400" b="1" i="1" smtClean="0">
                              <a:latin typeface="Cambria Math" charset="0"/>
                            </a:rPr>
                            <m:t>𝟐</m:t>
                          </m:r>
                        </m:sup>
                      </m:sSup>
                      <m:r>
                        <a:rPr lang="en-US" sz="1400" b="0" i="0" smtClean="0">
                          <a:latin typeface="Cambria Math" charset="0"/>
                        </a:rPr>
                        <m:t>                               </m:t>
                      </m:r>
                      <m:limLow>
                        <m:limLowPr>
                          <m:ctrlPr>
                            <a:rPr lang="el-GR" sz="1400" b="1" i="1">
                              <a:latin typeface="Cambria Math" charset="0"/>
                            </a:rPr>
                          </m:ctrlPr>
                        </m:limLowPr>
                        <m:e>
                          <m:groupChr>
                            <m:groupChrPr>
                              <m:chr m:val="⏟"/>
                              <m:ctrlPr>
                                <a:rPr lang="el-GR" sz="1400" b="1" i="1">
                                  <a:latin typeface="Cambria Math" charset="0"/>
                                </a:rPr>
                              </m:ctrlPr>
                            </m:groupChrPr>
                            <m:e>
                              <m:r>
                                <a:rPr lang="en-US" sz="1400" b="1" i="1" smtClean="0">
                                  <a:latin typeface="Cambria Math" charset="0"/>
                                </a:rPr>
                                <m:t>𝒗</m:t>
                              </m:r>
                            </m:e>
                          </m:groupChr>
                        </m:e>
                        <m:lim>
                          <m:r>
                            <a:rPr lang="el-GR" sz="1400" b="1" i="0" smtClean="0">
                              <a:solidFill>
                                <a:srgbClr val="FF0000"/>
                              </a:solidFill>
                              <a:latin typeface="Cambria Math" charset="0"/>
                            </a:rPr>
                            <m:t>𝚯</m:t>
                          </m:r>
                        </m:lim>
                      </m:limLow>
                      <m:r>
                        <a:rPr lang="el-GR" sz="1400" b="1" i="1">
                          <a:latin typeface="Cambria Math" charset="0"/>
                        </a:rPr>
                        <m:t>=</m:t>
                      </m:r>
                      <m:sSup>
                        <m:sSupPr>
                          <m:ctrlPr>
                            <a:rPr lang="el-GR" sz="1400" b="1" i="1">
                              <a:latin typeface="Cambria Math" charset="0"/>
                            </a:rPr>
                          </m:ctrlPr>
                        </m:sSupPr>
                        <m:e>
                          <m:r>
                            <a:rPr lang="en-US" sz="1400" b="1" i="1">
                              <a:latin typeface="Cambria Math" charset="0"/>
                            </a:rPr>
                            <m:t>𝒄</m:t>
                          </m:r>
                        </m:e>
                        <m:sup>
                          <m:r>
                            <a:rPr lang="en-US" sz="1400" b="1" i="1">
                              <a:latin typeface="Cambria Math" charset="0"/>
                            </a:rPr>
                            <m:t>𝟐</m:t>
                          </m:r>
                        </m:sup>
                      </m:sSup>
                      <m:f>
                        <m:fPr>
                          <m:ctrlPr>
                            <a:rPr lang="el-GR" sz="1400" b="1" i="1">
                              <a:latin typeface="Cambria Math" charset="0"/>
                            </a:rPr>
                          </m:ctrlPr>
                        </m:fPr>
                        <m:num>
                          <m:sSup>
                            <m:sSupPr>
                              <m:ctrlPr>
                                <a:rPr lang="el-GR" sz="1400" b="1" i="1">
                                  <a:latin typeface="Cambria Math" charset="0"/>
                                </a:rPr>
                              </m:ctrlPr>
                            </m:sSupPr>
                            <m:e>
                              <m:d>
                                <m:dPr>
                                  <m:begChr m:val="["/>
                                  <m:endChr m:val="]"/>
                                  <m:ctrlPr>
                                    <a:rPr lang="el-GR" sz="1400" b="1" i="1">
                                      <a:latin typeface="Cambria Math" charset="0"/>
                                    </a:rPr>
                                  </m:ctrlPr>
                                </m:dPr>
                                <m:e>
                                  <m:sSup>
                                    <m:sSupPr>
                                      <m:ctrlPr>
                                        <a:rPr lang="el-GR" sz="1400" b="1" i="1">
                                          <a:latin typeface="Cambria Math" charset="0"/>
                                        </a:rPr>
                                      </m:ctrlPr>
                                    </m:sSupPr>
                                    <m:e>
                                      <m:d>
                                        <m:dPr>
                                          <m:ctrlPr>
                                            <a:rPr lang="el-GR" sz="1400" b="1" i="1">
                                              <a:latin typeface="Cambria Math" charset="0"/>
                                            </a:rPr>
                                          </m:ctrlPr>
                                        </m:dPr>
                                        <m:e>
                                          <m:limLow>
                                            <m:limLowPr>
                                              <m:ctrlPr>
                                                <a:rPr lang="el-GR" sz="1400" b="1" i="1">
                                                  <a:latin typeface="Cambria Math" charset="0"/>
                                                </a:rPr>
                                              </m:ctrlPr>
                                            </m:limLowPr>
                                            <m:e>
                                              <m:groupChr>
                                                <m:groupChrPr>
                                                  <m:chr m:val="⏟"/>
                                                  <m:ctrlPr>
                                                    <a:rPr lang="el-GR" sz="1400" b="1" i="1">
                                                      <a:latin typeface="Cambria Math" charset="0"/>
                                                    </a:rPr>
                                                  </m:ctrlPr>
                                                </m:groupChrPr>
                                                <m:e>
                                                  <m:sSub>
                                                    <m:sSubPr>
                                                      <m:ctrlPr>
                                                        <a:rPr lang="el-GR" sz="1400" b="1" i="1">
                                                          <a:latin typeface="Cambria Math" charset="0"/>
                                                        </a:rPr>
                                                      </m:ctrlPr>
                                                    </m:sSubPr>
                                                    <m:e>
                                                      <m:r>
                                                        <a:rPr lang="en-US" sz="1400" b="1" i="1">
                                                          <a:latin typeface="Cambria Math" charset="0"/>
                                                        </a:rPr>
                                                        <m:t>𝑷</m:t>
                                                      </m:r>
                                                    </m:e>
                                                    <m:sub>
                                                      <m:r>
                                                        <a:rPr lang="en-US" sz="1400" b="1" i="1">
                                                          <a:latin typeface="Cambria Math" charset="0"/>
                                                        </a:rPr>
                                                        <m:t>𝒙</m:t>
                                                      </m:r>
                                                    </m:sub>
                                                  </m:sSub>
                                                </m:e>
                                              </m:groupChr>
                                            </m:e>
                                            <m:lim>
                                              <m:sSub>
                                                <m:sSubPr>
                                                  <m:ctrlPr>
                                                    <a:rPr lang="el-GR" sz="1400" b="1" i="1">
                                                      <a:solidFill>
                                                        <a:srgbClr val="C00000"/>
                                                      </a:solidFill>
                                                      <a:latin typeface="Cambria Math" charset="0"/>
                                                    </a:rPr>
                                                  </m:ctrlPr>
                                                </m:sSubPr>
                                                <m:e>
                                                  <m:r>
                                                    <a:rPr lang="el-GR" sz="1400" b="1">
                                                      <a:solidFill>
                                                        <a:srgbClr val="C00000"/>
                                                      </a:solidFill>
                                                      <a:latin typeface="Cambria Math" charset="0"/>
                                                    </a:rPr>
                                                    <m:t>𝚾</m:t>
                                                  </m:r>
                                                </m:e>
                                                <m:sub>
                                                  <m:r>
                                                    <a:rPr lang="en-US" sz="1400" b="1" i="1">
                                                      <a:solidFill>
                                                        <a:srgbClr val="C00000"/>
                                                      </a:solidFill>
                                                      <a:latin typeface="Cambria Math" charset="0"/>
                                                    </a:rPr>
                                                    <m:t>𝟐</m:t>
                                                  </m:r>
                                                </m:sub>
                                              </m:sSub>
                                            </m:lim>
                                          </m:limLow>
                                        </m:e>
                                      </m:d>
                                    </m:e>
                                    <m:sup>
                                      <m:r>
                                        <a:rPr lang="el-GR" sz="1400" b="1" i="1">
                                          <a:latin typeface="Cambria Math" charset="0"/>
                                        </a:rPr>
                                        <m:t>𝟐</m:t>
                                      </m:r>
                                    </m:sup>
                                  </m:sSup>
                                  <m:r>
                                    <a:rPr lang="en-US" sz="1400" b="1" i="1">
                                      <a:latin typeface="Cambria Math" charset="0"/>
                                    </a:rPr>
                                    <m:t>+</m:t>
                                  </m:r>
                                  <m:sSup>
                                    <m:sSupPr>
                                      <m:ctrlPr>
                                        <a:rPr lang="el-GR" sz="1400" b="1" i="1">
                                          <a:latin typeface="Cambria Math" charset="0"/>
                                        </a:rPr>
                                      </m:ctrlPr>
                                    </m:sSupPr>
                                    <m:e>
                                      <m:d>
                                        <m:dPr>
                                          <m:ctrlPr>
                                            <a:rPr lang="el-GR" sz="1400" b="1" i="1">
                                              <a:latin typeface="Cambria Math" charset="0"/>
                                            </a:rPr>
                                          </m:ctrlPr>
                                        </m:dPr>
                                        <m:e>
                                          <m:limLow>
                                            <m:limLowPr>
                                              <m:ctrlPr>
                                                <a:rPr lang="el-GR" sz="1400" b="1" i="1">
                                                  <a:latin typeface="Cambria Math" charset="0"/>
                                                </a:rPr>
                                              </m:ctrlPr>
                                            </m:limLowPr>
                                            <m:e>
                                              <m:groupChr>
                                                <m:groupChrPr>
                                                  <m:chr m:val="⏟"/>
                                                  <m:ctrlPr>
                                                    <a:rPr lang="el-GR" sz="1400" b="1" i="1">
                                                      <a:latin typeface="Cambria Math" charset="0"/>
                                                    </a:rPr>
                                                  </m:ctrlPr>
                                                </m:groupChrPr>
                                                <m:e>
                                                  <m:sSub>
                                                    <m:sSubPr>
                                                      <m:ctrlPr>
                                                        <a:rPr lang="el-GR" sz="1400" b="1" i="1">
                                                          <a:latin typeface="Cambria Math" charset="0"/>
                                                        </a:rPr>
                                                      </m:ctrlPr>
                                                    </m:sSubPr>
                                                    <m:e>
                                                      <m:r>
                                                        <a:rPr lang="en-US" sz="1400" b="1" i="1">
                                                          <a:latin typeface="Cambria Math" charset="0"/>
                                                        </a:rPr>
                                                        <m:t>𝑷</m:t>
                                                      </m:r>
                                                    </m:e>
                                                    <m:sub>
                                                      <m:r>
                                                        <a:rPr lang="en-US" sz="1400" b="1" i="1">
                                                          <a:latin typeface="Cambria Math" charset="0"/>
                                                        </a:rPr>
                                                        <m:t>𝒚</m:t>
                                                      </m:r>
                                                    </m:sub>
                                                  </m:sSub>
                                                </m:e>
                                              </m:groupChr>
                                            </m:e>
                                            <m:lim>
                                              <m:sSub>
                                                <m:sSubPr>
                                                  <m:ctrlPr>
                                                    <a:rPr lang="el-GR" sz="1400" b="1" i="1">
                                                      <a:solidFill>
                                                        <a:srgbClr val="C00000"/>
                                                      </a:solidFill>
                                                      <a:latin typeface="Cambria Math" charset="0"/>
                                                    </a:rPr>
                                                  </m:ctrlPr>
                                                </m:sSubPr>
                                                <m:e>
                                                  <m:r>
                                                    <a:rPr lang="el-GR" sz="1400" b="1">
                                                      <a:solidFill>
                                                        <a:srgbClr val="C00000"/>
                                                      </a:solidFill>
                                                      <a:latin typeface="Cambria Math" charset="0"/>
                                                    </a:rPr>
                                                    <m:t>𝚾</m:t>
                                                  </m:r>
                                                </m:e>
                                                <m:sub>
                                                  <m:r>
                                                    <a:rPr lang="en-US" sz="1400" b="1" i="1">
                                                      <a:solidFill>
                                                        <a:srgbClr val="C00000"/>
                                                      </a:solidFill>
                                                      <a:latin typeface="Cambria Math" charset="0"/>
                                                    </a:rPr>
                                                    <m:t>𝟑</m:t>
                                                  </m:r>
                                                </m:sub>
                                              </m:sSub>
                                            </m:lim>
                                          </m:limLow>
                                        </m:e>
                                      </m:d>
                                    </m:e>
                                    <m:sup>
                                      <m:r>
                                        <a:rPr lang="el-GR" sz="1400" b="1" i="1">
                                          <a:latin typeface="Cambria Math" charset="0"/>
                                        </a:rPr>
                                        <m:t>𝟐</m:t>
                                      </m:r>
                                    </m:sup>
                                  </m:sSup>
                                  <m:r>
                                    <a:rPr lang="en-US" sz="1400" b="1" i="1">
                                      <a:latin typeface="Cambria Math" charset="0"/>
                                    </a:rPr>
                                    <m:t>+</m:t>
                                  </m:r>
                                  <m:sSup>
                                    <m:sSupPr>
                                      <m:ctrlPr>
                                        <a:rPr lang="el-GR" sz="1400" b="1" i="1">
                                          <a:latin typeface="Cambria Math" charset="0"/>
                                        </a:rPr>
                                      </m:ctrlPr>
                                    </m:sSupPr>
                                    <m:e>
                                      <m:d>
                                        <m:dPr>
                                          <m:ctrlPr>
                                            <a:rPr lang="el-GR" sz="1400" b="1" i="1">
                                              <a:latin typeface="Cambria Math" charset="0"/>
                                            </a:rPr>
                                          </m:ctrlPr>
                                        </m:dPr>
                                        <m:e>
                                          <m:limLow>
                                            <m:limLowPr>
                                              <m:ctrlPr>
                                                <a:rPr lang="el-GR" sz="1400" b="1" i="1">
                                                  <a:latin typeface="Cambria Math" charset="0"/>
                                                </a:rPr>
                                              </m:ctrlPr>
                                            </m:limLowPr>
                                            <m:e>
                                              <m:groupChr>
                                                <m:groupChrPr>
                                                  <m:chr m:val="⏟"/>
                                                  <m:ctrlPr>
                                                    <a:rPr lang="el-GR" sz="1400" b="1" i="1">
                                                      <a:latin typeface="Cambria Math" charset="0"/>
                                                    </a:rPr>
                                                  </m:ctrlPr>
                                                </m:groupChrPr>
                                                <m:e>
                                                  <m:sSub>
                                                    <m:sSubPr>
                                                      <m:ctrlPr>
                                                        <a:rPr lang="el-GR" sz="1400" b="1" i="1">
                                                          <a:latin typeface="Cambria Math" charset="0"/>
                                                        </a:rPr>
                                                      </m:ctrlPr>
                                                    </m:sSubPr>
                                                    <m:e>
                                                      <m:r>
                                                        <a:rPr lang="en-US" sz="1400" b="1" i="1">
                                                          <a:latin typeface="Cambria Math" charset="0"/>
                                                        </a:rPr>
                                                        <m:t>𝑷</m:t>
                                                      </m:r>
                                                    </m:e>
                                                    <m:sub>
                                                      <m:r>
                                                        <a:rPr lang="en-US" sz="1400" b="1" i="1">
                                                          <a:latin typeface="Cambria Math" charset="0"/>
                                                        </a:rPr>
                                                        <m:t>𝒛</m:t>
                                                      </m:r>
                                                    </m:sub>
                                                  </m:sSub>
                                                </m:e>
                                              </m:groupChr>
                                            </m:e>
                                            <m:lim>
                                              <m:sSub>
                                                <m:sSubPr>
                                                  <m:ctrlPr>
                                                    <a:rPr lang="el-GR" sz="1400" b="1" i="1">
                                                      <a:solidFill>
                                                        <a:srgbClr val="C00000"/>
                                                      </a:solidFill>
                                                      <a:latin typeface="Cambria Math" charset="0"/>
                                                    </a:rPr>
                                                  </m:ctrlPr>
                                                </m:sSubPr>
                                                <m:e>
                                                  <m:r>
                                                    <a:rPr lang="el-GR" sz="1400" b="1">
                                                      <a:solidFill>
                                                        <a:srgbClr val="C00000"/>
                                                      </a:solidFill>
                                                      <a:latin typeface="Cambria Math" charset="0"/>
                                                    </a:rPr>
                                                    <m:t>𝚾</m:t>
                                                  </m:r>
                                                </m:e>
                                                <m:sub>
                                                  <m:r>
                                                    <a:rPr lang="en-US" sz="1400" b="1" i="1">
                                                      <a:solidFill>
                                                        <a:srgbClr val="C00000"/>
                                                      </a:solidFill>
                                                      <a:latin typeface="Cambria Math" charset="0"/>
                                                    </a:rPr>
                                                    <m:t>𝟒</m:t>
                                                  </m:r>
                                                </m:sub>
                                              </m:sSub>
                                            </m:lim>
                                          </m:limLow>
                                        </m:e>
                                      </m:d>
                                    </m:e>
                                    <m:sup>
                                      <m:r>
                                        <a:rPr lang="el-GR" sz="1400" b="1" i="1">
                                          <a:latin typeface="Cambria Math" charset="0"/>
                                        </a:rPr>
                                        <m:t>𝟐</m:t>
                                      </m:r>
                                    </m:sup>
                                  </m:sSup>
                                </m:e>
                              </m:d>
                            </m:e>
                            <m:sup>
                              <m:r>
                                <a:rPr lang="en-US" sz="1400" b="1" i="1">
                                  <a:latin typeface="Cambria Math" charset="0"/>
                                </a:rPr>
                                <m:t>𝟏</m:t>
                              </m:r>
                              <m:r>
                                <a:rPr lang="en-US" sz="1400" b="1" i="1">
                                  <a:latin typeface="Cambria Math" charset="0"/>
                                </a:rPr>
                                <m:t>/</m:t>
                              </m:r>
                              <m:r>
                                <a:rPr lang="en-US" sz="1400" b="1" i="1">
                                  <a:latin typeface="Cambria Math" charset="0"/>
                                </a:rPr>
                                <m:t>𝟐</m:t>
                              </m:r>
                            </m:sup>
                          </m:sSup>
                        </m:num>
                        <m:den>
                          <m:limLow>
                            <m:limLowPr>
                              <m:ctrlPr>
                                <a:rPr lang="el-GR" sz="1400" b="1" i="1">
                                  <a:latin typeface="Cambria Math" charset="0"/>
                                </a:rPr>
                              </m:ctrlPr>
                            </m:limLowPr>
                            <m:e>
                              <m:groupChr>
                                <m:groupChrPr>
                                  <m:chr m:val="⏟"/>
                                  <m:ctrlPr>
                                    <a:rPr lang="el-GR" sz="1400" b="1" i="1">
                                      <a:latin typeface="Cambria Math" charset="0"/>
                                    </a:rPr>
                                  </m:ctrlPr>
                                </m:groupChrPr>
                                <m:e>
                                  <m:r>
                                    <a:rPr lang="el-GR" sz="1400" b="1">
                                      <a:latin typeface="Cambria Math" charset="0"/>
                                    </a:rPr>
                                    <m:t>𝚬</m:t>
                                  </m:r>
                                </m:e>
                              </m:groupChr>
                            </m:e>
                            <m:lim>
                              <m:sSub>
                                <m:sSubPr>
                                  <m:ctrlPr>
                                    <a:rPr lang="el-GR" sz="1400" b="1" i="1">
                                      <a:solidFill>
                                        <a:srgbClr val="C00000"/>
                                      </a:solidFill>
                                      <a:latin typeface="Cambria Math" charset="0"/>
                                    </a:rPr>
                                  </m:ctrlPr>
                                </m:sSubPr>
                                <m:e>
                                  <m:r>
                                    <a:rPr lang="el-GR" sz="1400" b="1">
                                      <a:solidFill>
                                        <a:srgbClr val="C00000"/>
                                      </a:solidFill>
                                      <a:latin typeface="Cambria Math" charset="0"/>
                                    </a:rPr>
                                    <m:t>𝚾</m:t>
                                  </m:r>
                                </m:e>
                                <m:sub>
                                  <m:r>
                                    <a:rPr lang="el-GR" sz="1400" b="1" i="1">
                                      <a:solidFill>
                                        <a:srgbClr val="C00000"/>
                                      </a:solidFill>
                                      <a:latin typeface="Cambria Math" charset="0"/>
                                    </a:rPr>
                                    <m:t>𝟏</m:t>
                                  </m:r>
                                </m:sub>
                              </m:sSub>
                            </m:lim>
                          </m:limLow>
                        </m:den>
                      </m:f>
                    </m:oMath>
                  </m:oMathPara>
                </a14:m>
                <a:endParaRPr lang="en-US" sz="1400" dirty="0"/>
              </a:p>
            </p:txBody>
          </p:sp>
        </mc:Choice>
        <mc:Fallback xmlns="">
          <p:sp>
            <p:nvSpPr>
              <p:cNvPr id="4" name="Rectangle 3"/>
              <p:cNvSpPr>
                <a:spLocks noRot="1" noChangeAspect="1" noMove="1" noResize="1" noEditPoints="1" noAdjustHandles="1" noChangeArrowheads="1" noChangeShapeType="1" noTextEdit="1"/>
              </p:cNvSpPr>
              <p:nvPr/>
            </p:nvSpPr>
            <p:spPr>
              <a:xfrm>
                <a:off x="215516" y="1124744"/>
                <a:ext cx="8268482" cy="1046184"/>
              </a:xfrm>
              <a:prstGeom prst="rect">
                <a:avLst/>
              </a:prstGeom>
              <a:blipFill rotWithShape="0">
                <a:blip r:embed="rId3"/>
                <a:stretch>
                  <a:fillRect/>
                </a:stretch>
              </a:blipFill>
            </p:spPr>
            <p:txBody>
              <a:bodyPr/>
              <a:lstStyle/>
              <a:p>
                <a:r>
                  <a:rPr lang="en-US">
                    <a:noFill/>
                  </a:rPr>
                  <a:t> </a:t>
                </a:r>
              </a:p>
            </p:txBody>
          </p:sp>
        </mc:Fallback>
      </mc:AlternateContent>
      <p:sp>
        <p:nvSpPr>
          <p:cNvPr id="5" name="TextBox 4"/>
          <p:cNvSpPr txBox="1"/>
          <p:nvPr/>
        </p:nvSpPr>
        <p:spPr>
          <a:xfrm>
            <a:off x="0" y="2176679"/>
            <a:ext cx="9144000" cy="3129062"/>
          </a:xfrm>
          <a:prstGeom prst="rect">
            <a:avLst/>
          </a:prstGeom>
          <a:noFill/>
        </p:spPr>
        <p:txBody>
          <a:bodyPr wrap="square" rtlCol="0">
            <a:spAutoFit/>
          </a:bodyPr>
          <a:lstStyle/>
          <a:p>
            <a:pPr algn="just"/>
            <a:r>
              <a:rPr lang="el-GR" sz="1600" dirty="0"/>
              <a:t>Έστω ότι προσδιορίζουμε τις τιμές των δύο φυσικών μεγεθών Φ και Θ μετρώντας συγχρόνως τις ποσότητες (Χ</a:t>
            </a:r>
            <a:r>
              <a:rPr lang="el-GR" sz="1600" baseline="-25000" dirty="0"/>
              <a:t>1</a:t>
            </a:r>
            <a:r>
              <a:rPr lang="el-GR" sz="1600" dirty="0"/>
              <a:t>, Χ</a:t>
            </a:r>
            <a:r>
              <a:rPr lang="el-GR" sz="1600" baseline="-25000" dirty="0"/>
              <a:t>2</a:t>
            </a:r>
            <a:r>
              <a:rPr lang="el-GR" sz="1600" dirty="0"/>
              <a:t>, Χ</a:t>
            </a:r>
            <a:r>
              <a:rPr lang="el-GR" sz="1600" baseline="-25000" dirty="0"/>
              <a:t>3</a:t>
            </a:r>
            <a:r>
              <a:rPr lang="el-GR" sz="1600" dirty="0"/>
              <a:t>, ..., Χ</a:t>
            </a:r>
            <a:r>
              <a:rPr lang="en-US" sz="1600" baseline="-25000" dirty="0"/>
              <a:t>n</a:t>
            </a:r>
            <a:r>
              <a:rPr lang="en-US" sz="1600" dirty="0"/>
              <a:t>) </a:t>
            </a:r>
            <a:r>
              <a:rPr lang="el-GR" sz="1600" dirty="0"/>
              <a:t> και έστω ότι  βρίσκουμε </a:t>
            </a:r>
            <a:r>
              <a:rPr lang="en-US" sz="1600" dirty="0"/>
              <a:t>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baseline="-25000" dirty="0"/>
              <a:t> </a:t>
            </a:r>
            <a:r>
              <a:rPr lang="el-GR" sz="1600" baseline="-25000" dirty="0"/>
              <a:t>. </a:t>
            </a:r>
            <a:r>
              <a:rPr lang="el-GR" sz="1600" dirty="0"/>
              <a:t>Προφανώς, προσδιορίζουμε τις τιμές των φυσικών μεγεθών Φ και Θ ως: φ=</a:t>
            </a:r>
            <a:r>
              <a:rPr lang="en-US" sz="1600" dirty="0"/>
              <a:t>g(x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dirty="0"/>
              <a:t>)</a:t>
            </a:r>
            <a:r>
              <a:rPr lang="el-GR" sz="1600" dirty="0"/>
              <a:t>,  θ=</a:t>
            </a:r>
            <a:r>
              <a:rPr lang="en-US" sz="1600" dirty="0"/>
              <a:t>h(x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dirty="0"/>
              <a:t>)</a:t>
            </a:r>
            <a:r>
              <a:rPr lang="el-GR" sz="1600" dirty="0"/>
              <a:t>. Αμφότερα τα </a:t>
            </a:r>
            <a:r>
              <a:rPr lang="el-GR" sz="1600" dirty="0">
                <a:solidFill>
                  <a:srgbClr val="FF0000"/>
                </a:solidFill>
              </a:rPr>
              <a:t>φ και θ συμπεριφέρονται ως τυχαίες μεταβλητές</a:t>
            </a:r>
            <a:r>
              <a:rPr lang="el-GR" sz="1600" dirty="0"/>
              <a:t>.</a:t>
            </a:r>
          </a:p>
          <a:p>
            <a:pPr algn="just"/>
            <a:endParaRPr lang="el-GR" sz="1600" dirty="0"/>
          </a:p>
          <a:p>
            <a:pPr algn="just"/>
            <a:r>
              <a:rPr lang="el-GR" sz="1600" dirty="0"/>
              <a:t>Στη γενική περίπτωση οι μεταβλητές φ και θ είναι αμοιβαία εξαρτημένες διότι υπολογίζονται ως συναρτήσεις των τιμών των ιδίων μετρήσεων </a:t>
            </a:r>
            <a:r>
              <a:rPr lang="en-US" sz="1600" dirty="0"/>
              <a:t>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baseline="-25000" dirty="0"/>
              <a:t> </a:t>
            </a:r>
            <a:r>
              <a:rPr lang="el-GR" sz="1600" baseline="-25000" dirty="0"/>
              <a:t>.</a:t>
            </a:r>
          </a:p>
          <a:p>
            <a:pPr algn="just"/>
            <a:endParaRPr lang="el-GR" sz="1600" baseline="-25000" dirty="0"/>
          </a:p>
          <a:p>
            <a:pPr algn="just"/>
            <a:endParaRPr lang="el-GR" sz="1600" baseline="-25000" dirty="0"/>
          </a:p>
          <a:p>
            <a:pPr algn="just"/>
            <a:r>
              <a:rPr lang="el-GR" sz="1600" dirty="0"/>
              <a:t>Η </a:t>
            </a:r>
            <a:r>
              <a:rPr lang="el-GR" sz="1600" dirty="0" err="1"/>
              <a:t>συνδιασπορά</a:t>
            </a:r>
            <a:r>
              <a:rPr lang="en-US" sz="1600" dirty="0"/>
              <a:t> </a:t>
            </a:r>
            <a:r>
              <a:rPr lang="el-GR" sz="1600" dirty="0"/>
              <a:t>των φ και θ </a:t>
            </a:r>
            <a:r>
              <a:rPr lang="en-US" sz="1600" dirty="0"/>
              <a:t>(</a:t>
            </a:r>
            <a:r>
              <a:rPr lang="en-US" sz="1600" dirty="0" err="1"/>
              <a:t>cov</a:t>
            </a:r>
            <a:r>
              <a:rPr lang="en-US" sz="1600" dirty="0"/>
              <a:t>[</a:t>
            </a:r>
            <a:r>
              <a:rPr lang="el-GR" sz="1600" dirty="0" err="1"/>
              <a:t>φ,θ</a:t>
            </a:r>
            <a:r>
              <a:rPr lang="en-US" sz="1600" dirty="0"/>
              <a:t>])</a:t>
            </a:r>
            <a:r>
              <a:rPr lang="el-GR" sz="1600" dirty="0"/>
              <a:t> μπορεί να υπολογισθεί εάν ξέρουμε τις μέσες (αναμενόμενες) τιμές </a:t>
            </a:r>
            <a:r>
              <a:rPr lang="en-US" sz="1600" dirty="0"/>
              <a:t>{</a:t>
            </a:r>
            <a:r>
              <a:rPr lang="el-GR" sz="1600" dirty="0"/>
              <a:t>μ</a:t>
            </a:r>
            <a:r>
              <a:rPr lang="el-GR" sz="1600" baseline="-25000" dirty="0"/>
              <a:t>1</a:t>
            </a:r>
            <a:r>
              <a:rPr lang="el-GR" sz="1600" dirty="0"/>
              <a:t>, μ</a:t>
            </a:r>
            <a:r>
              <a:rPr lang="el-GR" sz="1600" baseline="-25000" dirty="0"/>
              <a:t>2</a:t>
            </a:r>
            <a:r>
              <a:rPr lang="el-GR" sz="1600" dirty="0"/>
              <a:t>, ...μ</a:t>
            </a:r>
            <a:r>
              <a:rPr lang="en-US" sz="1600" baseline="-25000" dirty="0"/>
              <a:t>n </a:t>
            </a:r>
            <a:r>
              <a:rPr lang="en-US" sz="1600" dirty="0"/>
              <a:t>}</a:t>
            </a:r>
            <a:r>
              <a:rPr lang="el-GR" sz="1600" dirty="0"/>
              <a:t>,</a:t>
            </a:r>
            <a:r>
              <a:rPr lang="en-US" sz="1600" dirty="0"/>
              <a:t> </a:t>
            </a:r>
            <a:r>
              <a:rPr lang="el-GR" sz="1600" dirty="0"/>
              <a:t>τις τετραγωνικές διασπορές {</a:t>
            </a:r>
            <a:r>
              <a:rPr lang="en-US" sz="1600" dirty="0"/>
              <a:t>V[x</a:t>
            </a:r>
            <a:r>
              <a:rPr lang="en-US" sz="1600" baseline="-25000" dirty="0"/>
              <a:t>1</a:t>
            </a:r>
            <a:r>
              <a:rPr lang="en-US" sz="1600" dirty="0"/>
              <a:t>],</a:t>
            </a:r>
            <a:r>
              <a:rPr lang="el-GR" sz="1600" dirty="0"/>
              <a:t> </a:t>
            </a:r>
            <a:r>
              <a:rPr lang="en-US" sz="1600" dirty="0"/>
              <a:t>V[x</a:t>
            </a:r>
            <a:r>
              <a:rPr lang="el-GR" sz="1600" baseline="-25000" dirty="0"/>
              <a:t>2</a:t>
            </a:r>
            <a:r>
              <a:rPr lang="en-US" sz="1600" dirty="0"/>
              <a:t>]</a:t>
            </a:r>
            <a:r>
              <a:rPr lang="el-GR" sz="1600" dirty="0"/>
              <a:t>,...,</a:t>
            </a:r>
            <a:r>
              <a:rPr lang="en-US" sz="1600" dirty="0"/>
              <a:t> V[</a:t>
            </a:r>
            <a:r>
              <a:rPr lang="en-US" sz="1600" dirty="0" err="1"/>
              <a:t>x</a:t>
            </a:r>
            <a:r>
              <a:rPr lang="en-US" sz="1600" baseline="-25000" dirty="0" err="1"/>
              <a:t>n</a:t>
            </a:r>
            <a:r>
              <a:rPr lang="en-US" sz="1600" dirty="0"/>
              <a:t>]</a:t>
            </a:r>
            <a:r>
              <a:rPr lang="el-GR" sz="1600" dirty="0"/>
              <a:t>} των μετρήσεων </a:t>
            </a:r>
            <a:r>
              <a:rPr lang="en-US" sz="1600" dirty="0"/>
              <a:t>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baseline="-25000" dirty="0"/>
              <a:t> </a:t>
            </a:r>
            <a:r>
              <a:rPr lang="el-GR" sz="1600" baseline="-25000" dirty="0"/>
              <a:t>,</a:t>
            </a:r>
            <a:r>
              <a:rPr lang="el-GR" sz="1600" dirty="0"/>
              <a:t> (καθώς και τις </a:t>
            </a:r>
            <a:r>
              <a:rPr lang="el-GR" sz="1600" dirty="0" err="1"/>
              <a:t>συνδιασπορές</a:t>
            </a:r>
            <a:r>
              <a:rPr lang="el-GR" sz="1600" dirty="0"/>
              <a:t> </a:t>
            </a:r>
            <a:r>
              <a:rPr lang="en-US" sz="1600" dirty="0" err="1"/>
              <a:t>cov</a:t>
            </a:r>
            <a:r>
              <a:rPr lang="en-US" sz="1600" dirty="0"/>
              <a:t>[x</a:t>
            </a:r>
            <a:r>
              <a:rPr lang="en-US" sz="1600" baseline="-25000" dirty="0"/>
              <a:t>i</a:t>
            </a:r>
            <a:r>
              <a:rPr lang="en-US" sz="1600" dirty="0"/>
              <a:t>, </a:t>
            </a:r>
            <a:r>
              <a:rPr lang="en-US" sz="1600" dirty="0" err="1"/>
              <a:t>x</a:t>
            </a:r>
            <a:r>
              <a:rPr lang="en-US" sz="1600" baseline="-25000" dirty="0" err="1"/>
              <a:t>j</a:t>
            </a:r>
            <a:r>
              <a:rPr lang="en-US" sz="1600" dirty="0"/>
              <a:t>]  (</a:t>
            </a:r>
            <a:r>
              <a:rPr lang="en-US" sz="1600" dirty="0" err="1"/>
              <a:t>i</a:t>
            </a:r>
            <a:r>
              <a:rPr lang="en-US" sz="1600" dirty="0"/>
              <a:t>, j=1, 2 ..n </a:t>
            </a:r>
            <a:r>
              <a:rPr lang="el-GR" sz="1600" dirty="0"/>
              <a:t>με </a:t>
            </a:r>
            <a:r>
              <a:rPr lang="en-US" sz="1600" dirty="0" err="1"/>
              <a:t>i#j</a:t>
            </a:r>
            <a:r>
              <a:rPr lang="en-US" sz="1600" dirty="0"/>
              <a:t>)</a:t>
            </a:r>
            <a:r>
              <a:rPr lang="el-GR" sz="1600" dirty="0"/>
              <a:t> σε περίπτωση που οι μετρήσεις </a:t>
            </a:r>
            <a:r>
              <a:rPr lang="en-US" sz="1600" dirty="0"/>
              <a:t> x</a:t>
            </a:r>
            <a:r>
              <a:rPr lang="en-US" sz="1600" baseline="-25000" dirty="0"/>
              <a:t>1</a:t>
            </a:r>
            <a:r>
              <a:rPr lang="en-US" sz="1600" dirty="0"/>
              <a:t>, x</a:t>
            </a:r>
            <a:r>
              <a:rPr lang="en-US" sz="1600" baseline="-25000" dirty="0"/>
              <a:t>2</a:t>
            </a:r>
            <a:r>
              <a:rPr lang="en-US" sz="1600" dirty="0"/>
              <a:t>, x</a:t>
            </a:r>
            <a:r>
              <a:rPr lang="en-US" sz="1600" baseline="-25000" dirty="0"/>
              <a:t>3</a:t>
            </a:r>
            <a:r>
              <a:rPr lang="en-US" sz="1600" dirty="0"/>
              <a:t>, …,</a:t>
            </a:r>
            <a:r>
              <a:rPr lang="en-US" sz="1600" dirty="0" err="1"/>
              <a:t>x</a:t>
            </a:r>
            <a:r>
              <a:rPr lang="en-US" sz="1600" baseline="-25000" dirty="0" err="1"/>
              <a:t>n</a:t>
            </a:r>
            <a:r>
              <a:rPr lang="en-US" sz="1600" baseline="-25000" dirty="0"/>
              <a:t> </a:t>
            </a:r>
            <a:r>
              <a:rPr lang="el-GR" sz="1600" baseline="-25000" dirty="0"/>
              <a:t> </a:t>
            </a:r>
            <a:r>
              <a:rPr lang="el-GR" sz="1600" dirty="0"/>
              <a:t>δεν είναι αμοιβαία ανεξάρτητες). </a:t>
            </a:r>
          </a:p>
        </p:txBody>
      </p:sp>
      <mc:AlternateContent xmlns:mc="http://schemas.openxmlformats.org/markup-compatibility/2006" xmlns:a14="http://schemas.microsoft.com/office/drawing/2010/main">
        <mc:Choice Requires="a14">
          <p:sp>
            <p:nvSpPr>
              <p:cNvPr id="6" name="TextBox 5"/>
              <p:cNvSpPr txBox="1"/>
              <p:nvPr/>
            </p:nvSpPr>
            <p:spPr>
              <a:xfrm>
                <a:off x="774645" y="5305741"/>
                <a:ext cx="7150227" cy="508409"/>
              </a:xfrm>
              <a:prstGeom prst="rect">
                <a:avLst/>
              </a:prstGeom>
              <a:noFill/>
            </p:spPr>
            <p:txBody>
              <a:bodyPr wrap="none" lIns="0" tIns="0" rIns="0" bIns="0" rtlCol="0">
                <a:spAutoFit/>
              </a:bodyPr>
              <a:lstStyle/>
              <a:p>
                <a:r>
                  <a:rPr lang="en-US" sz="1800" b="1" dirty="0">
                    <a:solidFill>
                      <a:srgbClr val="FF0000"/>
                    </a:solidFill>
                  </a:rPr>
                  <a:t>cov[</a:t>
                </a:r>
                <a:r>
                  <a:rPr lang="el-GR" sz="1800" b="1" dirty="0">
                    <a:solidFill>
                      <a:srgbClr val="FF0000"/>
                    </a:solidFill>
                  </a:rPr>
                  <a:t>φ</a:t>
                </a:r>
                <a:r>
                  <a:rPr lang="en-US" sz="1800" b="1" dirty="0">
                    <a:solidFill>
                      <a:srgbClr val="FF0000"/>
                    </a:solidFill>
                  </a:rPr>
                  <a:t>,</a:t>
                </a:r>
                <a:r>
                  <a:rPr lang="el-GR" sz="1800" b="1" dirty="0">
                    <a:solidFill>
                      <a:srgbClr val="FF0000"/>
                    </a:solidFill>
                  </a:rPr>
                  <a:t>θ]</a:t>
                </a:r>
                <a:r>
                  <a:rPr lang="en-US" sz="1800" b="1" dirty="0">
                    <a:solidFill>
                      <a:srgbClr val="FF0000"/>
                    </a:solidFill>
                  </a:rPr>
                  <a:t> </a:t>
                </a:r>
                <a14:m>
                  <m:oMath xmlns:m="http://schemas.openxmlformats.org/officeDocument/2006/math">
                    <m:r>
                      <a:rPr lang="en-US" sz="1800" b="1" i="1">
                        <a:solidFill>
                          <a:srgbClr val="FF0000"/>
                        </a:solidFill>
                        <a:latin typeface="Cambria Math" charset="0"/>
                        <a:ea typeface="Cambria Math" charset="0"/>
                        <a:cs typeface="Cambria Math" charset="0"/>
                      </a:rPr>
                      <m:t>≈</m:t>
                    </m:r>
                  </m:oMath>
                </a14:m>
                <a:r>
                  <a:rPr lang="en-US" sz="1800" b="1" dirty="0">
                    <a:solidFill>
                      <a:srgbClr val="FF0000"/>
                    </a:solidFill>
                  </a:rPr>
                  <a:t> </a:t>
                </a:r>
                <a14:m>
                  <m:oMath xmlns:m="http://schemas.openxmlformats.org/officeDocument/2006/math">
                    <m:nary>
                      <m:naryPr>
                        <m:chr m:val="∑"/>
                        <m:ctrlPr>
                          <a:rPr lang="el-GR" sz="1800" b="1" i="1" smtClean="0">
                            <a:solidFill>
                              <a:srgbClr val="FF0000"/>
                            </a:solidFill>
                            <a:latin typeface="Cambria Math" charset="0"/>
                          </a:rPr>
                        </m:ctrlPr>
                      </m:naryPr>
                      <m:sub>
                        <m:r>
                          <m:rPr>
                            <m:brk m:alnAt="23"/>
                          </m:rPr>
                          <a:rPr lang="en-US" sz="1800" b="1" i="1" smtClean="0">
                            <a:solidFill>
                              <a:srgbClr val="FF0000"/>
                            </a:solidFill>
                            <a:latin typeface="Cambria Math" charset="0"/>
                          </a:rPr>
                          <m:t>𝒊</m:t>
                        </m:r>
                        <m:r>
                          <a:rPr lang="en-US" sz="1800" b="1" i="1" smtClean="0">
                            <a:solidFill>
                              <a:srgbClr val="FF0000"/>
                            </a:solidFill>
                            <a:latin typeface="Cambria Math" charset="0"/>
                          </a:rPr>
                          <m:t>=</m:t>
                        </m:r>
                        <m:r>
                          <a:rPr lang="en-US" sz="1800" b="1" i="1" smtClean="0">
                            <a:solidFill>
                              <a:srgbClr val="FF0000"/>
                            </a:solidFill>
                            <a:latin typeface="Cambria Math" charset="0"/>
                          </a:rPr>
                          <m:t>𝟏</m:t>
                        </m:r>
                      </m:sub>
                      <m:sup>
                        <m:r>
                          <a:rPr lang="en-US" sz="1800" b="1" i="1" smtClean="0">
                            <a:solidFill>
                              <a:srgbClr val="FF0000"/>
                            </a:solidFill>
                            <a:latin typeface="Cambria Math" charset="0"/>
                          </a:rPr>
                          <m:t>𝒏</m:t>
                        </m:r>
                      </m:sup>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n-US" sz="1800" b="1" i="1">
                                <a:solidFill>
                                  <a:srgbClr val="FF0000"/>
                                </a:solidFill>
                                <a:latin typeface="Cambria Math" charset="0"/>
                                <a:ea typeface="Cambria Math" charset="0"/>
                                <a:cs typeface="Cambria Math" charset="0"/>
                              </a:rPr>
                              <m:t>𝒈</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𝒊</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𝒊</m:t>
                                </m:r>
                              </m:sub>
                            </m:sSub>
                          </m:sub>
                        </m:sSub>
                      </m:e>
                    </m:nary>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n-US" sz="1800" b="1" i="1" smtClean="0">
                            <a:solidFill>
                              <a:srgbClr val="FF0000"/>
                            </a:solidFill>
                            <a:latin typeface="Cambria Math" charset="0"/>
                            <a:ea typeface="Cambria Math" charset="0"/>
                            <a:cs typeface="Cambria Math" charset="0"/>
                          </a:rPr>
                          <m:t>𝒉</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𝒊</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𝒊</m:t>
                            </m:r>
                          </m:sub>
                        </m:sSub>
                      </m:sub>
                    </m:sSub>
                  </m:oMath>
                </a14:m>
                <a:r>
                  <a:rPr lang="en-US" sz="1800" b="1" dirty="0">
                    <a:solidFill>
                      <a:srgbClr val="FF0000"/>
                    </a:solidFill>
                  </a:rPr>
                  <a:t>V</a:t>
                </a:r>
                <a14:m>
                  <m:oMath xmlns:m="http://schemas.openxmlformats.org/officeDocument/2006/math">
                    <m:d>
                      <m:dPr>
                        <m:begChr m:val="["/>
                        <m:endChr m:val="]"/>
                        <m:ctrlPr>
                          <a:rPr lang="en-US" sz="1800" b="1" i="1" dirty="0" smtClean="0">
                            <a:solidFill>
                              <a:srgbClr val="FF0000"/>
                            </a:solidFill>
                            <a:latin typeface="Cambria Math" charset="0"/>
                          </a:rPr>
                        </m:ctrlPr>
                      </m:dPr>
                      <m:e>
                        <m:sSub>
                          <m:sSubPr>
                            <m:ctrlPr>
                              <a:rPr lang="en-US" sz="1800" b="1" i="1" dirty="0" smtClean="0">
                                <a:solidFill>
                                  <a:srgbClr val="FF0000"/>
                                </a:solidFill>
                                <a:latin typeface="Cambria Math" charset="0"/>
                              </a:rPr>
                            </m:ctrlPr>
                          </m:sSubPr>
                          <m:e>
                            <m:r>
                              <a:rPr lang="en-US" sz="1800" b="1" i="1" dirty="0" smtClean="0">
                                <a:solidFill>
                                  <a:srgbClr val="FF0000"/>
                                </a:solidFill>
                                <a:latin typeface="Cambria Math" charset="0"/>
                              </a:rPr>
                              <m:t>𝒙</m:t>
                            </m:r>
                          </m:e>
                          <m:sub>
                            <m:r>
                              <a:rPr lang="en-US" sz="1800" b="1" i="1" dirty="0" smtClean="0">
                                <a:solidFill>
                                  <a:srgbClr val="FF0000"/>
                                </a:solidFill>
                                <a:latin typeface="Cambria Math" charset="0"/>
                              </a:rPr>
                              <m:t>𝒊</m:t>
                            </m:r>
                          </m:sub>
                        </m:sSub>
                      </m:e>
                    </m:d>
                  </m:oMath>
                </a14:m>
                <a:r>
                  <a:rPr lang="en-US" sz="1800" b="1" dirty="0">
                    <a:solidFill>
                      <a:srgbClr val="FF0000"/>
                    </a:solidFill>
                  </a:rPr>
                  <a:t> + </a:t>
                </a:r>
                <a14:m>
                  <m:oMath xmlns:m="http://schemas.openxmlformats.org/officeDocument/2006/math">
                    <m:nary>
                      <m:naryPr>
                        <m:chr m:val="∑"/>
                        <m:ctrlPr>
                          <a:rPr lang="en-US" sz="1800" b="1" i="1" dirty="0" smtClean="0">
                            <a:solidFill>
                              <a:srgbClr val="FF0000"/>
                            </a:solidFill>
                            <a:latin typeface="Cambria Math" charset="0"/>
                          </a:rPr>
                        </m:ctrlPr>
                      </m:naryPr>
                      <m:sub>
                        <m:r>
                          <m:rPr>
                            <m:brk m:alnAt="23"/>
                          </m:rPr>
                          <a:rPr lang="en-US" sz="1800" b="1" i="1" dirty="0" smtClean="0">
                            <a:solidFill>
                              <a:srgbClr val="FF0000"/>
                            </a:solidFill>
                            <a:latin typeface="Cambria Math" charset="0"/>
                          </a:rPr>
                          <m:t>𝒊</m:t>
                        </m:r>
                        <m:r>
                          <a:rPr lang="en-US" sz="1800" b="1" i="1" dirty="0" smtClean="0">
                            <a:solidFill>
                              <a:srgbClr val="FF0000"/>
                            </a:solidFill>
                            <a:latin typeface="Cambria Math" charset="0"/>
                          </a:rPr>
                          <m:t>=</m:t>
                        </m:r>
                        <m:r>
                          <a:rPr lang="en-US" sz="1800" b="1" i="1" dirty="0" smtClean="0">
                            <a:solidFill>
                              <a:srgbClr val="FF0000"/>
                            </a:solidFill>
                            <a:latin typeface="Cambria Math" charset="0"/>
                          </a:rPr>
                          <m:t>𝟏</m:t>
                        </m:r>
                      </m:sub>
                      <m:sup>
                        <m:r>
                          <a:rPr lang="en-US" sz="1800" b="1" i="1" dirty="0" smtClean="0">
                            <a:solidFill>
                              <a:srgbClr val="FF0000"/>
                            </a:solidFill>
                            <a:latin typeface="Cambria Math" charset="0"/>
                          </a:rPr>
                          <m:t>𝒏</m:t>
                        </m:r>
                      </m:sup>
                      <m:e>
                        <m:nary>
                          <m:naryPr>
                            <m:chr m:val="∑"/>
                            <m:ctrlPr>
                              <a:rPr lang="el-GR" sz="1800" b="1" i="1">
                                <a:solidFill>
                                  <a:srgbClr val="FF0000"/>
                                </a:solidFill>
                                <a:latin typeface="Cambria Math" charset="0"/>
                              </a:rPr>
                            </m:ctrlPr>
                          </m:naryPr>
                          <m:sub>
                            <m:r>
                              <a:rPr lang="en-US" sz="1800" b="1" i="1" smtClean="0">
                                <a:solidFill>
                                  <a:srgbClr val="FF0000"/>
                                </a:solidFill>
                                <a:latin typeface="Cambria Math" charset="0"/>
                              </a:rPr>
                              <m:t>𝒋</m:t>
                            </m:r>
                            <m:r>
                              <a:rPr lang="en-US" sz="1800" b="1" i="1" smtClean="0">
                                <a:solidFill>
                                  <a:srgbClr val="FF0000"/>
                                </a:solidFill>
                                <a:latin typeface="Cambria Math" charset="0"/>
                              </a:rPr>
                              <m:t>&gt;</m:t>
                            </m:r>
                            <m:r>
                              <a:rPr lang="en-US" sz="1800" b="1" i="1" smtClean="0">
                                <a:solidFill>
                                  <a:srgbClr val="FF0000"/>
                                </a:solidFill>
                                <a:latin typeface="Cambria Math" charset="0"/>
                              </a:rPr>
                              <m:t>𝒊</m:t>
                            </m:r>
                          </m:sub>
                          <m:sup>
                            <m:r>
                              <a:rPr lang="en-US" sz="1800" b="1" i="1">
                                <a:solidFill>
                                  <a:srgbClr val="FF0000"/>
                                </a:solidFill>
                                <a:latin typeface="Cambria Math" charset="0"/>
                              </a:rPr>
                              <m:t>𝒏</m:t>
                            </m:r>
                          </m:sup>
                          <m:e>
                            <m:d>
                              <m:dPr>
                                <m:ctrlPr>
                                  <a:rPr lang="en-US" sz="1800" b="1" i="1" smtClean="0">
                                    <a:solidFill>
                                      <a:srgbClr val="FF0000"/>
                                    </a:solidFill>
                                    <a:latin typeface="Cambria Math" charset="0"/>
                                  </a:rPr>
                                </m:ctrlPr>
                              </m:dPr>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n-US" sz="1800" b="1" i="1">
                                        <a:solidFill>
                                          <a:srgbClr val="FF0000"/>
                                        </a:solidFill>
                                        <a:latin typeface="Cambria Math" charset="0"/>
                                        <a:ea typeface="Cambria Math" charset="0"/>
                                        <a:cs typeface="Cambria Math" charset="0"/>
                                      </a:rPr>
                                      <m:t>𝒈</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𝒊</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𝒊</m:t>
                                        </m:r>
                                      </m:sub>
                                    </m:sSub>
                                  </m:sub>
                                </m:sSub>
                              </m:e>
                            </m:d>
                            <m:d>
                              <m:dPr>
                                <m:ctrlPr>
                                  <a:rPr lang="en-US" sz="1800" b="1" i="1" smtClean="0">
                                    <a:solidFill>
                                      <a:srgbClr val="FF0000"/>
                                    </a:solidFill>
                                    <a:latin typeface="Cambria Math" charset="0"/>
                                  </a:rPr>
                                </m:ctrlPr>
                              </m:dPr>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n-US" sz="1800" b="1" i="1" smtClean="0">
                                        <a:solidFill>
                                          <a:srgbClr val="FF0000"/>
                                        </a:solidFill>
                                        <a:latin typeface="Cambria Math" charset="0"/>
                                        <a:ea typeface="Cambria Math" charset="0"/>
                                        <a:cs typeface="Cambria Math" charset="0"/>
                                      </a:rPr>
                                      <m:t>𝒉</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𝒋</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𝒋</m:t>
                                        </m:r>
                                      </m:sub>
                                    </m:sSub>
                                  </m:sub>
                                </m:sSub>
                              </m:e>
                            </m:d>
                          </m:e>
                        </m:nary>
                        <m:r>
                          <m:rPr>
                            <m:nor/>
                          </m:rPr>
                          <a:rPr lang="en-US" sz="1800" b="1" i="0" dirty="0" smtClean="0">
                            <a:solidFill>
                              <a:srgbClr val="FF0000"/>
                            </a:solidFill>
                          </a:rPr>
                          <m:t>cov</m:t>
                        </m:r>
                        <m:d>
                          <m:dPr>
                            <m:begChr m:val="["/>
                            <m:endChr m:val="]"/>
                            <m:ctrlPr>
                              <a:rPr lang="en-US" sz="1800" b="1" i="1" dirty="0">
                                <a:solidFill>
                                  <a:srgbClr val="FF0000"/>
                                </a:solidFill>
                                <a:latin typeface="Cambria Math" charset="0"/>
                              </a:rPr>
                            </m:ctrlPr>
                          </m:dPr>
                          <m:e>
                            <m:sSub>
                              <m:sSubPr>
                                <m:ctrlPr>
                                  <a:rPr lang="en-US" sz="1800" b="1" i="1" dirty="0">
                                    <a:solidFill>
                                      <a:srgbClr val="FF0000"/>
                                    </a:solidFill>
                                    <a:latin typeface="Cambria Math" charset="0"/>
                                  </a:rPr>
                                </m:ctrlPr>
                              </m:sSubPr>
                              <m:e>
                                <m:r>
                                  <a:rPr lang="en-US" sz="1800" b="1" i="1" dirty="0">
                                    <a:solidFill>
                                      <a:srgbClr val="FF0000"/>
                                    </a:solidFill>
                                    <a:latin typeface="Cambria Math" charset="0"/>
                                  </a:rPr>
                                  <m:t>𝒙</m:t>
                                </m:r>
                              </m:e>
                              <m:sub>
                                <m:r>
                                  <a:rPr lang="en-US" sz="1800" b="1" i="1" dirty="0">
                                    <a:solidFill>
                                      <a:srgbClr val="FF0000"/>
                                    </a:solidFill>
                                    <a:latin typeface="Cambria Math" charset="0"/>
                                  </a:rPr>
                                  <m:t>𝒊</m:t>
                                </m:r>
                              </m:sub>
                            </m:sSub>
                            <m:r>
                              <a:rPr lang="en-US" sz="1800" b="1" i="1" dirty="0" smtClean="0">
                                <a:solidFill>
                                  <a:srgbClr val="FF0000"/>
                                </a:solidFill>
                                <a:latin typeface="Cambria Math" charset="0"/>
                              </a:rPr>
                              <m:t>,</m:t>
                            </m:r>
                            <m:sSub>
                              <m:sSubPr>
                                <m:ctrlPr>
                                  <a:rPr lang="en-US" sz="1800" b="1" i="1" dirty="0">
                                    <a:solidFill>
                                      <a:srgbClr val="FF0000"/>
                                    </a:solidFill>
                                    <a:latin typeface="Cambria Math" charset="0"/>
                                  </a:rPr>
                                </m:ctrlPr>
                              </m:sSubPr>
                              <m:e>
                                <m:r>
                                  <a:rPr lang="en-US" sz="1800" b="1" i="1" dirty="0">
                                    <a:solidFill>
                                      <a:srgbClr val="FF0000"/>
                                    </a:solidFill>
                                    <a:latin typeface="Cambria Math" charset="0"/>
                                  </a:rPr>
                                  <m:t>𝒙</m:t>
                                </m:r>
                              </m:e>
                              <m:sub>
                                <m:r>
                                  <a:rPr lang="en-US" sz="1800" b="1" i="1" dirty="0" smtClean="0">
                                    <a:solidFill>
                                      <a:srgbClr val="FF0000"/>
                                    </a:solidFill>
                                    <a:latin typeface="Cambria Math" charset="0"/>
                                  </a:rPr>
                                  <m:t>𝒋</m:t>
                                </m:r>
                              </m:sub>
                            </m:sSub>
                          </m:e>
                        </m:d>
                      </m:e>
                    </m:nary>
                  </m:oMath>
                </a14:m>
                <a:endParaRPr lang="en-US" sz="1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774645" y="5305741"/>
                <a:ext cx="7150227" cy="508409"/>
              </a:xfrm>
              <a:prstGeom prst="rect">
                <a:avLst/>
              </a:prstGeom>
              <a:blipFill rotWithShape="0">
                <a:blip r:embed="rId4"/>
                <a:stretch>
                  <a:fillRect l="-1535"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0" y="5891188"/>
                <a:ext cx="9036495" cy="461665"/>
              </a:xfrm>
              <a:prstGeom prst="rect">
                <a:avLst/>
              </a:prstGeom>
              <a:noFill/>
            </p:spPr>
            <p:txBody>
              <a:bodyPr wrap="square" rtlCol="0">
                <a:spAutoFit/>
              </a:bodyPr>
              <a:lstStyle/>
              <a:p>
                <a:pPr algn="just"/>
                <a:r>
                  <a:rPr lang="el-GR" sz="1200" b="1" i="1" dirty="0">
                    <a:solidFill>
                      <a:srgbClr val="0000CC"/>
                    </a:solidFill>
                  </a:rPr>
                  <a:t>Εάν οι συναρτήσεις </a:t>
                </a:r>
                <a:r>
                  <a:rPr lang="en-US" sz="1200" b="1" i="1" dirty="0">
                    <a:solidFill>
                      <a:srgbClr val="0000CC"/>
                    </a:solidFill>
                  </a:rPr>
                  <a:t>g</a:t>
                </a:r>
                <a:r>
                  <a:rPr lang="el-GR" sz="1200" b="1" i="1" dirty="0">
                    <a:solidFill>
                      <a:srgbClr val="0000CC"/>
                    </a:solidFill>
                  </a:rPr>
                  <a:t> και </a:t>
                </a:r>
                <a:r>
                  <a:rPr lang="en-US" sz="1200" b="1" i="1" dirty="0">
                    <a:solidFill>
                      <a:srgbClr val="0000CC"/>
                    </a:solidFill>
                  </a:rPr>
                  <a:t>h</a:t>
                </a:r>
                <a:r>
                  <a:rPr lang="el-GR" sz="1200" b="1" i="1" dirty="0">
                    <a:solidFill>
                      <a:srgbClr val="0000CC"/>
                    </a:solidFill>
                  </a:rPr>
                  <a:t> είναι γραμμικές συναρτήσεις των μετρήσεων (δηλαδή είναι της μορφής  </a:t>
                </a:r>
                <a14:m>
                  <m:oMath xmlns:m="http://schemas.openxmlformats.org/officeDocument/2006/math">
                    <m:nary>
                      <m:naryPr>
                        <m:chr m:val="∑"/>
                        <m:ctrlPr>
                          <a:rPr lang="el-GR" sz="1200" b="1" i="1" dirty="0">
                            <a:solidFill>
                              <a:srgbClr val="0000CC"/>
                            </a:solidFill>
                            <a:latin typeface="Cambria Math" charset="0"/>
                          </a:rPr>
                        </m:ctrlPr>
                      </m:naryPr>
                      <m:sub>
                        <m:r>
                          <m:rPr>
                            <m:brk m:alnAt="23"/>
                          </m:rPr>
                          <a:rPr lang="en-US" sz="1200" b="1" i="1" dirty="0">
                            <a:solidFill>
                              <a:srgbClr val="0000CC"/>
                            </a:solidFill>
                            <a:latin typeface="Cambria Math" charset="0"/>
                          </a:rPr>
                          <m:t>𝒌</m:t>
                        </m:r>
                        <m:r>
                          <a:rPr lang="en-US" sz="1200" b="1" i="1" dirty="0">
                            <a:solidFill>
                              <a:srgbClr val="0000CC"/>
                            </a:solidFill>
                            <a:latin typeface="Cambria Math" charset="0"/>
                          </a:rPr>
                          <m:t>=</m:t>
                        </m:r>
                        <m:r>
                          <a:rPr lang="en-US" sz="1200" b="1" i="1" dirty="0">
                            <a:solidFill>
                              <a:srgbClr val="0000CC"/>
                            </a:solidFill>
                            <a:latin typeface="Cambria Math" charset="0"/>
                          </a:rPr>
                          <m:t>𝟏</m:t>
                        </m:r>
                      </m:sub>
                      <m:sup>
                        <m:r>
                          <a:rPr lang="en-US" sz="1200" b="1" i="1" dirty="0">
                            <a:solidFill>
                              <a:srgbClr val="0000CC"/>
                            </a:solidFill>
                            <a:latin typeface="Cambria Math" charset="0"/>
                          </a:rPr>
                          <m:t>𝒏</m:t>
                        </m:r>
                      </m:sup>
                      <m:e>
                        <m:sSub>
                          <m:sSubPr>
                            <m:ctrlPr>
                              <a:rPr lang="el-GR" sz="1200" b="1" i="1" dirty="0">
                                <a:solidFill>
                                  <a:srgbClr val="0000CC"/>
                                </a:solidFill>
                                <a:latin typeface="Cambria Math" charset="0"/>
                              </a:rPr>
                            </m:ctrlPr>
                          </m:sSubPr>
                          <m:e>
                            <m:r>
                              <a:rPr lang="en-US" sz="1200" b="1" i="1" dirty="0">
                                <a:solidFill>
                                  <a:srgbClr val="0000CC"/>
                                </a:solidFill>
                                <a:latin typeface="Cambria Math" charset="0"/>
                              </a:rPr>
                              <m:t>𝑪</m:t>
                            </m:r>
                          </m:e>
                          <m:sub>
                            <m:r>
                              <a:rPr lang="en-US" sz="1200" b="1" i="1" dirty="0">
                                <a:solidFill>
                                  <a:srgbClr val="0000CC"/>
                                </a:solidFill>
                                <a:latin typeface="Cambria Math" charset="0"/>
                              </a:rPr>
                              <m:t>𝒌</m:t>
                            </m:r>
                          </m:sub>
                        </m:sSub>
                      </m:e>
                    </m:nary>
                    <m:sSub>
                      <m:sSubPr>
                        <m:ctrlPr>
                          <a:rPr lang="el-GR" sz="1200" b="1" i="1" dirty="0">
                            <a:solidFill>
                              <a:srgbClr val="0000CC"/>
                            </a:solidFill>
                            <a:latin typeface="Cambria Math" charset="0"/>
                          </a:rPr>
                        </m:ctrlPr>
                      </m:sSubPr>
                      <m:e>
                        <m:r>
                          <a:rPr lang="en-US" sz="1200" b="1" i="1" dirty="0">
                            <a:solidFill>
                              <a:srgbClr val="0000CC"/>
                            </a:solidFill>
                            <a:latin typeface="Cambria Math" charset="0"/>
                          </a:rPr>
                          <m:t>𝒙</m:t>
                        </m:r>
                      </m:e>
                      <m:sub>
                        <m:r>
                          <a:rPr lang="en-US" sz="1200" b="1" i="1" dirty="0">
                            <a:solidFill>
                              <a:srgbClr val="0000CC"/>
                            </a:solidFill>
                            <a:latin typeface="Cambria Math" charset="0"/>
                          </a:rPr>
                          <m:t>𝒌</m:t>
                        </m:r>
                      </m:sub>
                    </m:sSub>
                    <m:r>
                      <a:rPr lang="en-US" sz="1200" b="1" i="1" dirty="0">
                        <a:solidFill>
                          <a:srgbClr val="0000CC"/>
                        </a:solidFill>
                        <a:latin typeface="Cambria Math" charset="0"/>
                      </a:rPr>
                      <m:t>    </m:t>
                    </m:r>
                    <m:r>
                      <a:rPr lang="el-GR" sz="1200" b="1" i="1" dirty="0">
                        <a:solidFill>
                          <a:srgbClr val="0000CC"/>
                        </a:solidFill>
                        <a:latin typeface="Cambria Math" charset="0"/>
                      </a:rPr>
                      <m:t>𝝁𝜺</m:t>
                    </m:r>
                    <m:r>
                      <a:rPr lang="el-GR" sz="1200" b="1" i="1" dirty="0">
                        <a:solidFill>
                          <a:srgbClr val="0000CC"/>
                        </a:solidFill>
                        <a:latin typeface="Cambria Math" charset="0"/>
                      </a:rPr>
                      <m:t> </m:t>
                    </m:r>
                    <m:sSub>
                      <m:sSubPr>
                        <m:ctrlPr>
                          <a:rPr lang="el-GR" sz="1200" b="1" i="1" dirty="0">
                            <a:solidFill>
                              <a:srgbClr val="0000CC"/>
                            </a:solidFill>
                            <a:latin typeface="Cambria Math" charset="0"/>
                          </a:rPr>
                        </m:ctrlPr>
                      </m:sSubPr>
                      <m:e>
                        <m:r>
                          <a:rPr lang="en-US" sz="1200" b="1" dirty="0">
                            <a:solidFill>
                              <a:srgbClr val="0000CC"/>
                            </a:solidFill>
                            <a:latin typeface="Cambria Math" charset="0"/>
                          </a:rPr>
                          <m:t>𝐂</m:t>
                        </m:r>
                      </m:e>
                      <m:sub>
                        <m:r>
                          <a:rPr lang="en-US" sz="1200" b="1" i="1" dirty="0">
                            <a:solidFill>
                              <a:srgbClr val="0000CC"/>
                            </a:solidFill>
                            <a:latin typeface="Cambria Math" charset="0"/>
                          </a:rPr>
                          <m:t>𝒌</m:t>
                        </m:r>
                      </m:sub>
                    </m:sSub>
                    <m:r>
                      <a:rPr lang="el-GR" sz="1200" b="1" i="1" dirty="0">
                        <a:solidFill>
                          <a:srgbClr val="0000CC"/>
                        </a:solidFill>
                        <a:latin typeface="Cambria Math" charset="0"/>
                        <a:ea typeface="Cambria Math" charset="0"/>
                        <a:cs typeface="Cambria Math" charset="0"/>
                      </a:rPr>
                      <m:t>∈</m:t>
                    </m:r>
                    <m:r>
                      <a:rPr lang="en-US" sz="1200" b="1" i="1" dirty="0">
                        <a:solidFill>
                          <a:srgbClr val="0000CC"/>
                        </a:solidFill>
                        <a:latin typeface="Cambria Math" charset="0"/>
                        <a:ea typeface="Cambria Math" charset="0"/>
                        <a:cs typeface="Cambria Math" charset="0"/>
                      </a:rPr>
                      <m:t>𝑹</m:t>
                    </m:r>
                  </m:oMath>
                </a14:m>
                <a:r>
                  <a:rPr lang="el-GR" sz="1200" b="1" dirty="0">
                    <a:solidFill>
                      <a:srgbClr val="0000CC"/>
                    </a:solidFill>
                  </a:rPr>
                  <a:t>) </a:t>
                </a:r>
                <a:r>
                  <a:rPr lang="el-GR" sz="1200" b="1" i="1" dirty="0">
                    <a:solidFill>
                      <a:srgbClr val="0000CC"/>
                    </a:solidFill>
                  </a:rPr>
                  <a:t>τότε η παραπάνω σχέση είναι ακριβής</a:t>
                </a:r>
                <a:endParaRPr lang="en-US" sz="1200" b="1" i="1" dirty="0">
                  <a:solidFill>
                    <a:srgbClr val="0000CC"/>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0" y="5891188"/>
                <a:ext cx="9036495" cy="461665"/>
              </a:xfrm>
              <a:prstGeom prst="rect">
                <a:avLst/>
              </a:prstGeom>
              <a:blipFill rotWithShape="0">
                <a:blip r:embed="rId5"/>
                <a:stretch>
                  <a:fillRect t="-59211" r="-405" b="-53947"/>
                </a:stretch>
              </a:blipFill>
            </p:spPr>
            <p:txBody>
              <a:bodyPr/>
              <a:lstStyle/>
              <a:p>
                <a:r>
                  <a:rPr lang="en-US">
                    <a:noFill/>
                  </a:rPr>
                  <a:t> </a:t>
                </a:r>
              </a:p>
            </p:txBody>
          </p:sp>
        </mc:Fallback>
      </mc:AlternateContent>
    </p:spTree>
    <p:extLst>
      <p:ext uri="{BB962C8B-B14F-4D97-AF65-F5344CB8AC3E}">
        <p14:creationId xmlns:p14="http://schemas.microsoft.com/office/powerpoint/2010/main" val="66469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32</a:t>
            </a:fld>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0" y="152636"/>
            <a:ext cx="2831320" cy="3141092"/>
          </a:xfrm>
          <a:prstGeom prst="rect">
            <a:avLst/>
          </a:prstGeom>
        </p:spPr>
      </p:pic>
      <p:grpSp>
        <p:nvGrpSpPr>
          <p:cNvPr id="25" name="Group 24"/>
          <p:cNvGrpSpPr/>
          <p:nvPr/>
        </p:nvGrpSpPr>
        <p:grpSpPr>
          <a:xfrm>
            <a:off x="5576557" y="80873"/>
            <a:ext cx="3557902" cy="3157340"/>
            <a:chOff x="101822" y="2636912"/>
            <a:chExt cx="3557902" cy="315734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42" y="2636912"/>
              <a:ext cx="3513282" cy="3157340"/>
            </a:xfrm>
            <a:prstGeom prst="rect">
              <a:avLst/>
            </a:prstGeom>
          </p:spPr>
        </p:pic>
        <p:sp>
          <p:nvSpPr>
            <p:cNvPr id="24" name="TextBox 23"/>
            <p:cNvSpPr txBox="1"/>
            <p:nvPr/>
          </p:nvSpPr>
          <p:spPr>
            <a:xfrm rot="20886324">
              <a:off x="2074225" y="5527224"/>
              <a:ext cx="841572" cy="261610"/>
            </a:xfrm>
            <a:prstGeom prst="rect">
              <a:avLst/>
            </a:prstGeom>
            <a:noFill/>
          </p:spPr>
          <p:txBody>
            <a:bodyPr wrap="square" rtlCol="0">
              <a:spAutoFit/>
            </a:bodyPr>
            <a:lstStyle/>
            <a:p>
              <a:r>
                <a:rPr lang="en-US" sz="1100" b="1" dirty="0"/>
                <a:t>A=T1+T2</a:t>
              </a:r>
            </a:p>
          </p:txBody>
        </p:sp>
        <p:sp>
          <p:nvSpPr>
            <p:cNvPr id="26" name="TextBox 25"/>
            <p:cNvSpPr txBox="1"/>
            <p:nvPr/>
          </p:nvSpPr>
          <p:spPr>
            <a:xfrm rot="1793905">
              <a:off x="101822" y="5293709"/>
              <a:ext cx="841572" cy="261610"/>
            </a:xfrm>
            <a:prstGeom prst="rect">
              <a:avLst/>
            </a:prstGeom>
            <a:noFill/>
          </p:spPr>
          <p:txBody>
            <a:bodyPr wrap="square" rtlCol="0">
              <a:spAutoFit/>
            </a:bodyPr>
            <a:lstStyle/>
            <a:p>
              <a:r>
                <a:rPr lang="en-US" sz="1100" b="1" dirty="0"/>
                <a:t>B=T</a:t>
              </a:r>
              <a:r>
                <a:rPr lang="en-US" sz="1100" b="1" baseline="-25000" dirty="0"/>
                <a:t>2</a:t>
              </a:r>
              <a:r>
                <a:rPr lang="en-US" sz="1100" b="1" dirty="0"/>
                <a:t>-T</a:t>
              </a:r>
              <a:r>
                <a:rPr lang="en-US" sz="1100" b="1" baseline="-25000" dirty="0"/>
                <a:t>1</a:t>
              </a:r>
            </a:p>
          </p:txBody>
        </p:sp>
      </p:grpSp>
      <p:sp>
        <p:nvSpPr>
          <p:cNvPr id="23" name="TextBox 22"/>
          <p:cNvSpPr txBox="1"/>
          <p:nvPr/>
        </p:nvSpPr>
        <p:spPr>
          <a:xfrm>
            <a:off x="5497231" y="3503229"/>
            <a:ext cx="4245538" cy="984885"/>
          </a:xfrm>
          <a:prstGeom prst="rect">
            <a:avLst/>
          </a:prstGeom>
          <a:noFill/>
        </p:spPr>
        <p:txBody>
          <a:bodyPr wrap="square" rtlCol="0">
            <a:spAutoFit/>
          </a:bodyPr>
          <a:lstStyle/>
          <a:p>
            <a:pPr algn="just"/>
            <a:r>
              <a:rPr lang="en-US" sz="1200" dirty="0">
                <a:solidFill>
                  <a:srgbClr val="C00000"/>
                </a:solidFill>
              </a:rPr>
              <a:t>&lt;A&gt;=&lt;</a:t>
            </a:r>
            <a:r>
              <a:rPr lang="en-US" sz="1200" dirty="0" err="1">
                <a:solidFill>
                  <a:srgbClr val="C00000"/>
                </a:solidFill>
              </a:rPr>
              <a:t>u+w</a:t>
            </a:r>
            <a:r>
              <a:rPr lang="en-US" sz="1200" dirty="0">
                <a:solidFill>
                  <a:srgbClr val="C00000"/>
                </a:solidFill>
              </a:rPr>
              <a:t>&gt;=4.463 s                 </a:t>
            </a:r>
            <a:r>
              <a:rPr lang="en-US" sz="1200" dirty="0">
                <a:solidFill>
                  <a:srgbClr val="0000CC"/>
                </a:solidFill>
              </a:rPr>
              <a:t>&lt;B&gt;= &lt;w-u&gt;=0.4512 s</a:t>
            </a:r>
          </a:p>
          <a:p>
            <a:pPr algn="just"/>
            <a:r>
              <a:rPr lang="en-US" sz="1200" dirty="0">
                <a:solidFill>
                  <a:srgbClr val="C00000"/>
                </a:solidFill>
              </a:rPr>
              <a:t>V[A]=0.05 s</a:t>
            </a:r>
            <a:r>
              <a:rPr lang="en-US" sz="1200" baseline="30000" dirty="0">
                <a:solidFill>
                  <a:srgbClr val="C00000"/>
                </a:solidFill>
              </a:rPr>
              <a:t>2                                                   </a:t>
            </a:r>
            <a:r>
              <a:rPr lang="en-US" sz="1200" dirty="0">
                <a:solidFill>
                  <a:srgbClr val="0000CC"/>
                </a:solidFill>
              </a:rPr>
              <a:t>V[B]=0.05 s</a:t>
            </a:r>
            <a:r>
              <a:rPr lang="en-US" sz="1200" baseline="30000" dirty="0">
                <a:solidFill>
                  <a:srgbClr val="0000CC"/>
                </a:solidFill>
              </a:rPr>
              <a:t>2</a:t>
            </a:r>
          </a:p>
          <a:p>
            <a:pPr algn="just"/>
            <a:endParaRPr lang="en-US" sz="1200" baseline="30000" dirty="0">
              <a:solidFill>
                <a:srgbClr val="0000CC"/>
              </a:solidFill>
            </a:endParaRPr>
          </a:p>
          <a:p>
            <a:r>
              <a:rPr lang="en-US" sz="1400" b="1" dirty="0" err="1">
                <a:solidFill>
                  <a:srgbClr val="006600"/>
                </a:solidFill>
              </a:rPr>
              <a:t>Cov</a:t>
            </a:r>
            <a:r>
              <a:rPr lang="en-US" sz="1400" b="1" dirty="0">
                <a:solidFill>
                  <a:srgbClr val="006600"/>
                </a:solidFill>
              </a:rPr>
              <a:t>[A, B] = 0.03 s</a:t>
            </a:r>
            <a:r>
              <a:rPr lang="en-US" sz="1400" b="1" baseline="30000" dirty="0">
                <a:solidFill>
                  <a:srgbClr val="006600"/>
                </a:solidFill>
              </a:rPr>
              <a:t>2</a:t>
            </a:r>
            <a:endParaRPr lang="en-US" sz="1400" b="1" dirty="0">
              <a:solidFill>
                <a:srgbClr val="006600"/>
              </a:solidFill>
            </a:endParaRPr>
          </a:p>
          <a:p>
            <a:pPr algn="just"/>
            <a:endParaRPr lang="en-US" sz="12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483" y="100462"/>
            <a:ext cx="1187576" cy="2088787"/>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0761" y="109294"/>
            <a:ext cx="893715" cy="1571925"/>
          </a:xfrm>
          <a:prstGeom prst="rect">
            <a:avLst/>
          </a:prstGeom>
        </p:spPr>
      </p:pic>
      <p:sp>
        <p:nvSpPr>
          <p:cNvPr id="8" name="TextBox 7"/>
          <p:cNvSpPr txBox="1"/>
          <p:nvPr/>
        </p:nvSpPr>
        <p:spPr>
          <a:xfrm>
            <a:off x="3478221" y="1259779"/>
            <a:ext cx="1188132" cy="600164"/>
          </a:xfrm>
          <a:prstGeom prst="rect">
            <a:avLst/>
          </a:prstGeom>
          <a:noFill/>
        </p:spPr>
        <p:txBody>
          <a:bodyPr wrap="square" rtlCol="0">
            <a:spAutoFit/>
          </a:bodyPr>
          <a:lstStyle/>
          <a:p>
            <a:r>
              <a:rPr lang="en-US" sz="1100" b="1" dirty="0"/>
              <a:t>L=1m</a:t>
            </a:r>
          </a:p>
          <a:p>
            <a:r>
              <a:rPr lang="el-GR" sz="1100" b="1" dirty="0"/>
              <a:t>δ=0.1 </a:t>
            </a:r>
            <a:r>
              <a:rPr lang="en-US" sz="1100" b="1" dirty="0"/>
              <a:t>s</a:t>
            </a:r>
            <a:endParaRPr lang="el-GR" sz="1100" b="1" dirty="0"/>
          </a:p>
          <a:p>
            <a:r>
              <a:rPr lang="el-GR" sz="1100" b="1" dirty="0"/>
              <a:t>Τα=2.006</a:t>
            </a:r>
            <a:r>
              <a:rPr lang="en-US" sz="1100" b="1" dirty="0"/>
              <a:t> s</a:t>
            </a:r>
          </a:p>
        </p:txBody>
      </p:sp>
      <p:sp>
        <p:nvSpPr>
          <p:cNvPr id="11" name="TextBox 10"/>
          <p:cNvSpPr txBox="1"/>
          <p:nvPr/>
        </p:nvSpPr>
        <p:spPr>
          <a:xfrm>
            <a:off x="4431393" y="1659543"/>
            <a:ext cx="1188132" cy="600164"/>
          </a:xfrm>
          <a:prstGeom prst="rect">
            <a:avLst/>
          </a:prstGeom>
          <a:noFill/>
        </p:spPr>
        <p:txBody>
          <a:bodyPr wrap="square" rtlCol="0">
            <a:spAutoFit/>
          </a:bodyPr>
          <a:lstStyle/>
          <a:p>
            <a:r>
              <a:rPr lang="en-US" sz="1100" b="1" dirty="0"/>
              <a:t>L=1</a:t>
            </a:r>
            <a:r>
              <a:rPr lang="el-GR" sz="1100" b="1" dirty="0"/>
              <a:t>.5 </a:t>
            </a:r>
            <a:r>
              <a:rPr lang="en-US" sz="1100" b="1" dirty="0"/>
              <a:t>m</a:t>
            </a:r>
          </a:p>
          <a:p>
            <a:r>
              <a:rPr lang="el-GR" sz="1100" b="1" dirty="0"/>
              <a:t>δ=0.2 </a:t>
            </a:r>
            <a:r>
              <a:rPr lang="en-US" sz="1100" b="1" dirty="0"/>
              <a:t>s</a:t>
            </a:r>
            <a:endParaRPr lang="el-GR" sz="1100" b="1" dirty="0"/>
          </a:p>
          <a:p>
            <a:r>
              <a:rPr lang="el-GR" sz="1100" b="1" dirty="0"/>
              <a:t>Τα=2.457</a:t>
            </a:r>
            <a:r>
              <a:rPr lang="en-US" sz="1100" b="1" dirty="0"/>
              <a:t>s</a:t>
            </a:r>
          </a:p>
        </p:txBody>
      </p:sp>
      <p:grpSp>
        <p:nvGrpSpPr>
          <p:cNvPr id="34" name="Group 33"/>
          <p:cNvGrpSpPr/>
          <p:nvPr/>
        </p:nvGrpSpPr>
        <p:grpSpPr>
          <a:xfrm>
            <a:off x="74282" y="4463705"/>
            <a:ext cx="7150227" cy="1830929"/>
            <a:chOff x="74282" y="4463705"/>
            <a:chExt cx="7150227" cy="1830929"/>
          </a:xfrm>
        </p:grpSpPr>
        <mc:AlternateContent xmlns:mc="http://schemas.openxmlformats.org/markup-compatibility/2006" xmlns:a14="http://schemas.microsoft.com/office/drawing/2010/main">
          <mc:Choice Requires="a14">
            <p:sp>
              <p:nvSpPr>
                <p:cNvPr id="31" name="TextBox 30"/>
                <p:cNvSpPr txBox="1"/>
                <p:nvPr/>
              </p:nvSpPr>
              <p:spPr>
                <a:xfrm>
                  <a:off x="74282" y="4463705"/>
                  <a:ext cx="7150227" cy="508409"/>
                </a:xfrm>
                <a:prstGeom prst="rect">
                  <a:avLst/>
                </a:prstGeom>
                <a:noFill/>
              </p:spPr>
              <p:txBody>
                <a:bodyPr wrap="none" lIns="0" tIns="0" rIns="0" bIns="0" rtlCol="0">
                  <a:spAutoFit/>
                </a:bodyPr>
                <a:lstStyle/>
                <a:p>
                  <a:r>
                    <a:rPr lang="en-US" sz="1800" b="1" dirty="0">
                      <a:solidFill>
                        <a:srgbClr val="FF0000"/>
                      </a:solidFill>
                    </a:rPr>
                    <a:t>cov[</a:t>
                  </a:r>
                  <a:r>
                    <a:rPr lang="el-GR" sz="1800" b="1" dirty="0">
                      <a:solidFill>
                        <a:srgbClr val="FF0000"/>
                      </a:solidFill>
                    </a:rPr>
                    <a:t>Α</a:t>
                  </a:r>
                  <a:r>
                    <a:rPr lang="en-US" sz="1800" b="1" dirty="0">
                      <a:solidFill>
                        <a:srgbClr val="FF0000"/>
                      </a:solidFill>
                    </a:rPr>
                    <a:t>,</a:t>
                  </a:r>
                  <a:r>
                    <a:rPr lang="el-GR" sz="1800" b="1" dirty="0">
                      <a:solidFill>
                        <a:srgbClr val="FF0000"/>
                      </a:solidFill>
                    </a:rPr>
                    <a:t>Β]</a:t>
                  </a:r>
                  <a:r>
                    <a:rPr lang="en-US" sz="1800" b="1" dirty="0">
                      <a:solidFill>
                        <a:srgbClr val="FF0000"/>
                      </a:solidFill>
                    </a:rPr>
                    <a:t> </a:t>
                  </a:r>
                  <a14:m>
                    <m:oMath xmlns:m="http://schemas.openxmlformats.org/officeDocument/2006/math">
                      <m:r>
                        <a:rPr lang="en-US" sz="1800" b="1" i="1">
                          <a:solidFill>
                            <a:srgbClr val="FF0000"/>
                          </a:solidFill>
                          <a:latin typeface="Cambria Math" charset="0"/>
                          <a:ea typeface="Cambria Math" charset="0"/>
                          <a:cs typeface="Cambria Math" charset="0"/>
                        </a:rPr>
                        <m:t>≈</m:t>
                      </m:r>
                    </m:oMath>
                  </a14:m>
                  <a:r>
                    <a:rPr lang="en-US" sz="1800" b="1" dirty="0">
                      <a:solidFill>
                        <a:srgbClr val="FF0000"/>
                      </a:solidFill>
                    </a:rPr>
                    <a:t> </a:t>
                  </a:r>
                  <a14:m>
                    <m:oMath xmlns:m="http://schemas.openxmlformats.org/officeDocument/2006/math">
                      <m:nary>
                        <m:naryPr>
                          <m:chr m:val="∑"/>
                          <m:ctrlPr>
                            <a:rPr lang="el-GR" sz="1800" b="1" i="1" smtClean="0">
                              <a:solidFill>
                                <a:srgbClr val="FF0000"/>
                              </a:solidFill>
                              <a:latin typeface="Cambria Math" charset="0"/>
                            </a:rPr>
                          </m:ctrlPr>
                        </m:naryPr>
                        <m:sub>
                          <m:r>
                            <m:rPr>
                              <m:brk m:alnAt="23"/>
                            </m:rPr>
                            <a:rPr lang="en-US" sz="1800" b="1" i="1" smtClean="0">
                              <a:solidFill>
                                <a:srgbClr val="FF0000"/>
                              </a:solidFill>
                              <a:latin typeface="Cambria Math" charset="0"/>
                            </a:rPr>
                            <m:t>𝒊</m:t>
                          </m:r>
                          <m:r>
                            <a:rPr lang="en-US" sz="1800" b="1" i="1" smtClean="0">
                              <a:solidFill>
                                <a:srgbClr val="FF0000"/>
                              </a:solidFill>
                              <a:latin typeface="Cambria Math" charset="0"/>
                            </a:rPr>
                            <m:t>=</m:t>
                          </m:r>
                          <m:r>
                            <a:rPr lang="en-US" sz="1800" b="1" i="1" smtClean="0">
                              <a:solidFill>
                                <a:srgbClr val="FF0000"/>
                              </a:solidFill>
                              <a:latin typeface="Cambria Math" charset="0"/>
                            </a:rPr>
                            <m:t>𝟏</m:t>
                          </m:r>
                        </m:sub>
                        <m:sup>
                          <m:r>
                            <a:rPr lang="en-US" sz="1800" b="1" i="1" smtClean="0">
                              <a:solidFill>
                                <a:srgbClr val="FF0000"/>
                              </a:solidFill>
                              <a:latin typeface="Cambria Math" charset="0"/>
                            </a:rPr>
                            <m:t>𝒏</m:t>
                          </m:r>
                        </m:sup>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l-GR" sz="1800" b="1" i="0" smtClean="0">
                                  <a:solidFill>
                                    <a:srgbClr val="FF0000"/>
                                  </a:solidFill>
                                  <a:latin typeface="Cambria Math" charset="0"/>
                                  <a:ea typeface="Cambria Math" charset="0"/>
                                  <a:cs typeface="Cambria Math" charset="0"/>
                                </a:rPr>
                                <m:t>𝚨</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𝒊</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𝒊</m:t>
                                  </m:r>
                                </m:sub>
                              </m:sSub>
                            </m:sub>
                          </m:sSub>
                        </m:e>
                      </m:nary>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l-GR" sz="1800" b="1" i="0" smtClean="0">
                              <a:solidFill>
                                <a:srgbClr val="FF0000"/>
                              </a:solidFill>
                              <a:latin typeface="Cambria Math" charset="0"/>
                              <a:ea typeface="Cambria Math" charset="0"/>
                              <a:cs typeface="Cambria Math" charset="0"/>
                            </a:rPr>
                            <m:t>𝚩</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𝒊</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𝒊</m:t>
                              </m:r>
                            </m:sub>
                          </m:sSub>
                        </m:sub>
                      </m:sSub>
                    </m:oMath>
                  </a14:m>
                  <a:r>
                    <a:rPr lang="en-US" sz="1800" b="1" dirty="0">
                      <a:solidFill>
                        <a:srgbClr val="FF0000"/>
                      </a:solidFill>
                    </a:rPr>
                    <a:t>V</a:t>
                  </a:r>
                  <a14:m>
                    <m:oMath xmlns:m="http://schemas.openxmlformats.org/officeDocument/2006/math">
                      <m:d>
                        <m:dPr>
                          <m:begChr m:val="["/>
                          <m:endChr m:val="]"/>
                          <m:ctrlPr>
                            <a:rPr lang="en-US" sz="1800" b="1" i="1" dirty="0" smtClean="0">
                              <a:solidFill>
                                <a:srgbClr val="FF0000"/>
                              </a:solidFill>
                              <a:latin typeface="Cambria Math" charset="0"/>
                            </a:rPr>
                          </m:ctrlPr>
                        </m:dPr>
                        <m:e>
                          <m:sSub>
                            <m:sSubPr>
                              <m:ctrlPr>
                                <a:rPr lang="en-US" sz="1800" b="1" i="1" dirty="0" smtClean="0">
                                  <a:solidFill>
                                    <a:srgbClr val="FF0000"/>
                                  </a:solidFill>
                                  <a:latin typeface="Cambria Math" charset="0"/>
                                </a:rPr>
                              </m:ctrlPr>
                            </m:sSubPr>
                            <m:e>
                              <m:r>
                                <a:rPr lang="en-US" sz="1800" b="1" i="1" dirty="0" smtClean="0">
                                  <a:solidFill>
                                    <a:srgbClr val="FF0000"/>
                                  </a:solidFill>
                                  <a:latin typeface="Cambria Math" charset="0"/>
                                </a:rPr>
                                <m:t>𝒙</m:t>
                              </m:r>
                            </m:e>
                            <m:sub>
                              <m:r>
                                <a:rPr lang="en-US" sz="1800" b="1" i="1" dirty="0" smtClean="0">
                                  <a:solidFill>
                                    <a:srgbClr val="FF0000"/>
                                  </a:solidFill>
                                  <a:latin typeface="Cambria Math" charset="0"/>
                                </a:rPr>
                                <m:t>𝒊</m:t>
                              </m:r>
                            </m:sub>
                          </m:sSub>
                        </m:e>
                      </m:d>
                    </m:oMath>
                  </a14:m>
                  <a:r>
                    <a:rPr lang="en-US" sz="1800" b="1" dirty="0">
                      <a:solidFill>
                        <a:srgbClr val="FF0000"/>
                      </a:solidFill>
                    </a:rPr>
                    <a:t> + </a:t>
                  </a:r>
                  <a14:m>
                    <m:oMath xmlns:m="http://schemas.openxmlformats.org/officeDocument/2006/math">
                      <m:nary>
                        <m:naryPr>
                          <m:chr m:val="∑"/>
                          <m:ctrlPr>
                            <a:rPr lang="en-US" sz="1800" b="1" i="1" dirty="0" smtClean="0">
                              <a:solidFill>
                                <a:srgbClr val="FF0000"/>
                              </a:solidFill>
                              <a:latin typeface="Cambria Math" charset="0"/>
                            </a:rPr>
                          </m:ctrlPr>
                        </m:naryPr>
                        <m:sub>
                          <m:r>
                            <m:rPr>
                              <m:brk m:alnAt="23"/>
                            </m:rPr>
                            <a:rPr lang="en-US" sz="1800" b="1" i="1" dirty="0" smtClean="0">
                              <a:solidFill>
                                <a:srgbClr val="FF0000"/>
                              </a:solidFill>
                              <a:latin typeface="Cambria Math" charset="0"/>
                            </a:rPr>
                            <m:t>𝒊</m:t>
                          </m:r>
                          <m:r>
                            <a:rPr lang="en-US" sz="1800" b="1" i="1" dirty="0" smtClean="0">
                              <a:solidFill>
                                <a:srgbClr val="FF0000"/>
                              </a:solidFill>
                              <a:latin typeface="Cambria Math" charset="0"/>
                            </a:rPr>
                            <m:t>=</m:t>
                          </m:r>
                          <m:r>
                            <a:rPr lang="en-US" sz="1800" b="1" i="1" dirty="0" smtClean="0">
                              <a:solidFill>
                                <a:srgbClr val="FF0000"/>
                              </a:solidFill>
                              <a:latin typeface="Cambria Math" charset="0"/>
                            </a:rPr>
                            <m:t>𝟏</m:t>
                          </m:r>
                        </m:sub>
                        <m:sup>
                          <m:r>
                            <a:rPr lang="en-US" sz="1800" b="1" i="1" dirty="0" smtClean="0">
                              <a:solidFill>
                                <a:srgbClr val="FF0000"/>
                              </a:solidFill>
                              <a:latin typeface="Cambria Math" charset="0"/>
                            </a:rPr>
                            <m:t>𝒏</m:t>
                          </m:r>
                        </m:sup>
                        <m:e>
                          <m:nary>
                            <m:naryPr>
                              <m:chr m:val="∑"/>
                              <m:ctrlPr>
                                <a:rPr lang="el-GR" sz="1800" b="1" i="1">
                                  <a:solidFill>
                                    <a:srgbClr val="FF0000"/>
                                  </a:solidFill>
                                  <a:latin typeface="Cambria Math" charset="0"/>
                                </a:rPr>
                              </m:ctrlPr>
                            </m:naryPr>
                            <m:sub>
                              <m:r>
                                <a:rPr lang="en-US" sz="1800" b="1" i="1" smtClean="0">
                                  <a:solidFill>
                                    <a:srgbClr val="FF0000"/>
                                  </a:solidFill>
                                  <a:latin typeface="Cambria Math" charset="0"/>
                                </a:rPr>
                                <m:t>𝒋</m:t>
                              </m:r>
                              <m:r>
                                <a:rPr lang="en-US" sz="1800" b="1" i="1" smtClean="0">
                                  <a:solidFill>
                                    <a:srgbClr val="FF0000"/>
                                  </a:solidFill>
                                  <a:latin typeface="Cambria Math" charset="0"/>
                                </a:rPr>
                                <m:t>&gt;</m:t>
                              </m:r>
                              <m:r>
                                <a:rPr lang="en-US" sz="1800" b="1" i="1" smtClean="0">
                                  <a:solidFill>
                                    <a:srgbClr val="FF0000"/>
                                  </a:solidFill>
                                  <a:latin typeface="Cambria Math" charset="0"/>
                                </a:rPr>
                                <m:t>𝒊</m:t>
                              </m:r>
                            </m:sub>
                            <m:sup>
                              <m:r>
                                <a:rPr lang="en-US" sz="1800" b="1" i="1">
                                  <a:solidFill>
                                    <a:srgbClr val="FF0000"/>
                                  </a:solidFill>
                                  <a:latin typeface="Cambria Math" charset="0"/>
                                </a:rPr>
                                <m:t>𝒏</m:t>
                              </m:r>
                            </m:sup>
                            <m:e>
                              <m:d>
                                <m:dPr>
                                  <m:ctrlPr>
                                    <a:rPr lang="en-US" sz="1800" b="1" i="1" smtClean="0">
                                      <a:solidFill>
                                        <a:srgbClr val="FF0000"/>
                                      </a:solidFill>
                                      <a:latin typeface="Cambria Math" charset="0"/>
                                    </a:rPr>
                                  </m:ctrlPr>
                                </m:dPr>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l-GR" sz="1800" b="1" i="0" smtClean="0">
                                          <a:solidFill>
                                            <a:srgbClr val="FF0000"/>
                                          </a:solidFill>
                                          <a:latin typeface="Cambria Math" charset="0"/>
                                          <a:ea typeface="Cambria Math" charset="0"/>
                                          <a:cs typeface="Cambria Math" charset="0"/>
                                        </a:rPr>
                                        <m:t>𝚨</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𝒊</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𝒊</m:t>
                                          </m:r>
                                        </m:sub>
                                      </m:sSub>
                                    </m:sub>
                                  </m:sSub>
                                </m:e>
                              </m:d>
                              <m:d>
                                <m:dPr>
                                  <m:ctrlPr>
                                    <a:rPr lang="en-US" sz="1800" b="1" i="1" smtClean="0">
                                      <a:solidFill>
                                        <a:srgbClr val="FF0000"/>
                                      </a:solidFill>
                                      <a:latin typeface="Cambria Math" charset="0"/>
                                    </a:rPr>
                                  </m:ctrlPr>
                                </m:dPr>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l-GR" sz="1800" b="1" i="0" smtClean="0">
                                          <a:solidFill>
                                            <a:srgbClr val="FF0000"/>
                                          </a:solidFill>
                                          <a:latin typeface="Cambria Math" charset="0"/>
                                          <a:ea typeface="Cambria Math" charset="0"/>
                                          <a:cs typeface="Cambria Math" charset="0"/>
                                        </a:rPr>
                                        <m:t>𝚩</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𝒙</m:t>
                                          </m:r>
                                        </m:e>
                                        <m:sub>
                                          <m:r>
                                            <a:rPr lang="en-US" sz="1800" b="1" i="1">
                                              <a:solidFill>
                                                <a:srgbClr val="FF0000"/>
                                              </a:solidFill>
                                              <a:latin typeface="Cambria Math" charset="0"/>
                                              <a:ea typeface="Cambria Math" charset="0"/>
                                              <a:cs typeface="Cambria Math" charset="0"/>
                                            </a:rPr>
                                            <m:t>𝒋</m:t>
                                          </m:r>
                                        </m:sub>
                                      </m:sSub>
                                    </m:den>
                                  </m:f>
                                  <m:sSub>
                                    <m:sSubPr>
                                      <m:ctrlPr>
                                        <a:rPr lang="el-GR" sz="1800" b="1" i="1">
                                          <a:solidFill>
                                            <a:srgbClr val="FF0000"/>
                                          </a:solidFill>
                                          <a:latin typeface="Cambria Math" charset="0"/>
                                        </a:rPr>
                                      </m:ctrlPr>
                                    </m:sSubPr>
                                    <m:e>
                                      <m:r>
                                        <a:rPr lang="en-US" sz="1800" b="1" i="1">
                                          <a:solidFill>
                                            <a:srgbClr val="FF0000"/>
                                          </a:solidFill>
                                          <a:latin typeface="Cambria Math" charset="0"/>
                                        </a:rPr>
                                        <m:t>|</m:t>
                                      </m:r>
                                    </m:e>
                                    <m:sub>
                                      <m:sSub>
                                        <m:sSubPr>
                                          <m:ctrlPr>
                                            <a:rPr lang="el-GR" sz="1800" b="1" i="1">
                                              <a:solidFill>
                                                <a:srgbClr val="FF0000"/>
                                              </a:solidFill>
                                              <a:latin typeface="Cambria Math" charset="0"/>
                                            </a:rPr>
                                          </m:ctrlPr>
                                        </m:sSubPr>
                                        <m:e>
                                          <m:r>
                                            <a:rPr lang="el-GR" sz="1800" b="1" i="1">
                                              <a:solidFill>
                                                <a:srgbClr val="FF0000"/>
                                              </a:solidFill>
                                              <a:latin typeface="Cambria Math" charset="0"/>
                                            </a:rPr>
                                            <m:t>𝝁</m:t>
                                          </m:r>
                                        </m:e>
                                        <m:sub>
                                          <m:r>
                                            <a:rPr lang="en-US" sz="1800" b="1" i="1">
                                              <a:solidFill>
                                                <a:srgbClr val="FF0000"/>
                                              </a:solidFill>
                                              <a:latin typeface="Cambria Math" charset="0"/>
                                            </a:rPr>
                                            <m:t>𝒋</m:t>
                                          </m:r>
                                        </m:sub>
                                      </m:sSub>
                                    </m:sub>
                                  </m:sSub>
                                </m:e>
                              </m:d>
                            </m:e>
                          </m:nary>
                          <m:r>
                            <m:rPr>
                              <m:nor/>
                            </m:rPr>
                            <a:rPr lang="en-US" sz="1800" b="1" i="0" dirty="0" smtClean="0">
                              <a:solidFill>
                                <a:srgbClr val="FF0000"/>
                              </a:solidFill>
                            </a:rPr>
                            <m:t>cov</m:t>
                          </m:r>
                          <m:d>
                            <m:dPr>
                              <m:begChr m:val="["/>
                              <m:endChr m:val="]"/>
                              <m:ctrlPr>
                                <a:rPr lang="en-US" sz="1800" b="1" i="1" dirty="0">
                                  <a:solidFill>
                                    <a:srgbClr val="FF0000"/>
                                  </a:solidFill>
                                  <a:latin typeface="Cambria Math" charset="0"/>
                                </a:rPr>
                              </m:ctrlPr>
                            </m:dPr>
                            <m:e>
                              <m:sSub>
                                <m:sSubPr>
                                  <m:ctrlPr>
                                    <a:rPr lang="en-US" sz="1800" b="1" i="1" dirty="0">
                                      <a:solidFill>
                                        <a:srgbClr val="FF0000"/>
                                      </a:solidFill>
                                      <a:latin typeface="Cambria Math" charset="0"/>
                                    </a:rPr>
                                  </m:ctrlPr>
                                </m:sSubPr>
                                <m:e>
                                  <m:r>
                                    <a:rPr lang="en-US" sz="1800" b="1" i="1" dirty="0">
                                      <a:solidFill>
                                        <a:srgbClr val="FF0000"/>
                                      </a:solidFill>
                                      <a:latin typeface="Cambria Math" charset="0"/>
                                    </a:rPr>
                                    <m:t>𝒙</m:t>
                                  </m:r>
                                </m:e>
                                <m:sub>
                                  <m:r>
                                    <a:rPr lang="en-US" sz="1800" b="1" i="1" dirty="0">
                                      <a:solidFill>
                                        <a:srgbClr val="FF0000"/>
                                      </a:solidFill>
                                      <a:latin typeface="Cambria Math" charset="0"/>
                                    </a:rPr>
                                    <m:t>𝒊</m:t>
                                  </m:r>
                                </m:sub>
                              </m:sSub>
                              <m:r>
                                <a:rPr lang="en-US" sz="1800" b="1" i="1" dirty="0" smtClean="0">
                                  <a:solidFill>
                                    <a:srgbClr val="FF0000"/>
                                  </a:solidFill>
                                  <a:latin typeface="Cambria Math" charset="0"/>
                                </a:rPr>
                                <m:t>,</m:t>
                              </m:r>
                              <m:sSub>
                                <m:sSubPr>
                                  <m:ctrlPr>
                                    <a:rPr lang="en-US" sz="1800" b="1" i="1" dirty="0">
                                      <a:solidFill>
                                        <a:srgbClr val="FF0000"/>
                                      </a:solidFill>
                                      <a:latin typeface="Cambria Math" charset="0"/>
                                    </a:rPr>
                                  </m:ctrlPr>
                                </m:sSubPr>
                                <m:e>
                                  <m:r>
                                    <a:rPr lang="en-US" sz="1800" b="1" i="1" dirty="0">
                                      <a:solidFill>
                                        <a:srgbClr val="FF0000"/>
                                      </a:solidFill>
                                      <a:latin typeface="Cambria Math" charset="0"/>
                                    </a:rPr>
                                    <m:t>𝒙</m:t>
                                  </m:r>
                                </m:e>
                                <m:sub>
                                  <m:r>
                                    <a:rPr lang="en-US" sz="1800" b="1" i="1" dirty="0" smtClean="0">
                                      <a:solidFill>
                                        <a:srgbClr val="FF0000"/>
                                      </a:solidFill>
                                      <a:latin typeface="Cambria Math" charset="0"/>
                                    </a:rPr>
                                    <m:t>𝒋</m:t>
                                  </m:r>
                                </m:sub>
                              </m:sSub>
                            </m:e>
                          </m:d>
                        </m:e>
                      </m:nary>
                    </m:oMath>
                  </a14:m>
                  <a:endParaRPr lang="en-US" sz="18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74282" y="4463705"/>
                  <a:ext cx="7150227" cy="508409"/>
                </a:xfrm>
                <a:prstGeom prst="rect">
                  <a:avLst/>
                </a:prstGeom>
                <a:blipFill rotWithShape="0">
                  <a:blip r:embed="rId5"/>
                  <a:stretch>
                    <a:fillRect l="-1876"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21905" y="5019733"/>
                  <a:ext cx="5489003" cy="1274901"/>
                </a:xfrm>
                <a:prstGeom prst="rect">
                  <a:avLst/>
                </a:prstGeom>
                <a:noFill/>
              </p:spPr>
              <p:txBody>
                <a:bodyPr wrap="none" lIns="0" tIns="0" rIns="0" bIns="0" rtlCol="0">
                  <a:spAutoFit/>
                </a:bodyPr>
                <a:lstStyle/>
                <a:p>
                  <a14:m>
                    <m:oMath xmlns:m="http://schemas.openxmlformats.org/officeDocument/2006/math">
                      <m:sSub>
                        <m:sSubPr>
                          <m:ctrlPr>
                            <a:rPr lang="en-US" sz="1800" b="1" i="1" dirty="0" smtClean="0">
                              <a:solidFill>
                                <a:srgbClr val="0000CC"/>
                              </a:solidFill>
                              <a:latin typeface="Cambria Math" charset="0"/>
                            </a:rPr>
                          </m:ctrlPr>
                        </m:sSubPr>
                        <m:e>
                          <m:r>
                            <a:rPr lang="en-US" sz="1800" b="1" i="1" dirty="0">
                              <a:solidFill>
                                <a:srgbClr val="0000CC"/>
                              </a:solidFill>
                              <a:latin typeface="Cambria Math" charset="0"/>
                            </a:rPr>
                            <m:t>𝒙</m:t>
                          </m:r>
                        </m:e>
                        <m:sub>
                          <m:r>
                            <a:rPr lang="el-GR" sz="1800" b="1" i="1" dirty="0">
                              <a:solidFill>
                                <a:srgbClr val="0000CC"/>
                              </a:solidFill>
                              <a:latin typeface="Cambria Math" charset="0"/>
                            </a:rPr>
                            <m:t>𝟏</m:t>
                          </m:r>
                        </m:sub>
                      </m:sSub>
                      <m:r>
                        <a:rPr lang="el-GR" sz="1800" b="1" i="1" dirty="0" smtClean="0">
                          <a:solidFill>
                            <a:srgbClr val="0000CC"/>
                          </a:solidFill>
                          <a:latin typeface="Cambria Math" charset="0"/>
                          <a:ea typeface="Cambria Math" charset="0"/>
                          <a:cs typeface="Cambria Math" charset="0"/>
                        </a:rPr>
                        <m:t>→</m:t>
                      </m:r>
                      <m:sSub>
                        <m:sSubPr>
                          <m:ctrlPr>
                            <a:rPr lang="en-US" sz="1800" b="1" i="1" dirty="0">
                              <a:solidFill>
                                <a:srgbClr val="0000CC"/>
                              </a:solidFill>
                              <a:latin typeface="Cambria Math" charset="0"/>
                            </a:rPr>
                          </m:ctrlPr>
                        </m:sSubPr>
                        <m:e>
                          <m:r>
                            <a:rPr lang="el-GR" sz="1800" b="1" i="0" dirty="0" smtClean="0">
                              <a:solidFill>
                                <a:srgbClr val="0000CC"/>
                              </a:solidFill>
                              <a:latin typeface="Cambria Math" charset="0"/>
                            </a:rPr>
                            <m:t>𝚻</m:t>
                          </m:r>
                        </m:e>
                        <m:sub>
                          <m:r>
                            <a:rPr lang="el-GR" sz="1800" b="1" i="1" dirty="0">
                              <a:solidFill>
                                <a:srgbClr val="0000CC"/>
                              </a:solidFill>
                              <a:latin typeface="Cambria Math" charset="0"/>
                            </a:rPr>
                            <m:t>𝟏</m:t>
                          </m:r>
                        </m:sub>
                      </m:sSub>
                    </m:oMath>
                  </a14:m>
                  <a:r>
                    <a:rPr lang="el-GR" sz="1800" b="1" dirty="0">
                      <a:solidFill>
                        <a:srgbClr val="0000CC"/>
                      </a:solidFill>
                    </a:rPr>
                    <a:t>  , </a:t>
                  </a:r>
                  <a14:m>
                    <m:oMath xmlns:m="http://schemas.openxmlformats.org/officeDocument/2006/math">
                      <m:sSub>
                        <m:sSubPr>
                          <m:ctrlPr>
                            <a:rPr lang="en-US" sz="1800" b="1" i="1" dirty="0">
                              <a:solidFill>
                                <a:srgbClr val="0000CC"/>
                              </a:solidFill>
                              <a:latin typeface="Cambria Math" charset="0"/>
                            </a:rPr>
                          </m:ctrlPr>
                        </m:sSubPr>
                        <m:e>
                          <m:r>
                            <a:rPr lang="en-US" sz="1800" b="1" i="1" dirty="0">
                              <a:solidFill>
                                <a:srgbClr val="0000CC"/>
                              </a:solidFill>
                              <a:latin typeface="Cambria Math" charset="0"/>
                            </a:rPr>
                            <m:t>𝒙</m:t>
                          </m:r>
                        </m:e>
                        <m:sub>
                          <m:r>
                            <a:rPr lang="el-GR" sz="1800" b="1" i="1" dirty="0" smtClean="0">
                              <a:solidFill>
                                <a:srgbClr val="0000CC"/>
                              </a:solidFill>
                              <a:latin typeface="Cambria Math" charset="0"/>
                            </a:rPr>
                            <m:t>𝟐</m:t>
                          </m:r>
                        </m:sub>
                      </m:sSub>
                      <m:r>
                        <a:rPr lang="el-GR" sz="1800" b="1" i="1" dirty="0">
                          <a:solidFill>
                            <a:srgbClr val="0000CC"/>
                          </a:solidFill>
                          <a:latin typeface="Cambria Math" charset="0"/>
                          <a:ea typeface="Cambria Math" charset="0"/>
                          <a:cs typeface="Cambria Math" charset="0"/>
                        </a:rPr>
                        <m:t>→</m:t>
                      </m:r>
                      <m:sSub>
                        <m:sSubPr>
                          <m:ctrlPr>
                            <a:rPr lang="en-US" sz="1800" b="1" i="1" dirty="0">
                              <a:solidFill>
                                <a:srgbClr val="0000CC"/>
                              </a:solidFill>
                              <a:latin typeface="Cambria Math" charset="0"/>
                            </a:rPr>
                          </m:ctrlPr>
                        </m:sSubPr>
                        <m:e>
                          <m:r>
                            <a:rPr lang="el-GR" sz="1800" b="1" i="1" dirty="0">
                              <a:solidFill>
                                <a:srgbClr val="0000CC"/>
                              </a:solidFill>
                              <a:latin typeface="Cambria Math" charset="0"/>
                            </a:rPr>
                            <m:t>𝜯</m:t>
                          </m:r>
                        </m:e>
                        <m:sub>
                          <m:r>
                            <a:rPr lang="el-GR" sz="1800" b="1" i="1" dirty="0" smtClean="0">
                              <a:solidFill>
                                <a:srgbClr val="0000CC"/>
                              </a:solidFill>
                              <a:latin typeface="Cambria Math" charset="0"/>
                            </a:rPr>
                            <m:t>𝟐</m:t>
                          </m:r>
                        </m:sub>
                      </m:sSub>
                      <m:r>
                        <a:rPr lang="el-GR" sz="1800" b="1" i="1" dirty="0" smtClean="0">
                          <a:solidFill>
                            <a:srgbClr val="0000CC"/>
                          </a:solidFill>
                          <a:latin typeface="Cambria Math" charset="0"/>
                        </a:rPr>
                        <m:t>  ,  </m:t>
                      </m:r>
                      <m:r>
                        <a:rPr lang="el-GR" sz="1800" b="1" i="0" dirty="0" smtClean="0">
                          <a:solidFill>
                            <a:srgbClr val="0000CC"/>
                          </a:solidFill>
                          <a:latin typeface="Cambria Math" charset="0"/>
                        </a:rPr>
                        <m:t>𝚨</m:t>
                      </m:r>
                      <m:r>
                        <a:rPr lang="el-GR" sz="1800" b="1" i="0" dirty="0" smtClean="0">
                          <a:solidFill>
                            <a:srgbClr val="0000CC"/>
                          </a:solidFill>
                          <a:latin typeface="Cambria Math" charset="0"/>
                        </a:rPr>
                        <m:t>=</m:t>
                      </m:r>
                      <m:sSub>
                        <m:sSubPr>
                          <m:ctrlPr>
                            <a:rPr lang="en-US" sz="1800" b="1" i="1" dirty="0">
                              <a:solidFill>
                                <a:srgbClr val="0000CC"/>
                              </a:solidFill>
                              <a:latin typeface="Cambria Math" charset="0"/>
                            </a:rPr>
                          </m:ctrlPr>
                        </m:sSubPr>
                        <m:e>
                          <m:r>
                            <a:rPr lang="el-GR" sz="1800" b="1" i="1" dirty="0">
                              <a:solidFill>
                                <a:srgbClr val="0000CC"/>
                              </a:solidFill>
                              <a:latin typeface="Cambria Math" charset="0"/>
                            </a:rPr>
                            <m:t>𝜯</m:t>
                          </m:r>
                        </m:e>
                        <m:sub>
                          <m:r>
                            <a:rPr lang="el-GR" sz="1800" b="1" i="1" dirty="0">
                              <a:solidFill>
                                <a:srgbClr val="0000CC"/>
                              </a:solidFill>
                              <a:latin typeface="Cambria Math" charset="0"/>
                            </a:rPr>
                            <m:t>𝟏</m:t>
                          </m:r>
                        </m:sub>
                      </m:sSub>
                    </m:oMath>
                  </a14:m>
                  <a:r>
                    <a:rPr lang="el-GR" sz="1800" b="1" dirty="0">
                      <a:solidFill>
                        <a:srgbClr val="0000CC"/>
                      </a:solidFill>
                    </a:rPr>
                    <a:t>+</a:t>
                  </a:r>
                  <a14:m>
                    <m:oMath xmlns:m="http://schemas.openxmlformats.org/officeDocument/2006/math">
                      <m:sSub>
                        <m:sSubPr>
                          <m:ctrlPr>
                            <a:rPr lang="en-US" sz="1800" b="1" i="1" dirty="0">
                              <a:solidFill>
                                <a:srgbClr val="0000CC"/>
                              </a:solidFill>
                              <a:latin typeface="Cambria Math" charset="0"/>
                            </a:rPr>
                          </m:ctrlPr>
                        </m:sSubPr>
                        <m:e>
                          <m:r>
                            <a:rPr lang="el-GR" sz="1800" b="1" i="1" dirty="0">
                              <a:solidFill>
                                <a:srgbClr val="0000CC"/>
                              </a:solidFill>
                              <a:latin typeface="Cambria Math" charset="0"/>
                            </a:rPr>
                            <m:t>𝜯</m:t>
                          </m:r>
                        </m:e>
                        <m:sub>
                          <m:r>
                            <a:rPr lang="el-GR" sz="1800" b="1" i="1" dirty="0" smtClean="0">
                              <a:solidFill>
                                <a:srgbClr val="0000CC"/>
                              </a:solidFill>
                              <a:latin typeface="Cambria Math" charset="0"/>
                            </a:rPr>
                            <m:t>𝟐</m:t>
                          </m:r>
                        </m:sub>
                      </m:sSub>
                      <m:r>
                        <a:rPr lang="el-GR" sz="1800" b="1" i="1" dirty="0" smtClean="0">
                          <a:solidFill>
                            <a:srgbClr val="0000CC"/>
                          </a:solidFill>
                          <a:latin typeface="Cambria Math" charset="0"/>
                        </a:rPr>
                        <m:t>  ,  </m:t>
                      </m:r>
                      <m:r>
                        <a:rPr lang="el-GR" sz="1800" b="1" i="0" dirty="0" smtClean="0">
                          <a:solidFill>
                            <a:srgbClr val="0000CC"/>
                          </a:solidFill>
                          <a:latin typeface="Cambria Math" charset="0"/>
                        </a:rPr>
                        <m:t>𝚩</m:t>
                      </m:r>
                      <m:r>
                        <a:rPr lang="el-GR" sz="1800" b="1" i="0" dirty="0" smtClean="0">
                          <a:solidFill>
                            <a:srgbClr val="0000CC"/>
                          </a:solidFill>
                          <a:latin typeface="Cambria Math" charset="0"/>
                        </a:rPr>
                        <m:t>=</m:t>
                      </m:r>
                      <m:sSub>
                        <m:sSubPr>
                          <m:ctrlPr>
                            <a:rPr lang="en-US" sz="1800" b="1" i="1" dirty="0">
                              <a:solidFill>
                                <a:srgbClr val="0000CC"/>
                              </a:solidFill>
                              <a:latin typeface="Cambria Math" charset="0"/>
                            </a:rPr>
                          </m:ctrlPr>
                        </m:sSubPr>
                        <m:e>
                          <m:r>
                            <a:rPr lang="el-GR" sz="1800" b="1" i="1" dirty="0">
                              <a:solidFill>
                                <a:srgbClr val="0000CC"/>
                              </a:solidFill>
                              <a:latin typeface="Cambria Math" charset="0"/>
                            </a:rPr>
                            <m:t>𝜯</m:t>
                          </m:r>
                        </m:e>
                        <m:sub>
                          <m:r>
                            <a:rPr lang="el-GR" sz="1800" b="1" i="1" dirty="0">
                              <a:solidFill>
                                <a:srgbClr val="0000CC"/>
                              </a:solidFill>
                              <a:latin typeface="Cambria Math" charset="0"/>
                            </a:rPr>
                            <m:t>𝟐</m:t>
                          </m:r>
                        </m:sub>
                      </m:sSub>
                    </m:oMath>
                  </a14:m>
                  <a:r>
                    <a:rPr lang="el-GR" sz="1800" b="1" dirty="0">
                      <a:solidFill>
                        <a:srgbClr val="0000CC"/>
                      </a:solidFill>
                    </a:rPr>
                    <a:t>-</a:t>
                  </a:r>
                  <a14:m>
                    <m:oMath xmlns:m="http://schemas.openxmlformats.org/officeDocument/2006/math">
                      <m:sSub>
                        <m:sSubPr>
                          <m:ctrlPr>
                            <a:rPr lang="en-US" sz="1800" b="1" i="1" dirty="0">
                              <a:solidFill>
                                <a:srgbClr val="0000CC"/>
                              </a:solidFill>
                              <a:latin typeface="Cambria Math" charset="0"/>
                            </a:rPr>
                          </m:ctrlPr>
                        </m:sSubPr>
                        <m:e>
                          <m:r>
                            <a:rPr lang="el-GR" sz="1800" b="1" i="1" dirty="0">
                              <a:solidFill>
                                <a:srgbClr val="0000CC"/>
                              </a:solidFill>
                              <a:latin typeface="Cambria Math" charset="0"/>
                            </a:rPr>
                            <m:t>𝜯</m:t>
                          </m:r>
                        </m:e>
                        <m:sub>
                          <m:r>
                            <a:rPr lang="el-GR" sz="1800" b="1" i="1" dirty="0">
                              <a:solidFill>
                                <a:srgbClr val="0000CC"/>
                              </a:solidFill>
                              <a:latin typeface="Cambria Math" charset="0"/>
                            </a:rPr>
                            <m:t>𝟏</m:t>
                          </m:r>
                        </m:sub>
                      </m:sSub>
                    </m:oMath>
                  </a14:m>
                  <a:endParaRPr lang="el-GR" sz="1800" b="1" dirty="0">
                    <a:solidFill>
                      <a:srgbClr val="0000CC"/>
                    </a:solidFill>
                  </a:endParaRPr>
                </a:p>
                <a:p>
                  <a14:m>
                    <m:oMath xmlns:m="http://schemas.openxmlformats.org/officeDocument/2006/math">
                      <m:r>
                        <m:rPr>
                          <m:nor/>
                        </m:rPr>
                        <a:rPr lang="en-US" sz="1800" b="1" dirty="0" smtClean="0">
                          <a:solidFill>
                            <a:srgbClr val="0000CC"/>
                          </a:solidFill>
                        </a:rPr>
                        <m:t>V</m:t>
                      </m:r>
                      <m:d>
                        <m:dPr>
                          <m:begChr m:val="["/>
                          <m:endChr m:val="]"/>
                          <m:ctrlPr>
                            <a:rPr lang="en-US" sz="1800" b="1" i="1" dirty="0">
                              <a:solidFill>
                                <a:srgbClr val="0000CC"/>
                              </a:solidFill>
                              <a:latin typeface="Cambria Math" charset="0"/>
                            </a:rPr>
                          </m:ctrlPr>
                        </m:dPr>
                        <m:e>
                          <m:sSub>
                            <m:sSubPr>
                              <m:ctrlPr>
                                <a:rPr lang="en-US" sz="1800" b="1" i="1" dirty="0">
                                  <a:solidFill>
                                    <a:srgbClr val="0000CC"/>
                                  </a:solidFill>
                                  <a:latin typeface="Cambria Math" charset="0"/>
                                </a:rPr>
                              </m:ctrlPr>
                            </m:sSubPr>
                            <m:e>
                              <m:r>
                                <a:rPr lang="en-US" sz="1800" b="1" i="1" dirty="0">
                                  <a:solidFill>
                                    <a:srgbClr val="0000CC"/>
                                  </a:solidFill>
                                  <a:latin typeface="Cambria Math" charset="0"/>
                                </a:rPr>
                                <m:t>𝒙</m:t>
                              </m:r>
                            </m:e>
                            <m:sub>
                              <m:r>
                                <a:rPr lang="el-GR" sz="1800" b="1" i="1" dirty="0" smtClean="0">
                                  <a:solidFill>
                                    <a:srgbClr val="0000CC"/>
                                  </a:solidFill>
                                  <a:latin typeface="Cambria Math" charset="0"/>
                                </a:rPr>
                                <m:t>𝟏</m:t>
                              </m:r>
                            </m:sub>
                          </m:sSub>
                        </m:e>
                      </m:d>
                      <m:sSup>
                        <m:sSupPr>
                          <m:ctrlPr>
                            <a:rPr lang="en-US" sz="1800" b="1" i="1" dirty="0" smtClean="0">
                              <a:solidFill>
                                <a:srgbClr val="0000CC"/>
                              </a:solidFill>
                              <a:latin typeface="Cambria Math" charset="0"/>
                            </a:rPr>
                          </m:ctrlPr>
                        </m:sSupPr>
                        <m:e>
                          <m:r>
                            <a:rPr lang="el-GR" sz="1800" b="1" i="1" dirty="0" smtClean="0">
                              <a:solidFill>
                                <a:srgbClr val="0000CC"/>
                              </a:solidFill>
                              <a:latin typeface="Cambria Math" charset="0"/>
                            </a:rPr>
                            <m:t>=</m:t>
                          </m:r>
                          <m:d>
                            <m:dPr>
                              <m:ctrlPr>
                                <a:rPr lang="en-US" sz="1800" b="1" i="1" dirty="0" smtClean="0">
                                  <a:solidFill>
                                    <a:srgbClr val="0000CC"/>
                                  </a:solidFill>
                                  <a:latin typeface="Cambria Math" charset="0"/>
                                </a:rPr>
                              </m:ctrlPr>
                            </m:dPr>
                            <m:e>
                              <m:r>
                                <a:rPr lang="el-GR" sz="1800" b="1" i="1" dirty="0" smtClean="0">
                                  <a:solidFill>
                                    <a:srgbClr val="0000CC"/>
                                  </a:solidFill>
                                  <a:latin typeface="Cambria Math" charset="0"/>
                                </a:rPr>
                                <m:t>𝟎</m:t>
                              </m:r>
                              <m:r>
                                <a:rPr lang="el-GR" sz="1800" b="1" i="1" dirty="0" smtClean="0">
                                  <a:solidFill>
                                    <a:srgbClr val="0000CC"/>
                                  </a:solidFill>
                                  <a:latin typeface="Cambria Math" charset="0"/>
                                </a:rPr>
                                <m:t>.</m:t>
                              </m:r>
                              <m:r>
                                <a:rPr lang="el-GR" sz="1800" b="1" i="1" dirty="0" smtClean="0">
                                  <a:solidFill>
                                    <a:srgbClr val="0000CC"/>
                                  </a:solidFill>
                                  <a:latin typeface="Cambria Math" charset="0"/>
                                </a:rPr>
                                <m:t>𝟏</m:t>
                              </m:r>
                            </m:e>
                          </m:d>
                        </m:e>
                        <m:sup>
                          <m:r>
                            <a:rPr lang="el-GR" sz="1800" b="1" i="1" dirty="0" smtClean="0">
                              <a:solidFill>
                                <a:srgbClr val="0000CC"/>
                              </a:solidFill>
                              <a:latin typeface="Cambria Math" charset="0"/>
                            </a:rPr>
                            <m:t>𝟐</m:t>
                          </m:r>
                        </m:sup>
                      </m:sSup>
                    </m:oMath>
                  </a14:m>
                  <a:r>
                    <a:rPr lang="el-GR" sz="1800" b="1" dirty="0">
                      <a:solidFill>
                        <a:srgbClr val="0000CC"/>
                      </a:solidFill>
                    </a:rPr>
                    <a:t>            </a:t>
                  </a:r>
                  <a14:m>
                    <m:oMath xmlns:m="http://schemas.openxmlformats.org/officeDocument/2006/math">
                      <m:r>
                        <m:rPr>
                          <m:nor/>
                        </m:rPr>
                        <a:rPr lang="en-US" sz="1800" b="1" dirty="0">
                          <a:solidFill>
                            <a:srgbClr val="0000CC"/>
                          </a:solidFill>
                        </a:rPr>
                        <m:t>V</m:t>
                      </m:r>
                      <m:d>
                        <m:dPr>
                          <m:begChr m:val="["/>
                          <m:endChr m:val="]"/>
                          <m:ctrlPr>
                            <a:rPr lang="en-US" sz="1800" b="1" i="1" dirty="0">
                              <a:solidFill>
                                <a:srgbClr val="0000CC"/>
                              </a:solidFill>
                              <a:latin typeface="Cambria Math" charset="0"/>
                            </a:rPr>
                          </m:ctrlPr>
                        </m:dPr>
                        <m:e>
                          <m:sSub>
                            <m:sSubPr>
                              <m:ctrlPr>
                                <a:rPr lang="en-US" sz="1800" b="1" i="1" dirty="0">
                                  <a:solidFill>
                                    <a:srgbClr val="0000CC"/>
                                  </a:solidFill>
                                  <a:latin typeface="Cambria Math" charset="0"/>
                                </a:rPr>
                              </m:ctrlPr>
                            </m:sSubPr>
                            <m:e>
                              <m:r>
                                <a:rPr lang="en-US" sz="1800" b="1" i="1" dirty="0">
                                  <a:solidFill>
                                    <a:srgbClr val="0000CC"/>
                                  </a:solidFill>
                                  <a:latin typeface="Cambria Math" charset="0"/>
                                </a:rPr>
                                <m:t>𝒙</m:t>
                              </m:r>
                            </m:e>
                            <m:sub>
                              <m:r>
                                <a:rPr lang="el-GR" sz="1800" b="1" i="1" dirty="0" smtClean="0">
                                  <a:solidFill>
                                    <a:srgbClr val="0000CC"/>
                                  </a:solidFill>
                                  <a:latin typeface="Cambria Math" charset="0"/>
                                </a:rPr>
                                <m:t>𝟐</m:t>
                              </m:r>
                            </m:sub>
                          </m:sSub>
                        </m:e>
                      </m:d>
                      <m:sSup>
                        <m:sSupPr>
                          <m:ctrlPr>
                            <a:rPr lang="en-US" sz="1800" b="1" i="1" dirty="0">
                              <a:solidFill>
                                <a:srgbClr val="0000CC"/>
                              </a:solidFill>
                              <a:latin typeface="Cambria Math" charset="0"/>
                            </a:rPr>
                          </m:ctrlPr>
                        </m:sSupPr>
                        <m:e>
                          <m:r>
                            <a:rPr lang="el-GR" sz="1800" b="1" i="1" dirty="0">
                              <a:solidFill>
                                <a:srgbClr val="0000CC"/>
                              </a:solidFill>
                              <a:latin typeface="Cambria Math" charset="0"/>
                            </a:rPr>
                            <m:t>=</m:t>
                          </m:r>
                          <m:d>
                            <m:dPr>
                              <m:ctrlPr>
                                <a:rPr lang="en-US" sz="1800" b="1" i="1" dirty="0">
                                  <a:solidFill>
                                    <a:srgbClr val="0000CC"/>
                                  </a:solidFill>
                                  <a:latin typeface="Cambria Math" charset="0"/>
                                </a:rPr>
                              </m:ctrlPr>
                            </m:dPr>
                            <m:e>
                              <m:r>
                                <a:rPr lang="el-GR" sz="1800" b="1" i="1" dirty="0">
                                  <a:solidFill>
                                    <a:srgbClr val="0000CC"/>
                                  </a:solidFill>
                                  <a:latin typeface="Cambria Math" charset="0"/>
                                </a:rPr>
                                <m:t>𝟎</m:t>
                              </m:r>
                              <m:r>
                                <a:rPr lang="el-GR" sz="1800" b="1" i="1" dirty="0">
                                  <a:solidFill>
                                    <a:srgbClr val="0000CC"/>
                                  </a:solidFill>
                                  <a:latin typeface="Cambria Math" charset="0"/>
                                </a:rPr>
                                <m:t>.</m:t>
                              </m:r>
                              <m:r>
                                <a:rPr lang="el-GR" sz="1800" b="1" i="1" dirty="0" smtClean="0">
                                  <a:solidFill>
                                    <a:srgbClr val="0000CC"/>
                                  </a:solidFill>
                                  <a:latin typeface="Cambria Math" charset="0"/>
                                </a:rPr>
                                <m:t>𝟐</m:t>
                              </m:r>
                            </m:e>
                          </m:d>
                        </m:e>
                        <m:sup>
                          <m:r>
                            <a:rPr lang="el-GR" sz="1800" b="1" i="1" dirty="0">
                              <a:solidFill>
                                <a:srgbClr val="0000CC"/>
                              </a:solidFill>
                              <a:latin typeface="Cambria Math" charset="0"/>
                            </a:rPr>
                            <m:t>𝟐</m:t>
                          </m:r>
                        </m:sup>
                      </m:sSup>
                    </m:oMath>
                  </a14:m>
                  <a:r>
                    <a:rPr lang="el-GR" sz="1800" b="1" dirty="0">
                      <a:solidFill>
                        <a:srgbClr val="0000CC"/>
                      </a:solidFill>
                    </a:rPr>
                    <a:t>  , </a:t>
                  </a:r>
                  <a:r>
                    <a:rPr lang="en-US" sz="1800" b="1" dirty="0" err="1">
                      <a:solidFill>
                        <a:srgbClr val="0000CC"/>
                      </a:solidFill>
                    </a:rPr>
                    <a:t>cov</a:t>
                  </a:r>
                  <a14:m>
                    <m:oMath xmlns:m="http://schemas.openxmlformats.org/officeDocument/2006/math">
                      <m:d>
                        <m:dPr>
                          <m:begChr m:val="["/>
                          <m:endChr m:val="]"/>
                          <m:ctrlPr>
                            <a:rPr lang="en-US" sz="1800" b="1" i="1" smtClean="0">
                              <a:solidFill>
                                <a:srgbClr val="0000CC"/>
                              </a:solidFill>
                              <a:latin typeface="Cambria Math" charset="0"/>
                            </a:rPr>
                          </m:ctrlPr>
                        </m:dPr>
                        <m:e>
                          <m:sSub>
                            <m:sSubPr>
                              <m:ctrlPr>
                                <a:rPr lang="en-US" sz="1800" b="1" i="1" dirty="0">
                                  <a:solidFill>
                                    <a:srgbClr val="0000CC"/>
                                  </a:solidFill>
                                  <a:latin typeface="Cambria Math" charset="0"/>
                                </a:rPr>
                              </m:ctrlPr>
                            </m:sSubPr>
                            <m:e>
                              <m:r>
                                <a:rPr lang="en-US" sz="1800" b="1" i="1" dirty="0">
                                  <a:solidFill>
                                    <a:srgbClr val="0000CC"/>
                                  </a:solidFill>
                                  <a:latin typeface="Cambria Math" charset="0"/>
                                </a:rPr>
                                <m:t>𝒙</m:t>
                              </m:r>
                            </m:e>
                            <m:sub>
                              <m:r>
                                <a:rPr lang="el-GR" sz="1800" b="1" i="1" dirty="0">
                                  <a:solidFill>
                                    <a:srgbClr val="0000CC"/>
                                  </a:solidFill>
                                  <a:latin typeface="Cambria Math" charset="0"/>
                                </a:rPr>
                                <m:t>𝟏</m:t>
                              </m:r>
                            </m:sub>
                          </m:sSub>
                          <m:r>
                            <a:rPr lang="en-US" sz="1800" b="1" i="1" dirty="0" smtClean="0">
                              <a:solidFill>
                                <a:srgbClr val="0000CC"/>
                              </a:solidFill>
                              <a:latin typeface="Cambria Math" charset="0"/>
                            </a:rPr>
                            <m:t>,</m:t>
                          </m:r>
                          <m:sSub>
                            <m:sSubPr>
                              <m:ctrlPr>
                                <a:rPr lang="en-US" sz="1800" b="1" i="1" dirty="0">
                                  <a:solidFill>
                                    <a:srgbClr val="0000CC"/>
                                  </a:solidFill>
                                  <a:latin typeface="Cambria Math" charset="0"/>
                                </a:rPr>
                              </m:ctrlPr>
                            </m:sSubPr>
                            <m:e>
                              <m:r>
                                <a:rPr lang="en-US" sz="1800" b="1" i="1" dirty="0">
                                  <a:solidFill>
                                    <a:srgbClr val="0000CC"/>
                                  </a:solidFill>
                                  <a:latin typeface="Cambria Math" charset="0"/>
                                </a:rPr>
                                <m:t>𝒙</m:t>
                              </m:r>
                            </m:e>
                            <m:sub>
                              <m:r>
                                <a:rPr lang="en-US" sz="1800" b="1" i="1" dirty="0" smtClean="0">
                                  <a:solidFill>
                                    <a:srgbClr val="0000CC"/>
                                  </a:solidFill>
                                  <a:latin typeface="Cambria Math" charset="0"/>
                                </a:rPr>
                                <m:t>𝟐</m:t>
                              </m:r>
                            </m:sub>
                          </m:sSub>
                        </m:e>
                      </m:d>
                    </m:oMath>
                  </a14:m>
                  <a:r>
                    <a:rPr lang="en-US" sz="1800" b="1" dirty="0">
                      <a:solidFill>
                        <a:srgbClr val="0000CC"/>
                      </a:solidFill>
                    </a:rPr>
                    <a:t> = 0</a:t>
                  </a:r>
                  <a:endParaRPr lang="el-GR" sz="1800" b="1" dirty="0">
                    <a:solidFill>
                      <a:srgbClr val="0000CC"/>
                    </a:solidFill>
                  </a:endParaRPr>
                </a:p>
                <a:p>
                  <a14:m>
                    <m:oMath xmlns:m="http://schemas.openxmlformats.org/officeDocument/2006/math">
                      <m:f>
                        <m:fPr>
                          <m:ctrlPr>
                            <a:rPr lang="el-GR" sz="1800" b="1" i="1">
                              <a:solidFill>
                                <a:srgbClr val="0000CC"/>
                              </a:solidFill>
                              <a:latin typeface="Cambria Math" charset="0"/>
                            </a:rPr>
                          </m:ctrlPr>
                        </m:fPr>
                        <m:num>
                          <m:r>
                            <a:rPr lang="el-GR" sz="1800" b="1" i="1">
                              <a:solidFill>
                                <a:srgbClr val="0000CC"/>
                              </a:solidFill>
                              <a:latin typeface="Cambria Math" charset="0"/>
                              <a:ea typeface="Cambria Math" charset="0"/>
                              <a:cs typeface="Cambria Math" charset="0"/>
                            </a:rPr>
                            <m:t>𝝏𝜜</m:t>
                          </m:r>
                        </m:num>
                        <m:den>
                          <m:r>
                            <a:rPr lang="el-GR" sz="1800" b="1" i="1">
                              <a:solidFill>
                                <a:srgbClr val="0000CC"/>
                              </a:solidFill>
                              <a:latin typeface="Cambria Math" charset="0"/>
                              <a:ea typeface="Cambria Math" charset="0"/>
                              <a:cs typeface="Cambria Math" charset="0"/>
                            </a:rPr>
                            <m:t>𝝏</m:t>
                          </m:r>
                          <m:sSub>
                            <m:sSubPr>
                              <m:ctrlPr>
                                <a:rPr lang="el-GR" sz="1800" b="1" i="1">
                                  <a:solidFill>
                                    <a:srgbClr val="0000CC"/>
                                  </a:solidFill>
                                  <a:latin typeface="Cambria Math" charset="0"/>
                                  <a:ea typeface="Cambria Math" charset="0"/>
                                  <a:cs typeface="Cambria Math" charset="0"/>
                                </a:rPr>
                              </m:ctrlPr>
                            </m:sSubPr>
                            <m:e>
                              <m:r>
                                <a:rPr lang="en-US" sz="1800" b="1" i="1">
                                  <a:solidFill>
                                    <a:srgbClr val="0000CC"/>
                                  </a:solidFill>
                                  <a:latin typeface="Cambria Math" charset="0"/>
                                  <a:ea typeface="Cambria Math" charset="0"/>
                                  <a:cs typeface="Cambria Math" charset="0"/>
                                </a:rPr>
                                <m:t>𝒙</m:t>
                              </m:r>
                            </m:e>
                            <m:sub>
                              <m:r>
                                <a:rPr lang="el-GR" sz="1800" b="1" i="1" smtClean="0">
                                  <a:solidFill>
                                    <a:srgbClr val="0000CC"/>
                                  </a:solidFill>
                                  <a:latin typeface="Cambria Math" charset="0"/>
                                  <a:ea typeface="Cambria Math" charset="0"/>
                                  <a:cs typeface="Cambria Math" charset="0"/>
                                </a:rPr>
                                <m:t>𝟏</m:t>
                              </m:r>
                            </m:sub>
                          </m:sSub>
                        </m:den>
                      </m:f>
                    </m:oMath>
                  </a14:m>
                  <a:r>
                    <a:rPr lang="en-US" sz="1800" b="1" dirty="0">
                      <a:solidFill>
                        <a:srgbClr val="0000CC"/>
                      </a:solidFill>
                    </a:rPr>
                    <a:t> </a:t>
                  </a:r>
                  <a:r>
                    <a:rPr lang="el-GR" sz="1800" b="1" dirty="0">
                      <a:solidFill>
                        <a:srgbClr val="0000CC"/>
                      </a:solidFill>
                    </a:rPr>
                    <a:t>=</a:t>
                  </a:r>
                  <a14:m>
                    <m:oMath xmlns:m="http://schemas.openxmlformats.org/officeDocument/2006/math">
                      <m:f>
                        <m:fPr>
                          <m:ctrlPr>
                            <a:rPr lang="el-GR" sz="1800" b="1" i="1">
                              <a:solidFill>
                                <a:srgbClr val="0000CC"/>
                              </a:solidFill>
                              <a:latin typeface="Cambria Math" charset="0"/>
                            </a:rPr>
                          </m:ctrlPr>
                        </m:fPr>
                        <m:num>
                          <m:r>
                            <a:rPr lang="el-GR" sz="1800" b="1" i="1">
                              <a:solidFill>
                                <a:srgbClr val="0000CC"/>
                              </a:solidFill>
                              <a:latin typeface="Cambria Math" charset="0"/>
                              <a:ea typeface="Cambria Math" charset="0"/>
                              <a:cs typeface="Cambria Math" charset="0"/>
                            </a:rPr>
                            <m:t>𝝏𝜜</m:t>
                          </m:r>
                        </m:num>
                        <m:den>
                          <m:r>
                            <a:rPr lang="en-US" sz="1800" b="1" i="1" smtClean="0">
                              <a:solidFill>
                                <a:srgbClr val="0000CC"/>
                              </a:solidFill>
                              <a:latin typeface="Cambria Math" charset="0"/>
                              <a:ea typeface="Cambria Math" charset="0"/>
                              <a:cs typeface="Cambria Math" charset="0"/>
                            </a:rPr>
                            <m:t> </m:t>
                          </m:r>
                          <m:r>
                            <a:rPr lang="el-GR" sz="1800" b="1" i="1">
                              <a:solidFill>
                                <a:srgbClr val="0000CC"/>
                              </a:solidFill>
                              <a:latin typeface="Cambria Math" charset="0"/>
                              <a:ea typeface="Cambria Math" charset="0"/>
                              <a:cs typeface="Cambria Math" charset="0"/>
                            </a:rPr>
                            <m:t>𝝏</m:t>
                          </m:r>
                          <m:sSub>
                            <m:sSubPr>
                              <m:ctrlPr>
                                <a:rPr lang="el-GR" sz="1800" b="1" i="1">
                                  <a:solidFill>
                                    <a:srgbClr val="0000CC"/>
                                  </a:solidFill>
                                  <a:latin typeface="Cambria Math" charset="0"/>
                                  <a:ea typeface="Cambria Math" charset="0"/>
                                  <a:cs typeface="Cambria Math" charset="0"/>
                                </a:rPr>
                              </m:ctrlPr>
                            </m:sSubPr>
                            <m:e>
                              <m:r>
                                <a:rPr lang="en-US" sz="1800" b="1" i="1">
                                  <a:solidFill>
                                    <a:srgbClr val="0000CC"/>
                                  </a:solidFill>
                                  <a:latin typeface="Cambria Math" charset="0"/>
                                  <a:ea typeface="Cambria Math" charset="0"/>
                                  <a:cs typeface="Cambria Math" charset="0"/>
                                </a:rPr>
                                <m:t>𝒙</m:t>
                              </m:r>
                            </m:e>
                            <m:sub>
                              <m:r>
                                <a:rPr lang="el-GR" sz="1800" b="1" i="1" smtClean="0">
                                  <a:solidFill>
                                    <a:srgbClr val="0000CC"/>
                                  </a:solidFill>
                                  <a:latin typeface="Cambria Math" charset="0"/>
                                  <a:ea typeface="Cambria Math" charset="0"/>
                                  <a:cs typeface="Cambria Math" charset="0"/>
                                </a:rPr>
                                <m:t>𝟐</m:t>
                              </m:r>
                            </m:sub>
                          </m:sSub>
                        </m:den>
                      </m:f>
                    </m:oMath>
                  </a14:m>
                  <a:r>
                    <a:rPr lang="en-US" sz="1800" b="1" dirty="0">
                      <a:solidFill>
                        <a:srgbClr val="0000CC"/>
                      </a:solidFill>
                    </a:rPr>
                    <a:t> </a:t>
                  </a:r>
                  <a:r>
                    <a:rPr lang="el-GR" sz="1800" b="1" dirty="0">
                      <a:solidFill>
                        <a:srgbClr val="0000CC"/>
                      </a:solidFill>
                    </a:rPr>
                    <a:t>=1  , </a:t>
                  </a:r>
                  <a14:m>
                    <m:oMath xmlns:m="http://schemas.openxmlformats.org/officeDocument/2006/math">
                      <m:f>
                        <m:fPr>
                          <m:ctrlPr>
                            <a:rPr lang="el-GR" sz="1800" b="1" i="1">
                              <a:solidFill>
                                <a:srgbClr val="0000CC"/>
                              </a:solidFill>
                              <a:latin typeface="Cambria Math" charset="0"/>
                            </a:rPr>
                          </m:ctrlPr>
                        </m:fPr>
                        <m:num>
                          <m:r>
                            <a:rPr lang="el-GR" sz="1800" b="1" i="1">
                              <a:solidFill>
                                <a:srgbClr val="0000CC"/>
                              </a:solidFill>
                              <a:latin typeface="Cambria Math" charset="0"/>
                              <a:ea typeface="Cambria Math" charset="0"/>
                              <a:cs typeface="Cambria Math" charset="0"/>
                            </a:rPr>
                            <m:t>𝝏</m:t>
                          </m:r>
                          <m:r>
                            <a:rPr lang="el-GR" sz="1800" b="1" i="0" smtClean="0">
                              <a:solidFill>
                                <a:srgbClr val="0000CC"/>
                              </a:solidFill>
                              <a:latin typeface="Cambria Math" charset="0"/>
                              <a:ea typeface="Cambria Math" charset="0"/>
                              <a:cs typeface="Cambria Math" charset="0"/>
                            </a:rPr>
                            <m:t>𝚩</m:t>
                          </m:r>
                        </m:num>
                        <m:den>
                          <m:r>
                            <a:rPr lang="el-GR" sz="1800" b="1" i="1">
                              <a:solidFill>
                                <a:srgbClr val="0000CC"/>
                              </a:solidFill>
                              <a:latin typeface="Cambria Math" charset="0"/>
                              <a:ea typeface="Cambria Math" charset="0"/>
                              <a:cs typeface="Cambria Math" charset="0"/>
                            </a:rPr>
                            <m:t>𝝏</m:t>
                          </m:r>
                          <m:sSub>
                            <m:sSubPr>
                              <m:ctrlPr>
                                <a:rPr lang="el-GR" sz="1800" b="1" i="1">
                                  <a:solidFill>
                                    <a:srgbClr val="0000CC"/>
                                  </a:solidFill>
                                  <a:latin typeface="Cambria Math" charset="0"/>
                                  <a:ea typeface="Cambria Math" charset="0"/>
                                  <a:cs typeface="Cambria Math" charset="0"/>
                                </a:rPr>
                              </m:ctrlPr>
                            </m:sSubPr>
                            <m:e>
                              <m:r>
                                <a:rPr lang="en-US" sz="1800" b="1" i="1">
                                  <a:solidFill>
                                    <a:srgbClr val="0000CC"/>
                                  </a:solidFill>
                                  <a:latin typeface="Cambria Math" charset="0"/>
                                  <a:ea typeface="Cambria Math" charset="0"/>
                                  <a:cs typeface="Cambria Math" charset="0"/>
                                </a:rPr>
                                <m:t>𝒙</m:t>
                              </m:r>
                            </m:e>
                            <m:sub>
                              <m:r>
                                <a:rPr lang="el-GR" sz="1800" b="1" i="1">
                                  <a:solidFill>
                                    <a:srgbClr val="0000CC"/>
                                  </a:solidFill>
                                  <a:latin typeface="Cambria Math" charset="0"/>
                                  <a:ea typeface="Cambria Math" charset="0"/>
                                  <a:cs typeface="Cambria Math" charset="0"/>
                                </a:rPr>
                                <m:t>𝟏</m:t>
                              </m:r>
                            </m:sub>
                          </m:sSub>
                        </m:den>
                      </m:f>
                    </m:oMath>
                  </a14:m>
                  <a:r>
                    <a:rPr lang="en-US" sz="1800" b="1" dirty="0">
                      <a:solidFill>
                        <a:srgbClr val="0000CC"/>
                      </a:solidFill>
                    </a:rPr>
                    <a:t> </a:t>
                  </a:r>
                  <a:r>
                    <a:rPr lang="el-GR" sz="1800" b="1" dirty="0">
                      <a:solidFill>
                        <a:srgbClr val="0000CC"/>
                      </a:solidFill>
                    </a:rPr>
                    <a:t>=</a:t>
                  </a:r>
                  <a:r>
                    <a:rPr lang="en-US" sz="1800" b="1" dirty="0">
                      <a:solidFill>
                        <a:srgbClr val="0000CC"/>
                      </a:solidFill>
                    </a:rPr>
                    <a:t> </a:t>
                  </a:r>
                  <a:r>
                    <a:rPr lang="el-GR" sz="1800" b="1" dirty="0">
                      <a:solidFill>
                        <a:srgbClr val="0000CC"/>
                      </a:solidFill>
                    </a:rPr>
                    <a:t>-1  ,  </a:t>
                  </a:r>
                  <a14:m>
                    <m:oMath xmlns:m="http://schemas.openxmlformats.org/officeDocument/2006/math">
                      <m:f>
                        <m:fPr>
                          <m:ctrlPr>
                            <a:rPr lang="el-GR" sz="1800" b="1" i="1">
                              <a:solidFill>
                                <a:srgbClr val="0000CC"/>
                              </a:solidFill>
                              <a:latin typeface="Cambria Math" charset="0"/>
                            </a:rPr>
                          </m:ctrlPr>
                        </m:fPr>
                        <m:num>
                          <m:r>
                            <a:rPr lang="el-GR" sz="1800" b="1" i="1">
                              <a:solidFill>
                                <a:srgbClr val="0000CC"/>
                              </a:solidFill>
                              <a:latin typeface="Cambria Math" charset="0"/>
                              <a:ea typeface="Cambria Math" charset="0"/>
                              <a:cs typeface="Cambria Math" charset="0"/>
                            </a:rPr>
                            <m:t>𝝏</m:t>
                          </m:r>
                          <m:r>
                            <a:rPr lang="el-GR" sz="1800" b="1" i="0" smtClean="0">
                              <a:solidFill>
                                <a:srgbClr val="0000CC"/>
                              </a:solidFill>
                              <a:latin typeface="Cambria Math" charset="0"/>
                              <a:ea typeface="Cambria Math" charset="0"/>
                              <a:cs typeface="Cambria Math" charset="0"/>
                            </a:rPr>
                            <m:t>𝚩</m:t>
                          </m:r>
                        </m:num>
                        <m:den>
                          <m:r>
                            <a:rPr lang="el-GR" sz="1800" b="1" i="1">
                              <a:solidFill>
                                <a:srgbClr val="0000CC"/>
                              </a:solidFill>
                              <a:latin typeface="Cambria Math" charset="0"/>
                              <a:ea typeface="Cambria Math" charset="0"/>
                              <a:cs typeface="Cambria Math" charset="0"/>
                            </a:rPr>
                            <m:t>𝝏</m:t>
                          </m:r>
                          <m:sSub>
                            <m:sSubPr>
                              <m:ctrlPr>
                                <a:rPr lang="el-GR" sz="1800" b="1" i="1">
                                  <a:solidFill>
                                    <a:srgbClr val="0000CC"/>
                                  </a:solidFill>
                                  <a:latin typeface="Cambria Math" charset="0"/>
                                  <a:ea typeface="Cambria Math" charset="0"/>
                                  <a:cs typeface="Cambria Math" charset="0"/>
                                </a:rPr>
                              </m:ctrlPr>
                            </m:sSubPr>
                            <m:e>
                              <m:r>
                                <a:rPr lang="en-US" sz="1800" b="1" i="1">
                                  <a:solidFill>
                                    <a:srgbClr val="0000CC"/>
                                  </a:solidFill>
                                  <a:latin typeface="Cambria Math" charset="0"/>
                                  <a:ea typeface="Cambria Math" charset="0"/>
                                  <a:cs typeface="Cambria Math" charset="0"/>
                                </a:rPr>
                                <m:t>𝒙</m:t>
                              </m:r>
                            </m:e>
                            <m:sub>
                              <m:r>
                                <a:rPr lang="el-GR" sz="1800" b="1" i="1">
                                  <a:solidFill>
                                    <a:srgbClr val="0000CC"/>
                                  </a:solidFill>
                                  <a:latin typeface="Cambria Math" charset="0"/>
                                  <a:ea typeface="Cambria Math" charset="0"/>
                                  <a:cs typeface="Cambria Math" charset="0"/>
                                </a:rPr>
                                <m:t>𝟐</m:t>
                              </m:r>
                            </m:sub>
                          </m:sSub>
                        </m:den>
                      </m:f>
                    </m:oMath>
                  </a14:m>
                  <a:r>
                    <a:rPr lang="en-US" sz="1800" b="1" dirty="0">
                      <a:solidFill>
                        <a:srgbClr val="0000CC"/>
                      </a:solidFill>
                    </a:rPr>
                    <a:t> </a:t>
                  </a:r>
                  <a:r>
                    <a:rPr lang="el-GR" sz="1800" b="1" dirty="0">
                      <a:solidFill>
                        <a:srgbClr val="0000CC"/>
                      </a:solidFill>
                    </a:rPr>
                    <a:t>=</a:t>
                  </a:r>
                  <a:r>
                    <a:rPr lang="en-US" sz="1800" b="1" dirty="0">
                      <a:solidFill>
                        <a:srgbClr val="0000CC"/>
                      </a:solidFill>
                    </a:rPr>
                    <a:t> </a:t>
                  </a:r>
                  <a:r>
                    <a:rPr lang="el-GR" sz="1800" b="1" dirty="0">
                      <a:solidFill>
                        <a:srgbClr val="0000CC"/>
                      </a:solidFill>
                    </a:rPr>
                    <a:t>1</a:t>
                  </a:r>
                </a:p>
                <a:p>
                  <a:r>
                    <a:rPr lang="el-GR" sz="1800" b="1" dirty="0">
                      <a:solidFill>
                        <a:srgbClr val="0000CC"/>
                      </a:solidFill>
                    </a:rPr>
                    <a:t>     </a:t>
                  </a:r>
                  <a:endParaRPr lang="en-US" sz="1800" b="1" dirty="0">
                    <a:solidFill>
                      <a:srgbClr val="0000CC"/>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21905" y="5019733"/>
                  <a:ext cx="5489003" cy="1274901"/>
                </a:xfrm>
                <a:prstGeom prst="rect">
                  <a:avLst/>
                </a:prstGeom>
                <a:blipFill rotWithShape="0">
                  <a:blip r:embed="rId6"/>
                  <a:stretch>
                    <a:fillRect l="-1000" t="-31429" r="-2111" b="-7143"/>
                  </a:stretch>
                </a:blipFill>
              </p:spPr>
              <p:txBody>
                <a:bodyPr/>
                <a:lstStyle/>
                <a:p>
                  <a:r>
                    <a:rPr lang="en-US">
                      <a:noFill/>
                    </a:rPr>
                    <a:t> </a:t>
                  </a:r>
                </a:p>
              </p:txBody>
            </p:sp>
          </mc:Fallback>
        </mc:AlternateContent>
      </p:grpSp>
      <p:grpSp>
        <p:nvGrpSpPr>
          <p:cNvPr id="36" name="Group 35"/>
          <p:cNvGrpSpPr/>
          <p:nvPr/>
        </p:nvGrpSpPr>
        <p:grpSpPr>
          <a:xfrm>
            <a:off x="2605109" y="4449532"/>
            <a:ext cx="5927331" cy="2229653"/>
            <a:chOff x="2605109" y="4449532"/>
            <a:chExt cx="5927331" cy="2229653"/>
          </a:xfrm>
        </p:grpSpPr>
        <mc:AlternateContent xmlns:mc="http://schemas.openxmlformats.org/markup-compatibility/2006" xmlns:a14="http://schemas.microsoft.com/office/drawing/2010/main">
          <mc:Choice Requires="a14">
            <p:sp>
              <p:nvSpPr>
                <p:cNvPr id="19" name="Rectangle 18"/>
                <p:cNvSpPr/>
                <p:nvPr/>
              </p:nvSpPr>
              <p:spPr>
                <a:xfrm>
                  <a:off x="2605109" y="6155965"/>
                  <a:ext cx="3345018" cy="523220"/>
                </a:xfrm>
                <a:prstGeom prst="rect">
                  <a:avLst/>
                </a:prstGeom>
              </p:spPr>
              <p:txBody>
                <a:bodyPr wrap="none">
                  <a:spAutoFit/>
                </a:bodyPr>
                <a:lstStyle/>
                <a:p>
                  <a:r>
                    <a:rPr lang="en-US" sz="1800" b="1" dirty="0">
                      <a:solidFill>
                        <a:srgbClr val="C00000"/>
                      </a:solidFill>
                    </a:rPr>
                    <a:t>cov[</a:t>
                  </a:r>
                  <a:r>
                    <a:rPr lang="el-GR" sz="1800" b="1" dirty="0">
                      <a:solidFill>
                        <a:srgbClr val="C00000"/>
                      </a:solidFill>
                    </a:rPr>
                    <a:t>Α</a:t>
                  </a:r>
                  <a:r>
                    <a:rPr lang="en-US" sz="1800" b="1" dirty="0">
                      <a:solidFill>
                        <a:srgbClr val="C00000"/>
                      </a:solidFill>
                    </a:rPr>
                    <a:t>,</a:t>
                  </a:r>
                  <a:r>
                    <a:rPr lang="el-GR" sz="1800" b="1" dirty="0">
                      <a:solidFill>
                        <a:srgbClr val="C00000"/>
                      </a:solidFill>
                    </a:rPr>
                    <a:t>Β]</a:t>
                  </a:r>
                  <a:r>
                    <a:rPr lang="en-US" sz="1800" b="1" dirty="0">
                      <a:solidFill>
                        <a:srgbClr val="C00000"/>
                      </a:solidFill>
                    </a:rPr>
                    <a:t>=</a:t>
                  </a:r>
                  <a14:m>
                    <m:oMath xmlns:m="http://schemas.openxmlformats.org/officeDocument/2006/math">
                      <m:r>
                        <m:rPr>
                          <m:nor/>
                        </m:rPr>
                        <a:rPr lang="en-US" sz="1800" b="1" dirty="0">
                          <a:solidFill>
                            <a:srgbClr val="C00000"/>
                          </a:solidFill>
                        </a:rPr>
                        <m:t>V</m:t>
                      </m:r>
                      <m:d>
                        <m:dPr>
                          <m:begChr m:val="["/>
                          <m:endChr m:val="]"/>
                          <m:ctrlPr>
                            <a:rPr lang="en-US" sz="1800" b="1" i="1" dirty="0">
                              <a:solidFill>
                                <a:srgbClr val="C00000"/>
                              </a:solidFill>
                              <a:latin typeface="Cambria Math" charset="0"/>
                            </a:rPr>
                          </m:ctrlPr>
                        </m:dPr>
                        <m:e>
                          <m:sSub>
                            <m:sSubPr>
                              <m:ctrlPr>
                                <a:rPr lang="en-US" sz="1800" b="1" i="1" dirty="0">
                                  <a:solidFill>
                                    <a:srgbClr val="C00000"/>
                                  </a:solidFill>
                                  <a:latin typeface="Cambria Math" charset="0"/>
                                </a:rPr>
                              </m:ctrlPr>
                            </m:sSubPr>
                            <m:e>
                              <m:r>
                                <a:rPr lang="en-US" sz="1800" b="1" i="1" dirty="0">
                                  <a:solidFill>
                                    <a:srgbClr val="C00000"/>
                                  </a:solidFill>
                                  <a:latin typeface="Cambria Math" charset="0"/>
                                </a:rPr>
                                <m:t>𝒙</m:t>
                              </m:r>
                            </m:e>
                            <m:sub>
                              <m:r>
                                <a:rPr lang="el-GR" sz="1800" b="1" i="1" dirty="0">
                                  <a:solidFill>
                                    <a:srgbClr val="C00000"/>
                                  </a:solidFill>
                                  <a:latin typeface="Cambria Math" charset="0"/>
                                </a:rPr>
                                <m:t>𝟐</m:t>
                              </m:r>
                            </m:sub>
                          </m:sSub>
                        </m:e>
                      </m:d>
                    </m:oMath>
                  </a14:m>
                  <a:r>
                    <a:rPr lang="en-US" sz="1800" b="1" dirty="0">
                      <a:solidFill>
                        <a:srgbClr val="C00000"/>
                      </a:solidFill>
                    </a:rPr>
                    <a:t>-</a:t>
                  </a:r>
                  <a14:m>
                    <m:oMath xmlns:m="http://schemas.openxmlformats.org/officeDocument/2006/math">
                      <m:r>
                        <m:rPr>
                          <m:nor/>
                        </m:rPr>
                        <a:rPr lang="en-US" sz="1800" b="1" dirty="0">
                          <a:solidFill>
                            <a:srgbClr val="C00000"/>
                          </a:solidFill>
                        </a:rPr>
                        <m:t>V</m:t>
                      </m:r>
                      <m:d>
                        <m:dPr>
                          <m:begChr m:val="["/>
                          <m:endChr m:val="]"/>
                          <m:ctrlPr>
                            <a:rPr lang="en-US" sz="1800" b="1" i="1" dirty="0">
                              <a:solidFill>
                                <a:srgbClr val="C00000"/>
                              </a:solidFill>
                              <a:latin typeface="Cambria Math" charset="0"/>
                            </a:rPr>
                          </m:ctrlPr>
                        </m:dPr>
                        <m:e>
                          <m:sSub>
                            <m:sSubPr>
                              <m:ctrlPr>
                                <a:rPr lang="en-US" sz="1800" b="1" i="1" dirty="0">
                                  <a:solidFill>
                                    <a:srgbClr val="C00000"/>
                                  </a:solidFill>
                                  <a:latin typeface="Cambria Math" charset="0"/>
                                </a:rPr>
                              </m:ctrlPr>
                            </m:sSubPr>
                            <m:e>
                              <m:r>
                                <a:rPr lang="en-US" sz="1800" b="1" i="1" dirty="0">
                                  <a:solidFill>
                                    <a:srgbClr val="C00000"/>
                                  </a:solidFill>
                                  <a:latin typeface="Cambria Math" charset="0"/>
                                </a:rPr>
                                <m:t>𝒙</m:t>
                              </m:r>
                            </m:e>
                            <m:sub>
                              <m:r>
                                <a:rPr lang="el-GR" sz="1800" b="1" i="1" dirty="0">
                                  <a:solidFill>
                                    <a:srgbClr val="C00000"/>
                                  </a:solidFill>
                                  <a:latin typeface="Cambria Math" charset="0"/>
                                </a:rPr>
                                <m:t>𝟏</m:t>
                              </m:r>
                            </m:sub>
                          </m:sSub>
                        </m:e>
                      </m:d>
                    </m:oMath>
                  </a14:m>
                  <a:r>
                    <a:rPr lang="en-US" sz="1800" b="1" dirty="0">
                      <a:solidFill>
                        <a:srgbClr val="C00000"/>
                      </a:solidFill>
                    </a:rPr>
                    <a:t>=0.03 s</a:t>
                  </a:r>
                  <a:r>
                    <a:rPr lang="en-US" sz="1800" b="1" baseline="30000" dirty="0">
                      <a:solidFill>
                        <a:srgbClr val="C00000"/>
                      </a:solidFill>
                    </a:rPr>
                    <a:t>2</a:t>
                  </a:r>
                  <a:r>
                    <a:rPr lang="en-US" b="1" dirty="0">
                      <a:solidFill>
                        <a:srgbClr val="FF0000"/>
                      </a:solidFill>
                    </a:rPr>
                    <a:t> </a:t>
                  </a:r>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605109" y="6155965"/>
                  <a:ext cx="3345018" cy="523220"/>
                </a:xfrm>
                <a:prstGeom prst="rect">
                  <a:avLst/>
                </a:prstGeom>
                <a:blipFill rotWithShape="0">
                  <a:blip r:embed="rId7"/>
                  <a:stretch>
                    <a:fillRect l="-1093" b="-11628"/>
                  </a:stretch>
                </a:blipFill>
              </p:spPr>
              <p:txBody>
                <a:bodyPr/>
                <a:lstStyle/>
                <a:p>
                  <a:r>
                    <a:rPr lang="en-US">
                      <a:noFill/>
                    </a:rPr>
                    <a:t> </a:t>
                  </a:r>
                </a:p>
              </p:txBody>
            </p:sp>
          </mc:Fallback>
        </mc:AlternateContent>
        <p:sp>
          <p:nvSpPr>
            <p:cNvPr id="35" name="Bent-Up Arrow 34"/>
            <p:cNvSpPr/>
            <p:nvPr/>
          </p:nvSpPr>
          <p:spPr bwMode="auto">
            <a:xfrm>
              <a:off x="5997343" y="4449532"/>
              <a:ext cx="2535097" cy="2111816"/>
            </a:xfrm>
            <a:prstGeom prst="bentUpArrow">
              <a:avLst>
                <a:gd name="adj1" fmla="val 12094"/>
                <a:gd name="adj2" fmla="val 25000"/>
                <a:gd name="adj3" fmla="val 25000"/>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grpSp>
    </p:spTree>
    <p:extLst>
      <p:ext uri="{BB962C8B-B14F-4D97-AF65-F5344CB8AC3E}">
        <p14:creationId xmlns:p14="http://schemas.microsoft.com/office/powerpoint/2010/main" val="306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5 - Θέση αριθμού διαφάνειας"/>
          <p:cNvSpPr>
            <a:spLocks noGrp="1"/>
          </p:cNvSpPr>
          <p:nvPr>
            <p:ph type="sldNum" sz="quarter" idx="12"/>
          </p:nvPr>
        </p:nvSpPr>
        <p:spPr>
          <a:noFill/>
        </p:spPr>
        <p:txBody>
          <a:bodyPr/>
          <a:lstStyle/>
          <a:p>
            <a:fld id="{8DD8FF87-FF3A-F74A-A801-AFE8C963CE9E}" type="slidenum">
              <a:rPr lang="el-GR"/>
              <a:pPr/>
              <a:t>33</a:t>
            </a:fld>
            <a:endParaRPr lang="el-GR"/>
          </a:p>
        </p:txBody>
      </p:sp>
      <p:sp>
        <p:nvSpPr>
          <p:cNvPr id="36868" name="Rectangle 2"/>
          <p:cNvSpPr>
            <a:spLocks noGrp="1" noChangeArrowheads="1"/>
          </p:cNvSpPr>
          <p:nvPr>
            <p:ph type="title"/>
          </p:nvPr>
        </p:nvSpPr>
        <p:spPr>
          <a:xfrm>
            <a:off x="457200" y="0"/>
            <a:ext cx="8229600" cy="990600"/>
          </a:xfrm>
        </p:spPr>
        <p:txBody>
          <a:bodyPr/>
          <a:lstStyle/>
          <a:p>
            <a:pPr eaLnBrk="1" hangingPunct="1"/>
            <a:r>
              <a:rPr lang="el-GR" sz="2400" b="1" dirty="0">
                <a:solidFill>
                  <a:srgbClr val="006600"/>
                </a:solidFill>
                <a:latin typeface="Palatino" pitchFamily="-105" charset="0"/>
                <a:ea typeface="Palatino" pitchFamily="-105" charset="0"/>
                <a:cs typeface="Palatino" pitchFamily="-105" charset="0"/>
              </a:rPr>
              <a:t>Εκτίμηση της αληθούς τιμής</a:t>
            </a:r>
          </a:p>
        </p:txBody>
      </p:sp>
      <p:sp>
        <p:nvSpPr>
          <p:cNvPr id="36869" name="Rectangle 3"/>
          <p:cNvSpPr>
            <a:spLocks noGrp="1" noChangeArrowheads="1"/>
          </p:cNvSpPr>
          <p:nvPr>
            <p:ph type="body" idx="1"/>
          </p:nvPr>
        </p:nvSpPr>
        <p:spPr>
          <a:xfrm>
            <a:off x="0" y="731908"/>
            <a:ext cx="9144000" cy="2438400"/>
          </a:xfrm>
        </p:spPr>
        <p:txBody>
          <a:bodyPr/>
          <a:lstStyle/>
          <a:p>
            <a:pPr algn="just" eaLnBrk="1" hangingPunct="1"/>
            <a:r>
              <a:rPr lang="el-GR" sz="1600" dirty="0">
                <a:latin typeface="Palatino" pitchFamily="-105" charset="0"/>
                <a:ea typeface="Palatino" pitchFamily="-105" charset="0"/>
                <a:cs typeface="Palatino" pitchFamily="-105" charset="0"/>
              </a:rPr>
              <a:t>Μέχρι τώρα μιλήσαμε για την στατιστική συμπεριφορά των μετρήσεων, π.χ. πως κατανέμεται ένα μεγάλο πλήθος μετρήσεων</a:t>
            </a:r>
          </a:p>
          <a:p>
            <a:pPr algn="just" eaLnBrk="1" hangingPunct="1"/>
            <a:endParaRPr lang="el-GR" sz="1800" dirty="0">
              <a:latin typeface="Palatino" pitchFamily="-105" charset="0"/>
              <a:ea typeface="Palatino" pitchFamily="-105" charset="0"/>
              <a:cs typeface="Palatino" pitchFamily="-105" charset="0"/>
            </a:endParaRPr>
          </a:p>
          <a:p>
            <a:pPr marL="0" indent="0" algn="just" eaLnBrk="1" hangingPunct="1">
              <a:buNone/>
            </a:pPr>
            <a:endParaRPr lang="el-GR" sz="1800" dirty="0">
              <a:latin typeface="Palatino" pitchFamily="-105" charset="0"/>
              <a:ea typeface="Palatino" pitchFamily="-105" charset="0"/>
              <a:cs typeface="Palatino" pitchFamily="-105" charset="0"/>
            </a:endParaRPr>
          </a:p>
          <a:p>
            <a:pPr algn="just" eaLnBrk="1" hangingPunct="1"/>
            <a:endParaRPr lang="el-GR" sz="1800" dirty="0">
              <a:latin typeface="Palatino" pitchFamily="-105" charset="0"/>
              <a:ea typeface="Palatino" pitchFamily="-105" charset="0"/>
              <a:cs typeface="Palatino" pitchFamily="-105" charset="0"/>
            </a:endParaRPr>
          </a:p>
          <a:p>
            <a:pPr algn="just" eaLnBrk="1" hangingPunct="1"/>
            <a:endParaRPr lang="el-GR" sz="1800" dirty="0">
              <a:latin typeface="Palatino" pitchFamily="-105" charset="0"/>
              <a:ea typeface="Palatino" pitchFamily="-105" charset="0"/>
              <a:cs typeface="Palatino" pitchFamily="-105" charset="0"/>
            </a:endParaRPr>
          </a:p>
          <a:p>
            <a:pPr algn="just" eaLnBrk="1" hangingPunct="1"/>
            <a:endParaRPr lang="el-GR" sz="1800" dirty="0">
              <a:latin typeface="Palatino" pitchFamily="-105" charset="0"/>
              <a:ea typeface="Palatino" pitchFamily="-105" charset="0"/>
              <a:cs typeface="Palatino" pitchFamily="-105" charset="0"/>
            </a:endParaRPr>
          </a:p>
          <a:p>
            <a:pPr algn="just" eaLnBrk="1" hangingPunct="1"/>
            <a:r>
              <a:rPr lang="el-GR" sz="1600" dirty="0">
                <a:solidFill>
                  <a:srgbClr val="0000CC"/>
                </a:solidFill>
                <a:latin typeface="Palatino" pitchFamily="-105" charset="0"/>
                <a:ea typeface="Palatino" pitchFamily="-105" charset="0"/>
                <a:cs typeface="Palatino" pitchFamily="-105" charset="0"/>
              </a:rPr>
              <a:t>Ωστόσο, το πρόβλημα που αντιμετωπίζουμε αφορά μία μόνο μέτρηση, π.χ. κατά πόσο κάθε μέτρηση της περιόδου του εκκρεμούς είναι συμβατή με την συγκεκριμένη θεωρητική πρόβλεψη</a:t>
            </a:r>
            <a:r>
              <a:rPr lang="el-GR" sz="1600" b="1" dirty="0">
                <a:solidFill>
                  <a:srgbClr val="0000CC"/>
                </a:solidFill>
                <a:latin typeface="Palatino" pitchFamily="-105" charset="0"/>
                <a:ea typeface="Palatino" pitchFamily="-105" charset="0"/>
                <a:cs typeface="Palatino" pitchFamily="-105" charset="0"/>
              </a:rPr>
              <a:t>.</a:t>
            </a:r>
          </a:p>
          <a:p>
            <a:pPr algn="just" eaLnBrk="1" hangingPunct="1"/>
            <a:endParaRPr lang="el-GR" sz="1600" b="1" dirty="0">
              <a:solidFill>
                <a:srgbClr val="006600"/>
              </a:solidFill>
              <a:latin typeface="Palatino" pitchFamily="-105" charset="0"/>
              <a:ea typeface="Palatino" pitchFamily="-105" charset="0"/>
              <a:cs typeface="Palatino" pitchFamily="-105" charset="0"/>
            </a:endParaRPr>
          </a:p>
          <a:p>
            <a:pPr algn="just" eaLnBrk="1" hangingPunct="1"/>
            <a:endParaRPr lang="el-GR" sz="1800" b="1" dirty="0">
              <a:solidFill>
                <a:srgbClr val="006600"/>
              </a:solidFill>
              <a:latin typeface="Palatino" pitchFamily="-105" charset="0"/>
              <a:ea typeface="Palatino" pitchFamily="-105" charset="0"/>
              <a:cs typeface="Palatino" pitchFamily="-105" charset="0"/>
            </a:endParaRPr>
          </a:p>
          <a:p>
            <a:pPr marL="0" indent="0" algn="just" eaLnBrk="1" hangingPunct="1">
              <a:buNone/>
            </a:pPr>
            <a:endParaRPr lang="el-GR" sz="1800" b="1" dirty="0">
              <a:solidFill>
                <a:srgbClr val="006600"/>
              </a:solidFill>
              <a:latin typeface="Palatino" pitchFamily="-105" charset="0"/>
              <a:ea typeface="Palatino" pitchFamily="-105" charset="0"/>
              <a:cs typeface="Palatino" pitchFamily="-105" charset="0"/>
            </a:endParaRPr>
          </a:p>
          <a:p>
            <a:pPr algn="just" eaLnBrk="1" hangingPunct="1"/>
            <a:endParaRPr lang="el-GR" sz="1800" b="1" dirty="0">
              <a:solidFill>
                <a:srgbClr val="006600"/>
              </a:solidFill>
              <a:latin typeface="Palatino" pitchFamily="-105" charset="0"/>
              <a:ea typeface="Palatino" pitchFamily="-105" charset="0"/>
              <a:cs typeface="Palatino" pitchFamily="-105" charset="0"/>
            </a:endParaRPr>
          </a:p>
          <a:p>
            <a:pPr algn="just" eaLnBrk="1" hangingPunct="1"/>
            <a:endParaRPr lang="el-GR" sz="1800" b="1" dirty="0">
              <a:solidFill>
                <a:srgbClr val="006600"/>
              </a:solidFill>
              <a:latin typeface="Palatino" pitchFamily="-105" charset="0"/>
              <a:ea typeface="Palatino" pitchFamily="-105" charset="0"/>
              <a:cs typeface="Palatino" pitchFamily="-105" charset="0"/>
            </a:endParaRPr>
          </a:p>
          <a:p>
            <a:pPr marL="0" indent="0" algn="just" eaLnBrk="1" hangingPunct="1">
              <a:buNone/>
            </a:pPr>
            <a:endParaRPr lang="el-GR" sz="1800" b="1" dirty="0">
              <a:solidFill>
                <a:srgbClr val="006600"/>
              </a:solidFill>
              <a:latin typeface="Palatino" pitchFamily="-105" charset="0"/>
              <a:ea typeface="Palatino" pitchFamily="-105" charset="0"/>
              <a:cs typeface="Palatino" pitchFamily="-105" charset="0"/>
            </a:endParaRPr>
          </a:p>
          <a:p>
            <a:pPr algn="just" eaLnBrk="1" hangingPunct="1"/>
            <a:r>
              <a:rPr lang="el-GR" sz="1600" b="1" dirty="0">
                <a:solidFill>
                  <a:srgbClr val="C00000"/>
                </a:solidFill>
                <a:latin typeface="Palatino" pitchFamily="-105" charset="0"/>
                <a:ea typeface="Palatino" pitchFamily="-105" charset="0"/>
                <a:cs typeface="Palatino" pitchFamily="-105" charset="0"/>
              </a:rPr>
              <a:t> Το ερώτημα που θα πρέπει να απαντήσουμε διατυπώνεται ως εξής: τι πληροφορία εμπεριέχει μία μέτρηση ενός φυσικού μεγέθους αναφορικά με την αληθή του τιμή ;</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44836"/>
          <a:stretch/>
        </p:blipFill>
        <p:spPr>
          <a:xfrm>
            <a:off x="215516" y="1354283"/>
            <a:ext cx="2396956" cy="1296144"/>
          </a:xfrm>
          <a:prstGeom prst="rect">
            <a:avLst/>
          </a:prstGeom>
        </p:spPr>
      </p:pic>
      <p:sp>
        <p:nvSpPr>
          <p:cNvPr id="2" name="TextBox 1"/>
          <p:cNvSpPr txBox="1"/>
          <p:nvPr/>
        </p:nvSpPr>
        <p:spPr>
          <a:xfrm>
            <a:off x="747920" y="2529625"/>
            <a:ext cx="1332148" cy="276999"/>
          </a:xfrm>
          <a:prstGeom prst="rect">
            <a:avLst/>
          </a:prstGeom>
          <a:solidFill>
            <a:schemeClr val="bg1"/>
          </a:solidFill>
        </p:spPr>
        <p:txBody>
          <a:bodyPr wrap="square" rtlCol="0">
            <a:spAutoFit/>
          </a:bodyPr>
          <a:lstStyle/>
          <a:p>
            <a:r>
              <a:rPr lang="el-GR" sz="1200" b="1" dirty="0"/>
              <a:t>Τ μέτρηση</a:t>
            </a:r>
            <a:endParaRPr lang="en-US" sz="1200" b="1" dirty="0"/>
          </a:p>
        </p:txBody>
      </p:sp>
      <mc:AlternateContent xmlns:mc="http://schemas.openxmlformats.org/markup-compatibility/2006" xmlns:a14="http://schemas.microsoft.com/office/drawing/2010/main">
        <mc:Choice Requires="a14">
          <p:sp>
            <p:nvSpPr>
              <p:cNvPr id="3" name="TextBox 2"/>
              <p:cNvSpPr txBox="1"/>
              <p:nvPr/>
            </p:nvSpPr>
            <p:spPr>
              <a:xfrm>
                <a:off x="2827988" y="1354283"/>
                <a:ext cx="6208508" cy="1573636"/>
              </a:xfrm>
              <a:prstGeom prst="rect">
                <a:avLst/>
              </a:prstGeom>
              <a:noFill/>
            </p:spPr>
            <p:txBody>
              <a:bodyPr wrap="square" rtlCol="0">
                <a:spAutoFit/>
              </a:bodyPr>
              <a:lstStyle/>
              <a:p>
                <a:pPr algn="just"/>
                <a:r>
                  <a:rPr lang="en-US" sz="1400" b="1" dirty="0"/>
                  <a:t>f(T): </a:t>
                </a:r>
                <a:r>
                  <a:rPr lang="el-GR" sz="1400" b="1" dirty="0"/>
                  <a:t>συνάρτηση πυκνότητας πιθανότητας</a:t>
                </a:r>
              </a:p>
              <a:p>
                <a:pPr algn="just"/>
                <a:r>
                  <a:rPr lang="en-US" sz="1400" b="1" dirty="0">
                    <a:solidFill>
                      <a:srgbClr val="0000CC"/>
                    </a:solidFill>
                  </a:rPr>
                  <a:t>f(T)</a:t>
                </a:r>
                <a:r>
                  <a:rPr lang="en-US" sz="1400" b="1" dirty="0" err="1">
                    <a:solidFill>
                      <a:srgbClr val="0000CC"/>
                    </a:solidFill>
                  </a:rPr>
                  <a:t>dT</a:t>
                </a:r>
                <a:r>
                  <a:rPr lang="en-US" sz="1400" b="1" dirty="0">
                    <a:solidFill>
                      <a:srgbClr val="0000CC"/>
                    </a:solidFill>
                  </a:rPr>
                  <a:t>: </a:t>
                </a:r>
                <a:r>
                  <a:rPr lang="el-GR" sz="1400" b="1" dirty="0">
                    <a:solidFill>
                      <a:srgbClr val="0000CC"/>
                    </a:solidFill>
                  </a:rPr>
                  <a:t>πιθανότητα η μέτρηση να είναι στο [Τ, Τ+</a:t>
                </a:r>
                <a:r>
                  <a:rPr lang="en-US" sz="1400" b="1" dirty="0" err="1">
                    <a:solidFill>
                      <a:srgbClr val="0000CC"/>
                    </a:solidFill>
                  </a:rPr>
                  <a:t>dT</a:t>
                </a:r>
                <a:r>
                  <a:rPr lang="en-US" sz="1400" b="1" dirty="0">
                    <a:solidFill>
                      <a:srgbClr val="0000CC"/>
                    </a:solidFill>
                  </a:rPr>
                  <a:t>]</a:t>
                </a:r>
              </a:p>
              <a:p>
                <a:pPr algn="just"/>
                <a14:m>
                  <m:oMath xmlns:m="http://schemas.openxmlformats.org/officeDocument/2006/math">
                    <m:r>
                      <a:rPr lang="en-US" sz="1400" b="1" i="1" smtClean="0">
                        <a:solidFill>
                          <a:srgbClr val="0000CC"/>
                        </a:solidFill>
                        <a:latin typeface="Cambria Math" charset="0"/>
                      </a:rPr>
                      <m:t>𝑷</m:t>
                    </m:r>
                    <m:d>
                      <m:dPr>
                        <m:ctrlPr>
                          <a:rPr lang="en-US" sz="1400" b="1" i="1" smtClean="0">
                            <a:solidFill>
                              <a:srgbClr val="0000CC"/>
                            </a:solidFill>
                            <a:latin typeface="Cambria Math" charset="0"/>
                          </a:rPr>
                        </m:ctrlPr>
                      </m:dPr>
                      <m:e>
                        <m:r>
                          <a:rPr lang="en-US" sz="1400" b="1" i="1" smtClean="0">
                            <a:solidFill>
                              <a:srgbClr val="0000CC"/>
                            </a:solidFill>
                            <a:latin typeface="Cambria Math" charset="0"/>
                          </a:rPr>
                          <m:t>𝒂</m:t>
                        </m:r>
                        <m:r>
                          <a:rPr lang="en-US" sz="1400" b="1" i="1" smtClean="0">
                            <a:solidFill>
                              <a:srgbClr val="0000CC"/>
                            </a:solidFill>
                            <a:latin typeface="Cambria Math" charset="0"/>
                            <a:ea typeface="Cambria Math" charset="0"/>
                            <a:cs typeface="Cambria Math" charset="0"/>
                          </a:rPr>
                          <m:t>≤</m:t>
                        </m:r>
                        <m:r>
                          <a:rPr lang="en-US" sz="1400" b="1" i="1" smtClean="0">
                            <a:solidFill>
                              <a:srgbClr val="0000CC"/>
                            </a:solidFill>
                            <a:latin typeface="Cambria Math" charset="0"/>
                            <a:ea typeface="Cambria Math" charset="0"/>
                            <a:cs typeface="Cambria Math" charset="0"/>
                          </a:rPr>
                          <m:t>𝑻</m:t>
                        </m:r>
                        <m:r>
                          <a:rPr lang="en-US" sz="1400" b="1" i="1" smtClean="0">
                            <a:solidFill>
                              <a:srgbClr val="0000CC"/>
                            </a:solidFill>
                            <a:latin typeface="Cambria Math" charset="0"/>
                            <a:ea typeface="Cambria Math" charset="0"/>
                            <a:cs typeface="Cambria Math" charset="0"/>
                          </a:rPr>
                          <m:t>≤</m:t>
                        </m:r>
                        <m:r>
                          <a:rPr lang="en-US" sz="1400" b="1" i="1" smtClean="0">
                            <a:solidFill>
                              <a:srgbClr val="0000CC"/>
                            </a:solidFill>
                            <a:latin typeface="Cambria Math" charset="0"/>
                            <a:ea typeface="Cambria Math" charset="0"/>
                            <a:cs typeface="Cambria Math" charset="0"/>
                          </a:rPr>
                          <m:t>𝒃</m:t>
                        </m:r>
                      </m:e>
                    </m:d>
                  </m:oMath>
                </a14:m>
                <a:r>
                  <a:rPr lang="en-US" sz="1400" b="1" dirty="0">
                    <a:solidFill>
                      <a:srgbClr val="0000CC"/>
                    </a:solidFill>
                  </a:rPr>
                  <a:t>=</a:t>
                </a:r>
                <a14:m>
                  <m:oMath xmlns:m="http://schemas.openxmlformats.org/officeDocument/2006/math">
                    <m:nary>
                      <m:naryPr>
                        <m:limLoc m:val="undOvr"/>
                        <m:ctrlPr>
                          <a:rPr lang="en-US" sz="1400" b="1" i="1" dirty="0" smtClean="0">
                            <a:solidFill>
                              <a:srgbClr val="0000CC"/>
                            </a:solidFill>
                            <a:latin typeface="Cambria Math" charset="0"/>
                          </a:rPr>
                        </m:ctrlPr>
                      </m:naryPr>
                      <m:sub>
                        <m:r>
                          <m:rPr>
                            <m:brk m:alnAt="24"/>
                          </m:rPr>
                          <a:rPr lang="en-US" sz="1400" b="1" i="1" dirty="0" smtClean="0">
                            <a:solidFill>
                              <a:srgbClr val="0000CC"/>
                            </a:solidFill>
                            <a:latin typeface="Cambria Math" charset="0"/>
                          </a:rPr>
                          <m:t>𝒂</m:t>
                        </m:r>
                      </m:sub>
                      <m:sup>
                        <m:r>
                          <a:rPr lang="en-US" sz="1400" b="1" i="1" dirty="0" smtClean="0">
                            <a:solidFill>
                              <a:srgbClr val="0000CC"/>
                            </a:solidFill>
                            <a:latin typeface="Cambria Math" charset="0"/>
                          </a:rPr>
                          <m:t>𝒃</m:t>
                        </m:r>
                      </m:sup>
                      <m:e>
                        <m:r>
                          <a:rPr lang="en-US" sz="1400" b="1" i="1" dirty="0" smtClean="0">
                            <a:solidFill>
                              <a:srgbClr val="0000CC"/>
                            </a:solidFill>
                            <a:latin typeface="Cambria Math" charset="0"/>
                          </a:rPr>
                          <m:t>𝒇</m:t>
                        </m:r>
                        <m:d>
                          <m:dPr>
                            <m:ctrlPr>
                              <a:rPr lang="en-US" sz="1400" b="1" i="1" dirty="0" smtClean="0">
                                <a:solidFill>
                                  <a:srgbClr val="0000CC"/>
                                </a:solidFill>
                                <a:latin typeface="Cambria Math" charset="0"/>
                              </a:rPr>
                            </m:ctrlPr>
                          </m:dPr>
                          <m:e>
                            <m:r>
                              <a:rPr lang="en-US" sz="1400" b="1" i="1" dirty="0" smtClean="0">
                                <a:solidFill>
                                  <a:srgbClr val="0000CC"/>
                                </a:solidFill>
                                <a:latin typeface="Cambria Math" charset="0"/>
                              </a:rPr>
                              <m:t>𝑻</m:t>
                            </m:r>
                          </m:e>
                        </m:d>
                        <m:r>
                          <a:rPr lang="en-US" sz="1400" b="1" i="1" dirty="0" smtClean="0">
                            <a:solidFill>
                              <a:srgbClr val="0000CC"/>
                            </a:solidFill>
                            <a:latin typeface="Cambria Math" charset="0"/>
                          </a:rPr>
                          <m:t>𝒅𝑻</m:t>
                        </m:r>
                      </m:e>
                    </m:nary>
                  </m:oMath>
                </a14:m>
                <a:r>
                  <a:rPr lang="en-US" sz="1400" b="1" dirty="0">
                    <a:solidFill>
                      <a:srgbClr val="0000CC"/>
                    </a:solidFill>
                  </a:rPr>
                  <a:t>: </a:t>
                </a:r>
                <a:r>
                  <a:rPr lang="el-GR" sz="1400" b="1" dirty="0">
                    <a:solidFill>
                      <a:srgbClr val="0000CC"/>
                    </a:solidFill>
                  </a:rPr>
                  <a:t>η πιθανότητα η μέτρηση να είναι </a:t>
                </a:r>
                <a14:m>
                  <m:oMath xmlns:m="http://schemas.openxmlformats.org/officeDocument/2006/math">
                    <m:r>
                      <a:rPr lang="en-US" sz="1400" b="1" i="1">
                        <a:solidFill>
                          <a:srgbClr val="0000CC"/>
                        </a:solidFill>
                        <a:latin typeface="Cambria Math" charset="0"/>
                      </a:rPr>
                      <m:t>𝒂</m:t>
                    </m:r>
                    <m:r>
                      <a:rPr lang="en-US" sz="1400" b="1" i="1">
                        <a:solidFill>
                          <a:srgbClr val="0000CC"/>
                        </a:solidFill>
                        <a:latin typeface="Cambria Math" charset="0"/>
                        <a:ea typeface="Cambria Math" charset="0"/>
                        <a:cs typeface="Cambria Math" charset="0"/>
                      </a:rPr>
                      <m:t>≤</m:t>
                    </m:r>
                    <m:r>
                      <a:rPr lang="en-US" sz="1400" b="1" i="1">
                        <a:solidFill>
                          <a:srgbClr val="0000CC"/>
                        </a:solidFill>
                        <a:latin typeface="Cambria Math" charset="0"/>
                        <a:ea typeface="Cambria Math" charset="0"/>
                        <a:cs typeface="Cambria Math" charset="0"/>
                      </a:rPr>
                      <m:t>𝑻</m:t>
                    </m:r>
                    <m:r>
                      <a:rPr lang="en-US" sz="1400" b="1" i="1">
                        <a:solidFill>
                          <a:srgbClr val="0000CC"/>
                        </a:solidFill>
                        <a:latin typeface="Cambria Math" charset="0"/>
                        <a:ea typeface="Cambria Math" charset="0"/>
                        <a:cs typeface="Cambria Math" charset="0"/>
                      </a:rPr>
                      <m:t>≤</m:t>
                    </m:r>
                    <m:r>
                      <a:rPr lang="en-US" sz="1400" b="1" i="1">
                        <a:solidFill>
                          <a:srgbClr val="0000CC"/>
                        </a:solidFill>
                        <a:latin typeface="Cambria Math" charset="0"/>
                        <a:ea typeface="Cambria Math" charset="0"/>
                        <a:cs typeface="Cambria Math" charset="0"/>
                      </a:rPr>
                      <m:t>𝒃</m:t>
                    </m:r>
                  </m:oMath>
                </a14:m>
                <a:endParaRPr lang="el-GR" sz="1400" b="1" dirty="0">
                  <a:solidFill>
                    <a:srgbClr val="0000CC"/>
                  </a:solidFill>
                </a:endParaRPr>
              </a:p>
              <a:p>
                <a:pPr algn="just"/>
                <a14:m>
                  <m:oMath xmlns:m="http://schemas.openxmlformats.org/officeDocument/2006/math">
                    <m:d>
                      <m:dPr>
                        <m:begChr m:val="⟨"/>
                        <m:endChr m:val="⟩"/>
                        <m:ctrlPr>
                          <a:rPr lang="el-GR" sz="1400" b="1" i="1" smtClean="0">
                            <a:solidFill>
                              <a:srgbClr val="C00000"/>
                            </a:solidFill>
                            <a:latin typeface="Cambria Math" charset="0"/>
                          </a:rPr>
                        </m:ctrlPr>
                      </m:dPr>
                      <m:e>
                        <m:r>
                          <a:rPr lang="el-GR" sz="1400" b="1" i="0" smtClean="0">
                            <a:solidFill>
                              <a:srgbClr val="C00000"/>
                            </a:solidFill>
                            <a:latin typeface="Cambria Math" charset="0"/>
                          </a:rPr>
                          <m:t>𝚻</m:t>
                        </m:r>
                      </m:e>
                    </m:d>
                  </m:oMath>
                </a14:m>
                <a:r>
                  <a:rPr lang="en-US" sz="1400" b="1" dirty="0">
                    <a:solidFill>
                      <a:srgbClr val="C00000"/>
                    </a:solidFill>
                  </a:rPr>
                  <a:t>=</a:t>
                </a:r>
                <a14:m>
                  <m:oMath xmlns:m="http://schemas.openxmlformats.org/officeDocument/2006/math">
                    <m:nary>
                      <m:naryPr>
                        <m:limLoc m:val="undOvr"/>
                        <m:ctrlPr>
                          <a:rPr lang="en-US" sz="1400" b="1" i="1" dirty="0">
                            <a:solidFill>
                              <a:srgbClr val="C00000"/>
                            </a:solidFill>
                            <a:latin typeface="Cambria Math" charset="0"/>
                          </a:rPr>
                        </m:ctrlPr>
                      </m:naryPr>
                      <m:sub>
                        <m:r>
                          <a:rPr lang="el-GR" sz="1400" b="1" i="1" dirty="0" smtClean="0">
                            <a:solidFill>
                              <a:srgbClr val="C00000"/>
                            </a:solidFill>
                            <a:latin typeface="Cambria Math" charset="0"/>
                          </a:rPr>
                          <m:t>−</m:t>
                        </m:r>
                        <m:r>
                          <a:rPr lang="el-GR" sz="1400" b="1" i="1" dirty="0" smtClean="0">
                            <a:solidFill>
                              <a:srgbClr val="C00000"/>
                            </a:solidFill>
                            <a:latin typeface="Cambria Math" charset="0"/>
                            <a:ea typeface="Cambria Math" charset="0"/>
                            <a:cs typeface="Cambria Math" charset="0"/>
                          </a:rPr>
                          <m:t>∞</m:t>
                        </m:r>
                      </m:sub>
                      <m:sup>
                        <m:r>
                          <a:rPr lang="en-US" sz="1400" b="1" i="1" dirty="0" smtClean="0">
                            <a:solidFill>
                              <a:srgbClr val="C00000"/>
                            </a:solidFill>
                            <a:latin typeface="Cambria Math" charset="0"/>
                            <a:ea typeface="Cambria Math" charset="0"/>
                            <a:cs typeface="Cambria Math" charset="0"/>
                          </a:rPr>
                          <m:t>∞</m:t>
                        </m:r>
                      </m:sup>
                      <m:e>
                        <m:r>
                          <a:rPr lang="en-US" sz="1400" b="1" i="1" dirty="0">
                            <a:solidFill>
                              <a:srgbClr val="C00000"/>
                            </a:solidFill>
                            <a:latin typeface="Cambria Math" charset="0"/>
                          </a:rPr>
                          <m:t>𝒇</m:t>
                        </m:r>
                        <m:d>
                          <m:dPr>
                            <m:ctrlPr>
                              <a:rPr lang="en-US" sz="1400" b="1" i="1" dirty="0">
                                <a:solidFill>
                                  <a:srgbClr val="C00000"/>
                                </a:solidFill>
                                <a:latin typeface="Cambria Math" charset="0"/>
                              </a:rPr>
                            </m:ctrlPr>
                          </m:dPr>
                          <m:e>
                            <m:r>
                              <a:rPr lang="en-US" sz="1400" b="1" i="1" dirty="0">
                                <a:solidFill>
                                  <a:srgbClr val="C00000"/>
                                </a:solidFill>
                                <a:latin typeface="Cambria Math" charset="0"/>
                              </a:rPr>
                              <m:t>𝑻</m:t>
                            </m:r>
                          </m:e>
                        </m:d>
                        <m:r>
                          <a:rPr lang="en-US" sz="1400" b="1" i="1" dirty="0">
                            <a:solidFill>
                              <a:srgbClr val="C00000"/>
                            </a:solidFill>
                            <a:latin typeface="Cambria Math" charset="0"/>
                          </a:rPr>
                          <m:t>𝒅𝑻</m:t>
                        </m:r>
                      </m:e>
                    </m:nary>
                  </m:oMath>
                </a14:m>
                <a:r>
                  <a:rPr lang="el-GR" sz="1400" b="1" dirty="0">
                    <a:solidFill>
                      <a:srgbClr val="C00000"/>
                    </a:solidFill>
                  </a:rPr>
                  <a:t> </a:t>
                </a:r>
                <a14:m>
                  <m:oMath xmlns:m="http://schemas.openxmlformats.org/officeDocument/2006/math">
                    <m:r>
                      <a:rPr lang="el-GR" sz="1400" b="1" i="1" dirty="0" smtClean="0">
                        <a:solidFill>
                          <a:srgbClr val="C00000"/>
                        </a:solidFill>
                        <a:latin typeface="Cambria Math" charset="0"/>
                        <a:ea typeface="Cambria Math" charset="0"/>
                        <a:cs typeface="Cambria Math" charset="0"/>
                      </a:rPr>
                      <m:t>≡</m:t>
                    </m:r>
                    <m:r>
                      <a:rPr lang="el-GR" sz="1400" b="1" i="1" dirty="0" smtClean="0">
                        <a:solidFill>
                          <a:srgbClr val="C00000"/>
                        </a:solidFill>
                        <a:latin typeface="Cambria Math" charset="0"/>
                        <a:ea typeface="Cambria Math" charset="0"/>
                        <a:cs typeface="Cambria Math" charset="0"/>
                      </a:rPr>
                      <m:t>𝝁</m:t>
                    </m:r>
                    <m:r>
                      <m:rPr>
                        <m:sty m:val="p"/>
                      </m:rPr>
                      <a:rPr lang="el-GR" sz="1400" b="1" i="1" dirty="0" smtClean="0">
                        <a:solidFill>
                          <a:srgbClr val="C00000"/>
                        </a:solidFill>
                        <a:latin typeface="Cambria Math" charset="0"/>
                        <a:ea typeface="Cambria Math" charset="0"/>
                        <a:cs typeface="Cambria Math" charset="0"/>
                      </a:rPr>
                      <m:t>έ</m:t>
                    </m:r>
                    <m:r>
                      <a:rPr lang="el-GR" sz="1400" b="1" i="1" dirty="0" smtClean="0">
                        <a:solidFill>
                          <a:srgbClr val="C00000"/>
                        </a:solidFill>
                        <a:latin typeface="Cambria Math" charset="0"/>
                        <a:ea typeface="Cambria Math" charset="0"/>
                        <a:cs typeface="Cambria Math" charset="0"/>
                      </a:rPr>
                      <m:t>𝝈𝜼</m:t>
                    </m:r>
                    <m:r>
                      <a:rPr lang="el-GR" sz="1400" b="1" i="1" dirty="0" smtClean="0">
                        <a:solidFill>
                          <a:srgbClr val="C00000"/>
                        </a:solidFill>
                        <a:latin typeface="Cambria Math" charset="0"/>
                        <a:ea typeface="Cambria Math" charset="0"/>
                        <a:cs typeface="Cambria Math" charset="0"/>
                      </a:rPr>
                      <m:t> </m:t>
                    </m:r>
                    <m:d>
                      <m:dPr>
                        <m:ctrlPr>
                          <a:rPr lang="el-GR" sz="1400" b="1" i="1" dirty="0" smtClean="0">
                            <a:solidFill>
                              <a:srgbClr val="C00000"/>
                            </a:solidFill>
                            <a:latin typeface="Cambria Math" charset="0"/>
                            <a:ea typeface="Cambria Math" charset="0"/>
                            <a:cs typeface="Cambria Math" charset="0"/>
                          </a:rPr>
                        </m:ctrlPr>
                      </m:dPr>
                      <m:e>
                        <m:r>
                          <a:rPr lang="el-GR" sz="1400" b="1" i="1" dirty="0" smtClean="0">
                            <a:solidFill>
                              <a:srgbClr val="C00000"/>
                            </a:solidFill>
                            <a:latin typeface="Cambria Math" charset="0"/>
                            <a:ea typeface="Cambria Math" charset="0"/>
                            <a:cs typeface="Cambria Math" charset="0"/>
                          </a:rPr>
                          <m:t>𝜶𝝂𝜶𝝁𝜺𝝂</m:t>
                        </m:r>
                        <m:r>
                          <m:rPr>
                            <m:sty m:val="p"/>
                          </m:rPr>
                          <a:rPr lang="el-GR" sz="1400" b="1" i="1" dirty="0" smtClean="0">
                            <a:solidFill>
                              <a:srgbClr val="C00000"/>
                            </a:solidFill>
                            <a:latin typeface="Cambria Math" charset="0"/>
                            <a:ea typeface="Cambria Math" charset="0"/>
                            <a:cs typeface="Cambria Math" charset="0"/>
                          </a:rPr>
                          <m:t>ό</m:t>
                        </m:r>
                        <m:r>
                          <a:rPr lang="el-GR" sz="1400" b="1" i="1" dirty="0" smtClean="0">
                            <a:solidFill>
                              <a:srgbClr val="C00000"/>
                            </a:solidFill>
                            <a:latin typeface="Cambria Math" charset="0"/>
                            <a:ea typeface="Cambria Math" charset="0"/>
                            <a:cs typeface="Cambria Math" charset="0"/>
                          </a:rPr>
                          <m:t>𝝁𝜺𝝂𝜼</m:t>
                        </m:r>
                      </m:e>
                    </m:d>
                    <m:r>
                      <a:rPr lang="el-GR" sz="1400" b="1" i="1" dirty="0" smtClean="0">
                        <a:solidFill>
                          <a:srgbClr val="C00000"/>
                        </a:solidFill>
                        <a:latin typeface="Cambria Math" charset="0"/>
                        <a:ea typeface="Cambria Math" charset="0"/>
                        <a:cs typeface="Cambria Math" charset="0"/>
                      </a:rPr>
                      <m:t> </m:t>
                    </m:r>
                    <m:r>
                      <a:rPr lang="el-GR" sz="1400" b="1" i="1" dirty="0" smtClean="0">
                        <a:solidFill>
                          <a:srgbClr val="C00000"/>
                        </a:solidFill>
                        <a:latin typeface="Cambria Math" charset="0"/>
                        <a:ea typeface="Cambria Math" charset="0"/>
                        <a:cs typeface="Cambria Math" charset="0"/>
                      </a:rPr>
                      <m:t>𝝉𝜾𝝁</m:t>
                    </m:r>
                    <m:r>
                      <m:rPr>
                        <m:sty m:val="p"/>
                      </m:rPr>
                      <a:rPr lang="el-GR" sz="1400" b="1" i="1" dirty="0" smtClean="0">
                        <a:solidFill>
                          <a:srgbClr val="C00000"/>
                        </a:solidFill>
                        <a:latin typeface="Cambria Math" charset="0"/>
                        <a:ea typeface="Cambria Math" charset="0"/>
                        <a:cs typeface="Cambria Math" charset="0"/>
                      </a:rPr>
                      <m:t>ή</m:t>
                    </m:r>
                  </m:oMath>
                </a14:m>
                <a:r>
                  <a:rPr lang="el-GR" sz="1400" b="1" dirty="0">
                    <a:solidFill>
                      <a:srgbClr val="C00000"/>
                    </a:solidFill>
                  </a:rPr>
                  <a:t> </a:t>
                </a:r>
                <a14:m>
                  <m:oMath xmlns:m="http://schemas.openxmlformats.org/officeDocument/2006/math">
                    <m:r>
                      <a:rPr lang="el-GR" sz="1400" b="1" i="1" dirty="0" smtClean="0">
                        <a:solidFill>
                          <a:srgbClr val="C00000"/>
                        </a:solidFill>
                        <a:latin typeface="Cambria Math" charset="0"/>
                        <a:ea typeface="Cambria Math" charset="0"/>
                        <a:cs typeface="Cambria Math" charset="0"/>
                      </a:rPr>
                      <m:t>≡</m:t>
                    </m:r>
                    <m:r>
                      <a:rPr lang="el-GR" sz="1400" b="1" i="1" dirty="0" smtClean="0">
                        <a:solidFill>
                          <a:srgbClr val="C00000"/>
                        </a:solidFill>
                        <a:latin typeface="Cambria Math" charset="0"/>
                        <a:ea typeface="Cambria Math" charset="0"/>
                        <a:cs typeface="Cambria Math" charset="0"/>
                      </a:rPr>
                      <m:t>𝜶𝝀𝜼𝜽</m:t>
                    </m:r>
                    <m:r>
                      <m:rPr>
                        <m:sty m:val="p"/>
                      </m:rPr>
                      <a:rPr lang="el-GR" sz="1400" b="1" i="1" dirty="0" smtClean="0">
                        <a:solidFill>
                          <a:srgbClr val="C00000"/>
                        </a:solidFill>
                        <a:latin typeface="Cambria Math" charset="0"/>
                        <a:ea typeface="Cambria Math" charset="0"/>
                        <a:cs typeface="Cambria Math" charset="0"/>
                      </a:rPr>
                      <m:t>ή</m:t>
                    </m:r>
                    <m:r>
                      <a:rPr lang="el-GR" sz="1400" b="1" i="1" dirty="0" smtClean="0">
                        <a:solidFill>
                          <a:srgbClr val="C00000"/>
                        </a:solidFill>
                        <a:latin typeface="Cambria Math" charset="0"/>
                        <a:ea typeface="Cambria Math" charset="0"/>
                        <a:cs typeface="Cambria Math" charset="0"/>
                      </a:rPr>
                      <m:t>𝝇</m:t>
                    </m:r>
                    <m:r>
                      <a:rPr lang="el-GR" sz="1400" b="1" i="1" dirty="0" smtClean="0">
                        <a:solidFill>
                          <a:srgbClr val="C00000"/>
                        </a:solidFill>
                        <a:latin typeface="Cambria Math" charset="0"/>
                        <a:ea typeface="Cambria Math" charset="0"/>
                        <a:cs typeface="Cambria Math" charset="0"/>
                      </a:rPr>
                      <m:t> </m:t>
                    </m:r>
                    <m:r>
                      <a:rPr lang="el-GR" sz="1400" b="1" i="1" dirty="0" smtClean="0">
                        <a:solidFill>
                          <a:srgbClr val="C00000"/>
                        </a:solidFill>
                        <a:latin typeface="Cambria Math" charset="0"/>
                        <a:ea typeface="Cambria Math" charset="0"/>
                        <a:cs typeface="Cambria Math" charset="0"/>
                      </a:rPr>
                      <m:t>𝝉𝜾𝝁</m:t>
                    </m:r>
                    <m:r>
                      <m:rPr>
                        <m:sty m:val="p"/>
                      </m:rPr>
                      <a:rPr lang="el-GR" sz="1400" b="1" i="1" dirty="0" smtClean="0">
                        <a:solidFill>
                          <a:srgbClr val="C00000"/>
                        </a:solidFill>
                        <a:latin typeface="Cambria Math" charset="0"/>
                        <a:ea typeface="Cambria Math" charset="0"/>
                        <a:cs typeface="Cambria Math" charset="0"/>
                      </a:rPr>
                      <m:t>ή</m:t>
                    </m:r>
                    <m:r>
                      <a:rPr lang="el-GR" sz="1400" b="1" i="1" dirty="0" smtClean="0">
                        <a:solidFill>
                          <a:srgbClr val="C00000"/>
                        </a:solidFill>
                        <a:latin typeface="Cambria Math" charset="0"/>
                        <a:ea typeface="Cambria Math" charset="0"/>
                        <a:cs typeface="Cambria Math" charset="0"/>
                      </a:rPr>
                      <m:t>  </m:t>
                    </m:r>
                    <m:d>
                      <m:dPr>
                        <m:ctrlPr>
                          <a:rPr lang="el-GR" sz="1400" b="1" i="1" dirty="0" smtClean="0">
                            <a:solidFill>
                              <a:srgbClr val="C00000"/>
                            </a:solidFill>
                            <a:latin typeface="Cambria Math" charset="0"/>
                            <a:ea typeface="Cambria Math" charset="0"/>
                            <a:cs typeface="Cambria Math" charset="0"/>
                          </a:rPr>
                        </m:ctrlPr>
                      </m:dPr>
                      <m:e>
                        <m:r>
                          <a:rPr lang="el-GR" sz="1400" b="1" i="1" dirty="0" smtClean="0">
                            <a:solidFill>
                              <a:srgbClr val="C00000"/>
                            </a:solidFill>
                            <a:latin typeface="Cambria Math" charset="0"/>
                            <a:ea typeface="Cambria Math" charset="0"/>
                            <a:cs typeface="Cambria Math" charset="0"/>
                          </a:rPr>
                          <m:t>𝝈𝝊𝝂</m:t>
                        </m:r>
                        <m:r>
                          <m:rPr>
                            <m:sty m:val="p"/>
                          </m:rPr>
                          <a:rPr lang="el-GR" sz="1400" b="1" i="1" dirty="0" smtClean="0">
                            <a:solidFill>
                              <a:srgbClr val="C00000"/>
                            </a:solidFill>
                            <a:latin typeface="Cambria Math" charset="0"/>
                            <a:ea typeface="Cambria Math" charset="0"/>
                            <a:cs typeface="Cambria Math" charset="0"/>
                          </a:rPr>
                          <m:t>ή</m:t>
                        </m:r>
                        <m:r>
                          <a:rPr lang="el-GR" sz="1400" b="1" i="1" dirty="0" smtClean="0">
                            <a:solidFill>
                              <a:srgbClr val="C00000"/>
                            </a:solidFill>
                            <a:latin typeface="Cambria Math" charset="0"/>
                            <a:ea typeface="Cambria Math" charset="0"/>
                            <a:cs typeface="Cambria Math" charset="0"/>
                          </a:rPr>
                          <m:t>𝜽𝝎𝝇</m:t>
                        </m:r>
                      </m:e>
                    </m:d>
                  </m:oMath>
                </a14:m>
                <a:endParaRPr lang="el-GR" sz="1400" b="1" dirty="0">
                  <a:ea typeface="Cambria Math" charset="0"/>
                  <a:cs typeface="Cambria Math" charset="0"/>
                </a:endParaRPr>
              </a:p>
              <a:p>
                <a:pPr algn="just"/>
                <a:r>
                  <a:rPr lang="en-US" sz="1400" b="1" dirty="0">
                    <a:solidFill>
                      <a:srgbClr val="006600"/>
                    </a:solidFill>
                  </a:rPr>
                  <a:t>V[T] = </a:t>
                </a:r>
                <a14:m>
                  <m:oMath xmlns:m="http://schemas.openxmlformats.org/officeDocument/2006/math">
                    <m:d>
                      <m:dPr>
                        <m:begChr m:val="⟨"/>
                        <m:endChr m:val="⟩"/>
                        <m:ctrlPr>
                          <a:rPr lang="el-GR" sz="1400" b="1" i="1">
                            <a:solidFill>
                              <a:srgbClr val="006600"/>
                            </a:solidFill>
                            <a:latin typeface="Cambria Math" charset="0"/>
                          </a:rPr>
                        </m:ctrlPr>
                      </m:dPr>
                      <m:e>
                        <m:r>
                          <a:rPr lang="el-GR" sz="1400" b="1">
                            <a:solidFill>
                              <a:srgbClr val="006600"/>
                            </a:solidFill>
                            <a:latin typeface="Cambria Math" charset="0"/>
                          </a:rPr>
                          <m:t>𝚻</m:t>
                        </m:r>
                        <m:r>
                          <a:rPr lang="el-GR" sz="1400" b="1" i="0" baseline="30000" smtClean="0">
                            <a:solidFill>
                              <a:srgbClr val="006600"/>
                            </a:solidFill>
                            <a:latin typeface="Cambria Math" charset="0"/>
                          </a:rPr>
                          <m:t>𝟐</m:t>
                        </m:r>
                      </m:e>
                    </m:d>
                  </m:oMath>
                </a14:m>
                <a:r>
                  <a:rPr lang="el-GR" sz="1400" b="1" dirty="0">
                    <a:solidFill>
                      <a:srgbClr val="006600"/>
                    </a:solidFill>
                  </a:rPr>
                  <a:t> - </a:t>
                </a:r>
                <a14:m>
                  <m:oMath xmlns:m="http://schemas.openxmlformats.org/officeDocument/2006/math">
                    <m:d>
                      <m:dPr>
                        <m:begChr m:val="⟨"/>
                        <m:endChr m:val="⟩"/>
                        <m:ctrlPr>
                          <a:rPr lang="el-GR" sz="1400" b="1" i="1">
                            <a:solidFill>
                              <a:srgbClr val="006600"/>
                            </a:solidFill>
                            <a:latin typeface="Cambria Math" charset="0"/>
                          </a:rPr>
                        </m:ctrlPr>
                      </m:dPr>
                      <m:e>
                        <m:r>
                          <a:rPr lang="el-GR" sz="1400" b="1">
                            <a:solidFill>
                              <a:srgbClr val="006600"/>
                            </a:solidFill>
                            <a:latin typeface="Cambria Math" charset="0"/>
                          </a:rPr>
                          <m:t>𝚻</m:t>
                        </m:r>
                      </m:e>
                    </m:d>
                  </m:oMath>
                </a14:m>
                <a:r>
                  <a:rPr lang="el-GR" sz="1400" b="1" baseline="30000" dirty="0">
                    <a:solidFill>
                      <a:srgbClr val="006600"/>
                    </a:solidFill>
                  </a:rPr>
                  <a:t>2</a:t>
                </a:r>
                <a:r>
                  <a:rPr lang="el-GR" sz="1400" b="1" dirty="0">
                    <a:solidFill>
                      <a:srgbClr val="006600"/>
                    </a:solidFill>
                  </a:rPr>
                  <a:t> : τετραγωνική απόκλιση</a:t>
                </a:r>
              </a:p>
              <a:p>
                <a:pPr algn="just"/>
                <a:r>
                  <a:rPr lang="en-US" sz="1400" b="1" dirty="0">
                    <a:solidFill>
                      <a:srgbClr val="006600"/>
                    </a:solidFill>
                  </a:rPr>
                  <a:t>RMS[T]=</a:t>
                </a:r>
                <a14:m>
                  <m:oMath xmlns:m="http://schemas.openxmlformats.org/officeDocument/2006/math">
                    <m:rad>
                      <m:radPr>
                        <m:degHide m:val="on"/>
                        <m:ctrlPr>
                          <a:rPr lang="en-US" sz="1400" b="1" i="1" smtClean="0">
                            <a:solidFill>
                              <a:srgbClr val="006600"/>
                            </a:solidFill>
                            <a:latin typeface="Cambria Math" charset="0"/>
                          </a:rPr>
                        </m:ctrlPr>
                      </m:radPr>
                      <m:deg/>
                      <m:e>
                        <m:r>
                          <m:rPr>
                            <m:nor/>
                          </m:rPr>
                          <a:rPr lang="en-US" sz="1400" b="1" dirty="0">
                            <a:solidFill>
                              <a:srgbClr val="006600"/>
                            </a:solidFill>
                          </a:rPr>
                          <m:t>V</m:t>
                        </m:r>
                        <m:r>
                          <m:rPr>
                            <m:nor/>
                          </m:rPr>
                          <a:rPr lang="en-US" sz="1400" b="1" dirty="0">
                            <a:solidFill>
                              <a:srgbClr val="006600"/>
                            </a:solidFill>
                          </a:rPr>
                          <m:t>[</m:t>
                        </m:r>
                        <m:r>
                          <m:rPr>
                            <m:nor/>
                          </m:rPr>
                          <a:rPr lang="en-US" sz="1400" b="1" dirty="0">
                            <a:solidFill>
                              <a:srgbClr val="006600"/>
                            </a:solidFill>
                          </a:rPr>
                          <m:t>T</m:t>
                        </m:r>
                        <m:r>
                          <m:rPr>
                            <m:nor/>
                          </m:rPr>
                          <a:rPr lang="en-US" sz="1400" b="1" dirty="0">
                            <a:solidFill>
                              <a:srgbClr val="006600"/>
                            </a:solidFill>
                          </a:rPr>
                          <m:t>]</m:t>
                        </m:r>
                      </m:e>
                    </m:rad>
                  </m:oMath>
                </a14:m>
                <a:r>
                  <a:rPr lang="en-US" sz="1400" b="1" dirty="0">
                    <a:solidFill>
                      <a:srgbClr val="006600"/>
                    </a:solidFill>
                  </a:rPr>
                  <a:t> = </a:t>
                </a:r>
                <a:r>
                  <a:rPr lang="el-GR" sz="1400" b="1" dirty="0">
                    <a:solidFill>
                      <a:srgbClr val="006600"/>
                    </a:solidFill>
                  </a:rPr>
                  <a:t>σ : τυπικό μετρητικό σφάλμα (διακριτική ικανότητα)</a:t>
                </a:r>
                <a:endParaRPr lang="en-US" sz="1400" b="1" dirty="0">
                  <a:solidFill>
                    <a:srgbClr val="0066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27988" y="1354283"/>
                <a:ext cx="6208508" cy="1573636"/>
              </a:xfrm>
              <a:prstGeom prst="rect">
                <a:avLst/>
              </a:prstGeom>
              <a:blipFill rotWithShape="0">
                <a:blip r:embed="rId5"/>
                <a:stretch>
                  <a:fillRect l="-295" t="-775" b="-6977"/>
                </a:stretch>
              </a:blipFill>
            </p:spPr>
            <p:txBody>
              <a:bodyPr/>
              <a:lstStyle/>
              <a:p>
                <a:r>
                  <a:rPr lang="en-US">
                    <a:noFill/>
                  </a:rPr>
                  <a:t> </a:t>
                </a:r>
              </a:p>
            </p:txBody>
          </p:sp>
        </mc:Fallback>
      </mc:AlternateContent>
      <p:grpSp>
        <p:nvGrpSpPr>
          <p:cNvPr id="7" name="Group 6"/>
          <p:cNvGrpSpPr/>
          <p:nvPr/>
        </p:nvGrpSpPr>
        <p:grpSpPr>
          <a:xfrm>
            <a:off x="3023828" y="3573016"/>
            <a:ext cx="2308684" cy="1964362"/>
            <a:chOff x="3023828" y="3573016"/>
            <a:chExt cx="2308684" cy="1964362"/>
          </a:xfrm>
        </p:grpSpPr>
        <p:graphicFrame>
          <p:nvGraphicFramePr>
            <p:cNvPr id="36866" name="Object 12"/>
            <p:cNvGraphicFramePr>
              <a:graphicFrameLocks noChangeAspect="1"/>
            </p:cNvGraphicFramePr>
            <p:nvPr>
              <p:extLst>
                <p:ext uri="{D42A27DB-BD31-4B8C-83A1-F6EECF244321}">
                  <p14:modId xmlns:p14="http://schemas.microsoft.com/office/powerpoint/2010/main" val="423812832"/>
                </p:ext>
              </p:extLst>
            </p:nvPr>
          </p:nvGraphicFramePr>
          <p:xfrm>
            <a:off x="3023828" y="3753036"/>
            <a:ext cx="2308684" cy="1784342"/>
          </p:xfrm>
          <a:graphic>
            <a:graphicData uri="http://schemas.openxmlformats.org/presentationml/2006/ole">
              <mc:AlternateContent xmlns:mc="http://schemas.openxmlformats.org/markup-compatibility/2006">
                <mc:Choice xmlns:v="urn:schemas-microsoft-com:vml" Requires="v">
                  <p:oleObj spid="_x0000_s37045" name="Graph" r:id="rId6" imgW="3962880" imgH="3087360" progId="">
                    <p:embed/>
                  </p:oleObj>
                </mc:Choice>
                <mc:Fallback>
                  <p:oleObj name="Graph" r:id="rId6" imgW="3962880" imgH="3087360" progId="">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l="7692" t="9871" r="7692" b="6221"/>
                        <a:stretch>
                          <a:fillRect/>
                        </a:stretch>
                      </p:blipFill>
                      <p:spPr bwMode="auto">
                        <a:xfrm>
                          <a:off x="3023828" y="3753036"/>
                          <a:ext cx="2308684" cy="1784342"/>
                        </a:xfrm>
                        <a:prstGeom prst="rect">
                          <a:avLst/>
                        </a:prstGeom>
                        <a:noFill/>
                        <a:ln>
                          <a:noFill/>
                        </a:ln>
                        <a:effectLst/>
                      </p:spPr>
                    </p:pic>
                  </p:oleObj>
                </mc:Fallback>
              </mc:AlternateContent>
            </a:graphicData>
          </a:graphic>
        </p:graphicFrame>
        <p:cxnSp>
          <p:nvCxnSpPr>
            <p:cNvPr id="5" name="Straight Arrow Connector 4"/>
            <p:cNvCxnSpPr/>
            <p:nvPr/>
          </p:nvCxnSpPr>
          <p:spPr bwMode="auto">
            <a:xfrm>
              <a:off x="4572000" y="3573016"/>
              <a:ext cx="288032" cy="468052"/>
            </a:xfrm>
            <a:prstGeom prst="straightConnector1">
              <a:avLst/>
            </a:prstGeom>
            <a:solidFill>
              <a:schemeClr val="accent1"/>
            </a:solidFill>
            <a:ln w="31750" cap="flat" cmpd="sng" algn="ctr">
              <a:solidFill>
                <a:srgbClr val="0000CC"/>
              </a:solidFill>
              <a:prstDash val="solid"/>
              <a:round/>
              <a:headEnd type="none" w="med" len="med"/>
              <a:tailEnd type="triangle"/>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E5B0F10-EB9D-F24D-B3D4-FEC69F04866F}" type="slidenum">
              <a:rPr lang="el-GR" smtClean="0"/>
              <a:pPr>
                <a:defRPr/>
              </a:pPr>
              <a:t>34</a:t>
            </a:fld>
            <a:endParaRPr lang="el-GR"/>
          </a:p>
        </p:txBody>
      </p:sp>
      <p:sp>
        <p:nvSpPr>
          <p:cNvPr id="5" name="TextBox 4"/>
          <p:cNvSpPr txBox="1"/>
          <p:nvPr/>
        </p:nvSpPr>
        <p:spPr>
          <a:xfrm>
            <a:off x="143508" y="80628"/>
            <a:ext cx="7920880" cy="461665"/>
          </a:xfrm>
          <a:prstGeom prst="rect">
            <a:avLst/>
          </a:prstGeom>
          <a:noFill/>
        </p:spPr>
        <p:txBody>
          <a:bodyPr wrap="square" rtlCol="0">
            <a:spAutoFit/>
          </a:bodyPr>
          <a:lstStyle/>
          <a:p>
            <a:pPr algn="just"/>
            <a:r>
              <a:rPr lang="el-GR" sz="2400" b="1" dirty="0">
                <a:solidFill>
                  <a:srgbClr val="006600"/>
                </a:solidFill>
              </a:rPr>
              <a:t>Λίγα λόγια για πιθανότητες ...</a:t>
            </a:r>
            <a:endParaRPr lang="en-US" sz="2400" b="1" dirty="0">
              <a:solidFill>
                <a:srgbClr val="006600"/>
              </a:solidFill>
            </a:endParaRPr>
          </a:p>
        </p:txBody>
      </p:sp>
      <p:sp>
        <p:nvSpPr>
          <p:cNvPr id="6" name="Rounded Rectangle 5"/>
          <p:cNvSpPr/>
          <p:nvPr/>
        </p:nvSpPr>
        <p:spPr bwMode="auto">
          <a:xfrm>
            <a:off x="190506" y="724054"/>
            <a:ext cx="4572508" cy="4145106"/>
          </a:xfrm>
          <a:prstGeom prst="roundRect">
            <a:avLst/>
          </a:prstGeom>
          <a:pattFill prst="lgCheck">
            <a:fgClr>
              <a:srgbClr val="FF00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4752020" y="302281"/>
                <a:ext cx="4716524" cy="369332"/>
              </a:xfrm>
              <a:prstGeom prst="rect">
                <a:avLst/>
              </a:prstGeom>
              <a:noFill/>
            </p:spPr>
            <p:txBody>
              <a:bodyPr wrap="square" rtlCol="0">
                <a:spAutoFit/>
              </a:bodyPr>
              <a:lstStyle/>
              <a:p>
                <a:pPr algn="just"/>
                <a:r>
                  <a:rPr lang="el-GR" sz="1800" dirty="0"/>
                  <a:t>Πιθανά γεγονότα: Ν</a:t>
                </a:r>
                <a14:m>
                  <m:oMath xmlns:m="http://schemas.openxmlformats.org/officeDocument/2006/math">
                    <m:r>
                      <a:rPr lang="el-GR" sz="1800" i="1" smtClean="0">
                        <a:latin typeface="Cambria Math" charset="0"/>
                        <a:ea typeface="Cambria Math" charset="0"/>
                        <a:cs typeface="Cambria Math" charset="0"/>
                      </a:rPr>
                      <m:t>→∞</m:t>
                    </m:r>
                  </m:oMath>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4752020" y="302281"/>
                <a:ext cx="4716524" cy="369332"/>
              </a:xfrm>
              <a:prstGeom prst="rect">
                <a:avLst/>
              </a:prstGeom>
              <a:blipFill rotWithShape="0">
                <a:blip r:embed="rId2"/>
                <a:stretch>
                  <a:fillRect l="-1164" t="-8333" b="-28333"/>
                </a:stretch>
              </a:blipFill>
            </p:spPr>
            <p:txBody>
              <a:bodyPr/>
              <a:lstStyle/>
              <a:p>
                <a:r>
                  <a:rPr lang="en-US">
                    <a:noFill/>
                  </a:rPr>
                  <a:t> </a:t>
                </a:r>
              </a:p>
            </p:txBody>
          </p:sp>
        </mc:Fallback>
      </mc:AlternateContent>
      <p:grpSp>
        <p:nvGrpSpPr>
          <p:cNvPr id="17" name="Group 16"/>
          <p:cNvGrpSpPr/>
          <p:nvPr/>
        </p:nvGrpSpPr>
        <p:grpSpPr>
          <a:xfrm>
            <a:off x="479836" y="730441"/>
            <a:ext cx="8999702" cy="3233797"/>
            <a:chOff x="827584" y="2139419"/>
            <a:chExt cx="8999702" cy="3233797"/>
          </a:xfrm>
        </p:grpSpPr>
        <p:sp>
          <p:nvSpPr>
            <p:cNvPr id="8" name="Oval 7"/>
            <p:cNvSpPr/>
            <p:nvPr/>
          </p:nvSpPr>
          <p:spPr bwMode="auto">
            <a:xfrm>
              <a:off x="827584" y="2312876"/>
              <a:ext cx="2772308" cy="3060340"/>
            </a:xfrm>
            <a:prstGeom prst="ellipse">
              <a:avLst/>
            </a:prstGeom>
            <a:solidFill>
              <a:srgbClr val="FFFF00">
                <a:alpha val="4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sp>
          <p:nvSpPr>
            <p:cNvPr id="9" name="TextBox 8"/>
            <p:cNvSpPr txBox="1"/>
            <p:nvPr/>
          </p:nvSpPr>
          <p:spPr>
            <a:xfrm>
              <a:off x="1223628" y="2672916"/>
              <a:ext cx="576064" cy="540060"/>
            </a:xfrm>
            <a:prstGeom prst="rect">
              <a:avLst/>
            </a:prstGeom>
            <a:noFill/>
          </p:spPr>
          <p:txBody>
            <a:bodyPr wrap="square" rtlCol="0">
              <a:spAutoFit/>
            </a:bodyPr>
            <a:lstStyle/>
            <a:p>
              <a:r>
                <a:rPr lang="el-GR" b="1" dirty="0">
                  <a:solidFill>
                    <a:srgbClr val="BA5306"/>
                  </a:solidFill>
                </a:rPr>
                <a:t>Α</a:t>
              </a:r>
              <a:endParaRPr lang="en-US" b="1" dirty="0">
                <a:solidFill>
                  <a:srgbClr val="BA5306"/>
                </a:solidFill>
              </a:endParaRPr>
            </a:p>
          </p:txBody>
        </p:sp>
        <mc:AlternateContent xmlns:mc="http://schemas.openxmlformats.org/markup-compatibility/2006" xmlns:a14="http://schemas.microsoft.com/office/drawing/2010/main">
          <mc:Choice Requires="a14">
            <p:sp>
              <p:nvSpPr>
                <p:cNvPr id="12" name="TextBox 11"/>
                <p:cNvSpPr txBox="1"/>
                <p:nvPr/>
              </p:nvSpPr>
              <p:spPr>
                <a:xfrm>
                  <a:off x="5110762" y="2139419"/>
                  <a:ext cx="4716524" cy="369332"/>
                </a:xfrm>
                <a:prstGeom prst="rect">
                  <a:avLst/>
                </a:prstGeom>
                <a:noFill/>
              </p:spPr>
              <p:txBody>
                <a:bodyPr wrap="square" rtlCol="0">
                  <a:spAutoFit/>
                </a:bodyPr>
                <a:lstStyle/>
                <a:p>
                  <a:pPr algn="just"/>
                  <a:r>
                    <a:rPr lang="el-GR" sz="1800" dirty="0">
                      <a:solidFill>
                        <a:srgbClr val="BA5306"/>
                      </a:solidFill>
                    </a:rPr>
                    <a:t>Γεγονότα της Κατηγορίας Α (Ν</a:t>
                  </a:r>
                  <a:r>
                    <a:rPr lang="el-GR" sz="1800" baseline="-25000" dirty="0">
                      <a:solidFill>
                        <a:srgbClr val="BA5306"/>
                      </a:solidFill>
                    </a:rPr>
                    <a:t>Α</a:t>
                  </a:r>
                  <a14:m>
                    <m:oMath xmlns:m="http://schemas.openxmlformats.org/officeDocument/2006/math">
                      <m:r>
                        <a:rPr lang="el-GR" sz="1800" i="1" smtClean="0">
                          <a:solidFill>
                            <a:srgbClr val="BA5306"/>
                          </a:solidFill>
                          <a:latin typeface="Cambria Math" charset="0"/>
                          <a:ea typeface="Cambria Math" charset="0"/>
                          <a:cs typeface="Cambria Math" charset="0"/>
                        </a:rPr>
                        <m:t>→∞</m:t>
                      </m:r>
                      <m:r>
                        <a:rPr lang="el-GR" sz="1800" b="0" i="1" smtClean="0">
                          <a:solidFill>
                            <a:srgbClr val="BA5306"/>
                          </a:solidFill>
                          <a:latin typeface="Cambria Math" charset="0"/>
                          <a:ea typeface="Cambria Math" charset="0"/>
                          <a:cs typeface="Cambria Math" charset="0"/>
                        </a:rPr>
                        <m:t>)</m:t>
                      </m:r>
                    </m:oMath>
                  </a14:m>
                  <a:endParaRPr lang="en-US" sz="1800" dirty="0">
                    <a:solidFill>
                      <a:srgbClr val="BA5306"/>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110762" y="2139419"/>
                  <a:ext cx="4716524" cy="369332"/>
                </a:xfrm>
                <a:prstGeom prst="rect">
                  <a:avLst/>
                </a:prstGeom>
                <a:blipFill rotWithShape="0">
                  <a:blip r:embed="rId3"/>
                  <a:stretch>
                    <a:fillRect l="-1034" t="-8333" b="-28333"/>
                  </a:stretch>
                </a:blipFill>
              </p:spPr>
              <p:txBody>
                <a:bodyPr/>
                <a:lstStyle/>
                <a:p>
                  <a:r>
                    <a:rPr lang="en-US">
                      <a:noFill/>
                    </a:rPr>
                    <a:t> </a:t>
                  </a:r>
                </a:p>
              </p:txBody>
            </p:sp>
          </mc:Fallback>
        </mc:AlternateContent>
      </p:grpSp>
      <p:grpSp>
        <p:nvGrpSpPr>
          <p:cNvPr id="16" name="Group 15"/>
          <p:cNvGrpSpPr/>
          <p:nvPr/>
        </p:nvGrpSpPr>
        <p:grpSpPr>
          <a:xfrm>
            <a:off x="2148230" y="1099253"/>
            <a:ext cx="7331308" cy="3428451"/>
            <a:chOff x="2195736" y="1836753"/>
            <a:chExt cx="7331308" cy="3428451"/>
          </a:xfrm>
        </p:grpSpPr>
        <mc:AlternateContent xmlns:mc="http://schemas.openxmlformats.org/markup-compatibility/2006" xmlns:a14="http://schemas.microsoft.com/office/drawing/2010/main">
          <mc:Choice Requires="a14">
            <p:sp>
              <p:nvSpPr>
                <p:cNvPr id="13" name="TextBox 12"/>
                <p:cNvSpPr txBox="1"/>
                <p:nvPr/>
              </p:nvSpPr>
              <p:spPr>
                <a:xfrm>
                  <a:off x="4810520" y="1836753"/>
                  <a:ext cx="4716524" cy="369332"/>
                </a:xfrm>
                <a:prstGeom prst="rect">
                  <a:avLst/>
                </a:prstGeom>
                <a:noFill/>
              </p:spPr>
              <p:txBody>
                <a:bodyPr wrap="square" rtlCol="0">
                  <a:spAutoFit/>
                </a:bodyPr>
                <a:lstStyle/>
                <a:p>
                  <a:pPr algn="just"/>
                  <a:r>
                    <a:rPr lang="el-GR" sz="1800" dirty="0">
                      <a:solidFill>
                        <a:srgbClr val="006600"/>
                      </a:solidFill>
                    </a:rPr>
                    <a:t>Γεγονότα της Κατηγορίας Β (Ν</a:t>
                  </a:r>
                  <a:r>
                    <a:rPr lang="el-GR" sz="1800" baseline="-25000" dirty="0">
                      <a:solidFill>
                        <a:srgbClr val="006600"/>
                      </a:solidFill>
                    </a:rPr>
                    <a:t>Β</a:t>
                  </a:r>
                  <a14:m>
                    <m:oMath xmlns:m="http://schemas.openxmlformats.org/officeDocument/2006/math">
                      <m:r>
                        <a:rPr lang="el-GR" sz="1800" i="1" smtClean="0">
                          <a:solidFill>
                            <a:srgbClr val="006600"/>
                          </a:solidFill>
                          <a:latin typeface="Cambria Math" charset="0"/>
                          <a:ea typeface="Cambria Math" charset="0"/>
                          <a:cs typeface="Cambria Math" charset="0"/>
                        </a:rPr>
                        <m:t>→∞</m:t>
                      </m:r>
                      <m:r>
                        <a:rPr lang="el-GR" sz="1800" b="0" i="1" smtClean="0">
                          <a:solidFill>
                            <a:srgbClr val="006600"/>
                          </a:solidFill>
                          <a:latin typeface="Cambria Math" charset="0"/>
                          <a:ea typeface="Cambria Math" charset="0"/>
                          <a:cs typeface="Cambria Math" charset="0"/>
                        </a:rPr>
                        <m:t>)</m:t>
                      </m:r>
                    </m:oMath>
                  </a14:m>
                  <a:endParaRPr lang="en-US" sz="1800" dirty="0">
                    <a:solidFill>
                      <a:srgbClr val="0066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810520" y="1836753"/>
                  <a:ext cx="4716524" cy="369332"/>
                </a:xfrm>
                <a:prstGeom prst="rect">
                  <a:avLst/>
                </a:prstGeom>
                <a:blipFill rotWithShape="0">
                  <a:blip r:embed="rId4"/>
                  <a:stretch>
                    <a:fillRect l="-1034" t="-6557" b="-26230"/>
                  </a:stretch>
                </a:blipFill>
              </p:spPr>
              <p:txBody>
                <a:bodyPr/>
                <a:lstStyle/>
                <a:p>
                  <a:r>
                    <a:rPr lang="en-US">
                      <a:noFill/>
                    </a:rPr>
                    <a:t> </a:t>
                  </a:r>
                </a:p>
              </p:txBody>
            </p:sp>
          </mc:Fallback>
        </mc:AlternateContent>
        <p:sp>
          <p:nvSpPr>
            <p:cNvPr id="14" name="Hexagon 13"/>
            <p:cNvSpPr/>
            <p:nvPr/>
          </p:nvSpPr>
          <p:spPr bwMode="auto">
            <a:xfrm>
              <a:off x="2195736" y="2573614"/>
              <a:ext cx="2434255" cy="2691590"/>
            </a:xfrm>
            <a:prstGeom prst="hexagon">
              <a:avLst/>
            </a:prstGeom>
            <a:solidFill>
              <a:srgbClr val="92D05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sp>
          <p:nvSpPr>
            <p:cNvPr id="15" name="TextBox 14"/>
            <p:cNvSpPr txBox="1"/>
            <p:nvPr/>
          </p:nvSpPr>
          <p:spPr>
            <a:xfrm>
              <a:off x="3553851" y="2758280"/>
              <a:ext cx="576064" cy="540060"/>
            </a:xfrm>
            <a:prstGeom prst="rect">
              <a:avLst/>
            </a:prstGeom>
            <a:noFill/>
          </p:spPr>
          <p:txBody>
            <a:bodyPr wrap="square" rtlCol="0">
              <a:spAutoFit/>
            </a:bodyPr>
            <a:lstStyle/>
            <a:p>
              <a:r>
                <a:rPr lang="el-GR" b="1" dirty="0">
                  <a:solidFill>
                    <a:srgbClr val="006600"/>
                  </a:solidFill>
                </a:rPr>
                <a:t>Β</a:t>
              </a:r>
              <a:endParaRPr lang="en-US" b="1" dirty="0">
                <a:solidFill>
                  <a:srgbClr val="006600"/>
                </a:solidFill>
              </a:endParaRPr>
            </a:p>
          </p:txBody>
        </p:sp>
      </p:grpSp>
      <p:grpSp>
        <p:nvGrpSpPr>
          <p:cNvPr id="19" name="Group 18"/>
          <p:cNvGrpSpPr/>
          <p:nvPr/>
        </p:nvGrpSpPr>
        <p:grpSpPr>
          <a:xfrm>
            <a:off x="2134915" y="1447264"/>
            <a:ext cx="7333629" cy="1734645"/>
            <a:chOff x="2134915" y="1447264"/>
            <a:chExt cx="7333629" cy="1734645"/>
          </a:xfrm>
        </p:grpSpPr>
        <mc:AlternateContent xmlns:mc="http://schemas.openxmlformats.org/markup-compatibility/2006" xmlns:a14="http://schemas.microsoft.com/office/drawing/2010/main">
          <mc:Choice Requires="a14">
            <p:sp>
              <p:nvSpPr>
                <p:cNvPr id="10" name="TextBox 9"/>
                <p:cNvSpPr txBox="1"/>
                <p:nvPr/>
              </p:nvSpPr>
              <p:spPr>
                <a:xfrm>
                  <a:off x="4752020" y="1447264"/>
                  <a:ext cx="4716524" cy="369332"/>
                </a:xfrm>
                <a:prstGeom prst="rect">
                  <a:avLst/>
                </a:prstGeom>
                <a:noFill/>
              </p:spPr>
              <p:txBody>
                <a:bodyPr wrap="square" rtlCol="0">
                  <a:spAutoFit/>
                </a:bodyPr>
                <a:lstStyle/>
                <a:p>
                  <a:pPr algn="just"/>
                  <a:r>
                    <a:rPr lang="el-GR" sz="1800" dirty="0"/>
                    <a:t>Γεγονότα της Κατηγορίας Α </a:t>
                  </a:r>
                  <a14:m>
                    <m:oMath xmlns:m="http://schemas.openxmlformats.org/officeDocument/2006/math">
                      <m:r>
                        <a:rPr lang="el-GR" sz="1800" i="1" smtClean="0">
                          <a:latin typeface="Cambria Math" charset="0"/>
                          <a:ea typeface="Cambria Math" charset="0"/>
                          <a:cs typeface="Cambria Math" charset="0"/>
                        </a:rPr>
                        <m:t>∩</m:t>
                      </m:r>
                      <m:r>
                        <m:rPr>
                          <m:sty m:val="p"/>
                        </m:rPr>
                        <a:rPr lang="el-GR" sz="1800" b="0" i="0" smtClean="0">
                          <a:latin typeface="Cambria Math" charset="0"/>
                          <a:ea typeface="Cambria Math" charset="0"/>
                          <a:cs typeface="Cambria Math" charset="0"/>
                        </a:rPr>
                        <m:t>Β</m:t>
                      </m:r>
                      <m:r>
                        <a:rPr lang="el-GR" sz="1800" b="0" i="0" smtClean="0">
                          <a:latin typeface="Cambria Math" charset="0"/>
                          <a:ea typeface="Cambria Math" charset="0"/>
                          <a:cs typeface="Cambria Math" charset="0"/>
                        </a:rPr>
                        <m:t> (</m:t>
                      </m:r>
                      <m:r>
                        <m:rPr>
                          <m:sty m:val="p"/>
                        </m:rPr>
                        <a:rPr lang="el-GR" sz="1800" b="0" i="0" smtClean="0">
                          <a:latin typeface="Cambria Math" charset="0"/>
                          <a:ea typeface="Cambria Math" charset="0"/>
                          <a:cs typeface="Cambria Math" charset="0"/>
                        </a:rPr>
                        <m:t>Ν</m:t>
                      </m:r>
                      <m:r>
                        <m:rPr>
                          <m:nor/>
                        </m:rPr>
                        <a:rPr lang="el-GR" sz="1800" baseline="-25000" dirty="0"/>
                        <m:t>Α</m:t>
                      </m:r>
                      <m:r>
                        <a:rPr lang="el-GR" sz="1800" i="1" baseline="-25000">
                          <a:latin typeface="Cambria Math" charset="0"/>
                          <a:ea typeface="Cambria Math" charset="0"/>
                          <a:cs typeface="Cambria Math" charset="0"/>
                        </a:rPr>
                        <m:t>∩</m:t>
                      </m:r>
                      <m:r>
                        <m:rPr>
                          <m:sty m:val="p"/>
                        </m:rPr>
                        <a:rPr lang="el-GR" sz="1800" baseline="-25000">
                          <a:latin typeface="Cambria Math" charset="0"/>
                          <a:ea typeface="Cambria Math" charset="0"/>
                          <a:cs typeface="Cambria Math" charset="0"/>
                        </a:rPr>
                        <m:t>Β</m:t>
                      </m:r>
                    </m:oMath>
                  </a14:m>
                  <a:r>
                    <a:rPr lang="el-GR" sz="1800" dirty="0"/>
                    <a:t>)</a:t>
                  </a:r>
                  <a:endParaRPr lang="en-US" sz="1800" baseline="-25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752020" y="1447264"/>
                  <a:ext cx="4716524" cy="369332"/>
                </a:xfrm>
                <a:prstGeom prst="rect">
                  <a:avLst/>
                </a:prstGeom>
                <a:blipFill rotWithShape="0">
                  <a:blip r:embed="rId5"/>
                  <a:stretch>
                    <a:fillRect l="-1164" t="-95082" b="-121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134915" y="2658689"/>
                  <a:ext cx="1117229" cy="523220"/>
                </a:xfrm>
                <a:prstGeom prst="rect">
                  <a:avLst/>
                </a:prstGeom>
              </p:spPr>
              <p:txBody>
                <a:bodyPr wrap="none">
                  <a:spAutoFit/>
                </a:bodyPr>
                <a:lstStyle/>
                <a:p>
                  <a:r>
                    <a:rPr lang="el-GR" b="1" dirty="0">
                      <a:solidFill>
                        <a:srgbClr val="003000"/>
                      </a:solidFill>
                    </a:rPr>
                    <a:t>Α </a:t>
                  </a:r>
                  <a14:m>
                    <m:oMath xmlns:m="http://schemas.openxmlformats.org/officeDocument/2006/math">
                      <m:r>
                        <a:rPr lang="el-GR" b="1" i="1">
                          <a:solidFill>
                            <a:srgbClr val="003000"/>
                          </a:solidFill>
                          <a:latin typeface="Cambria Math" charset="0"/>
                          <a:ea typeface="Cambria Math" charset="0"/>
                          <a:cs typeface="Cambria Math" charset="0"/>
                        </a:rPr>
                        <m:t>∩</m:t>
                      </m:r>
                      <m:r>
                        <a:rPr lang="el-GR" b="1" i="1">
                          <a:solidFill>
                            <a:srgbClr val="003000"/>
                          </a:solidFill>
                          <a:latin typeface="Cambria Math" charset="0"/>
                          <a:ea typeface="Cambria Math" charset="0"/>
                          <a:cs typeface="Cambria Math" charset="0"/>
                        </a:rPr>
                        <m:t>𝚩</m:t>
                      </m:r>
                    </m:oMath>
                  </a14:m>
                  <a:endParaRPr lang="en-US" b="1" dirty="0">
                    <a:solidFill>
                      <a:srgbClr val="003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2134915" y="2658689"/>
                  <a:ext cx="1117229" cy="523220"/>
                </a:xfrm>
                <a:prstGeom prst="rect">
                  <a:avLst/>
                </a:prstGeom>
                <a:blipFill rotWithShape="0">
                  <a:blip r:embed="rId6"/>
                  <a:stretch>
                    <a:fillRect l="-10929" t="-11628" b="-3139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p:cNvSpPr txBox="1"/>
              <p:nvPr/>
            </p:nvSpPr>
            <p:spPr>
              <a:xfrm>
                <a:off x="4751288" y="1926275"/>
                <a:ext cx="4346739" cy="2192460"/>
              </a:xfrm>
              <a:prstGeom prst="rect">
                <a:avLst/>
              </a:prstGeom>
              <a:noFill/>
            </p:spPr>
            <p:txBody>
              <a:bodyPr wrap="square" rtlCol="0">
                <a:spAutoFit/>
              </a:bodyPr>
              <a:lstStyle/>
              <a:p>
                <a:r>
                  <a:rPr lang="el-GR" sz="2000" dirty="0">
                    <a:solidFill>
                      <a:srgbClr val="C00000"/>
                    </a:solidFill>
                  </a:rPr>
                  <a:t>Πιθανότητες</a:t>
                </a:r>
              </a:p>
              <a:p>
                <a14:m>
                  <m:oMath xmlns:m="http://schemas.openxmlformats.org/officeDocument/2006/math">
                    <m:r>
                      <a:rPr lang="en-US" sz="1800" b="1" i="1">
                        <a:latin typeface="Cambria Math" charset="0"/>
                      </a:rPr>
                      <m:t>𝑷</m:t>
                    </m:r>
                    <m:d>
                      <m:dPr>
                        <m:ctrlPr>
                          <a:rPr lang="en-US" sz="1800" b="1" i="1">
                            <a:latin typeface="Cambria Math" charset="0"/>
                          </a:rPr>
                        </m:ctrlPr>
                      </m:dPr>
                      <m:e>
                        <m:r>
                          <a:rPr lang="en-US" sz="1800" b="1" i="1">
                            <a:latin typeface="Cambria Math" charset="0"/>
                          </a:rPr>
                          <m:t>𝑨</m:t>
                        </m:r>
                      </m:e>
                    </m:d>
                  </m:oMath>
                </a14:m>
                <a:r>
                  <a:rPr lang="en-US" sz="1800" b="1" i="1" dirty="0">
                    <a:latin typeface="Cambria Math" charset="0"/>
                  </a:rPr>
                  <a:t>= </a:t>
                </a:r>
                <a14:m>
                  <m:oMath xmlns:m="http://schemas.openxmlformats.org/officeDocument/2006/math">
                    <m:f>
                      <m:fPr>
                        <m:ctrlPr>
                          <a:rPr lang="en-US" sz="1800" b="1" i="1" dirty="0">
                            <a:latin typeface="Cambria Math" charset="0"/>
                          </a:rPr>
                        </m:ctrlPr>
                      </m:fPr>
                      <m:num>
                        <m:r>
                          <m:rPr>
                            <m:nor/>
                          </m:rPr>
                          <a:rPr lang="el-GR" sz="1800" b="1" i="1" dirty="0">
                            <a:latin typeface="Cambria Math" charset="0"/>
                          </a:rPr>
                          <m:t>Ν</m:t>
                        </m:r>
                        <m:r>
                          <m:rPr>
                            <m:nor/>
                          </m:rPr>
                          <a:rPr lang="el-GR" sz="1800" b="1" i="1" baseline="-25000" dirty="0">
                            <a:latin typeface="Cambria Math" charset="0"/>
                          </a:rPr>
                          <m:t>Α</m:t>
                        </m:r>
                      </m:num>
                      <m:den>
                        <m:r>
                          <a:rPr lang="en-US" sz="1800" b="1" i="1" dirty="0">
                            <a:latin typeface="Cambria Math" charset="0"/>
                          </a:rPr>
                          <m:t>𝑵</m:t>
                        </m:r>
                      </m:den>
                    </m:f>
                  </m:oMath>
                </a14:m>
                <a:r>
                  <a:rPr lang="en-US" sz="1800" b="1" i="1" dirty="0">
                    <a:latin typeface="Cambria Math" charset="0"/>
                  </a:rPr>
                  <a:t>,  </a:t>
                </a:r>
                <a14:m>
                  <m:oMath xmlns:m="http://schemas.openxmlformats.org/officeDocument/2006/math">
                    <m:r>
                      <a:rPr lang="en-US" sz="1800" b="1" i="1" smtClean="0">
                        <a:latin typeface="Cambria Math" charset="0"/>
                      </a:rPr>
                      <m:t>   </m:t>
                    </m:r>
                    <m:r>
                      <a:rPr lang="en-US" sz="1800" b="1" i="1">
                        <a:latin typeface="Cambria Math" charset="0"/>
                      </a:rPr>
                      <m:t>𝑷</m:t>
                    </m:r>
                    <m:d>
                      <m:dPr>
                        <m:ctrlPr>
                          <a:rPr lang="en-US" sz="1800" b="1" i="1">
                            <a:latin typeface="Cambria Math" charset="0"/>
                          </a:rPr>
                        </m:ctrlPr>
                      </m:dPr>
                      <m:e>
                        <m:r>
                          <a:rPr lang="en-US" sz="1800" b="1" i="1">
                            <a:latin typeface="Cambria Math" charset="0"/>
                          </a:rPr>
                          <m:t>𝑩</m:t>
                        </m:r>
                      </m:e>
                    </m:d>
                  </m:oMath>
                </a14:m>
                <a:r>
                  <a:rPr lang="en-US" sz="1800" b="1" i="1" dirty="0">
                    <a:latin typeface="Cambria Math" charset="0"/>
                  </a:rPr>
                  <a:t>= </a:t>
                </a:r>
                <a14:m>
                  <m:oMath xmlns:m="http://schemas.openxmlformats.org/officeDocument/2006/math">
                    <m:f>
                      <m:fPr>
                        <m:ctrlPr>
                          <a:rPr lang="en-US" sz="1800" b="1" i="1" dirty="0">
                            <a:latin typeface="Cambria Math" charset="0"/>
                          </a:rPr>
                        </m:ctrlPr>
                      </m:fPr>
                      <m:num>
                        <m:r>
                          <m:rPr>
                            <m:nor/>
                          </m:rPr>
                          <a:rPr lang="el-GR" sz="1800" b="1" i="1" dirty="0">
                            <a:latin typeface="Cambria Math" charset="0"/>
                          </a:rPr>
                          <m:t>Ν</m:t>
                        </m:r>
                        <m:r>
                          <m:rPr>
                            <m:nor/>
                          </m:rPr>
                          <a:rPr lang="en-US" sz="1800" b="1" i="1" baseline="-25000" dirty="0">
                            <a:latin typeface="Cambria Math" charset="0"/>
                          </a:rPr>
                          <m:t>B</m:t>
                        </m:r>
                      </m:num>
                      <m:den>
                        <m:r>
                          <a:rPr lang="en-US" sz="1800" b="1" i="1" dirty="0" smtClean="0">
                            <a:latin typeface="Cambria Math" charset="0"/>
                          </a:rPr>
                          <m:t> </m:t>
                        </m:r>
                        <m:r>
                          <a:rPr lang="en-US" sz="1800" b="1" i="1" dirty="0">
                            <a:latin typeface="Cambria Math" charset="0"/>
                          </a:rPr>
                          <m:t>𝑵</m:t>
                        </m:r>
                      </m:den>
                    </m:f>
                  </m:oMath>
                </a14:m>
                <a:r>
                  <a:rPr lang="en-US" sz="1800" b="1" i="1" dirty="0">
                    <a:latin typeface="Cambria Math" charset="0"/>
                  </a:rPr>
                  <a:t>,  </a:t>
                </a:r>
                <a14:m>
                  <m:oMath xmlns:m="http://schemas.openxmlformats.org/officeDocument/2006/math">
                    <m:r>
                      <a:rPr lang="en-US" sz="1800" b="1" i="1">
                        <a:latin typeface="Cambria Math" charset="0"/>
                      </a:rPr>
                      <m:t>𝑷</m:t>
                    </m:r>
                    <m:d>
                      <m:dPr>
                        <m:ctrlPr>
                          <a:rPr lang="en-US" sz="1800" b="1" i="1">
                            <a:latin typeface="Cambria Math" charset="0"/>
                          </a:rPr>
                        </m:ctrlPr>
                      </m:dPr>
                      <m:e>
                        <m:r>
                          <m:rPr>
                            <m:nor/>
                          </m:rPr>
                          <a:rPr lang="el-GR" sz="1800" b="1" dirty="0"/>
                          <m:t>Α</m:t>
                        </m:r>
                        <m:r>
                          <m:rPr>
                            <m:nor/>
                          </m:rPr>
                          <a:rPr lang="el-GR" sz="1800" b="1" dirty="0"/>
                          <m:t> </m:t>
                        </m:r>
                        <m:r>
                          <a:rPr lang="el-GR" sz="1800" b="1" i="1">
                            <a:latin typeface="Cambria Math" charset="0"/>
                            <a:ea typeface="Cambria Math" charset="0"/>
                            <a:cs typeface="Cambria Math" charset="0"/>
                          </a:rPr>
                          <m:t>∩</m:t>
                        </m:r>
                        <m:r>
                          <a:rPr lang="el-GR" sz="1800" b="1" i="1">
                            <a:latin typeface="Cambria Math" charset="0"/>
                            <a:ea typeface="Cambria Math" charset="0"/>
                            <a:cs typeface="Cambria Math" charset="0"/>
                          </a:rPr>
                          <m:t>𝚩</m:t>
                        </m:r>
                      </m:e>
                    </m:d>
                    <m:r>
                      <m:rPr>
                        <m:nor/>
                      </m:rPr>
                      <a:rPr lang="en-US" sz="1800" b="1" dirty="0"/>
                      <m:t> = </m:t>
                    </m:r>
                    <m:f>
                      <m:fPr>
                        <m:ctrlPr>
                          <a:rPr lang="en-US" sz="1800" b="1" i="1" dirty="0">
                            <a:latin typeface="Cambria Math" charset="0"/>
                          </a:rPr>
                        </m:ctrlPr>
                      </m:fPr>
                      <m:num>
                        <m:sSub>
                          <m:sSubPr>
                            <m:ctrlPr>
                              <a:rPr lang="en-US" sz="1800" b="1" i="1" dirty="0">
                                <a:latin typeface="Cambria Math" charset="0"/>
                              </a:rPr>
                            </m:ctrlPr>
                          </m:sSubPr>
                          <m:e>
                            <m:r>
                              <a:rPr lang="en-US" sz="1800" b="1" i="1" dirty="0">
                                <a:latin typeface="Cambria Math" charset="0"/>
                              </a:rPr>
                              <m:t>𝑵</m:t>
                            </m:r>
                          </m:e>
                          <m:sub>
                            <m:r>
                              <a:rPr lang="en-US" sz="1800" b="1" i="1" dirty="0">
                                <a:latin typeface="Cambria Math" charset="0"/>
                              </a:rPr>
                              <m:t>𝑨</m:t>
                            </m:r>
                            <m:r>
                              <a:rPr lang="en-US" sz="1800" b="1" i="1" dirty="0">
                                <a:latin typeface="Cambria Math" charset="0"/>
                                <a:ea typeface="Cambria Math" charset="0"/>
                                <a:cs typeface="Cambria Math" charset="0"/>
                              </a:rPr>
                              <m:t>∩</m:t>
                            </m:r>
                            <m:r>
                              <a:rPr lang="en-US" sz="1800" b="1" i="1" dirty="0">
                                <a:latin typeface="Cambria Math" charset="0"/>
                                <a:ea typeface="Cambria Math" charset="0"/>
                                <a:cs typeface="Cambria Math" charset="0"/>
                              </a:rPr>
                              <m:t>𝑩</m:t>
                            </m:r>
                          </m:sub>
                        </m:sSub>
                      </m:num>
                      <m:den>
                        <m:sSub>
                          <m:sSubPr>
                            <m:ctrlPr>
                              <a:rPr lang="en-US" sz="1800" b="1" i="1" dirty="0">
                                <a:latin typeface="Cambria Math" charset="0"/>
                              </a:rPr>
                            </m:ctrlPr>
                          </m:sSubPr>
                          <m:e>
                            <m:r>
                              <a:rPr lang="en-US" sz="1800" b="1" i="1" dirty="0">
                                <a:latin typeface="Cambria Math" charset="0"/>
                              </a:rPr>
                              <m:t>𝑵</m:t>
                            </m:r>
                          </m:e>
                          <m:sub/>
                        </m:sSub>
                      </m:den>
                    </m:f>
                  </m:oMath>
                </a14:m>
                <a:endParaRPr lang="en-US" sz="1800" b="1" dirty="0"/>
              </a:p>
              <a:p>
                <a:endParaRPr lang="el-GR" sz="2000" dirty="0">
                  <a:solidFill>
                    <a:srgbClr val="C00000"/>
                  </a:solidFill>
                </a:endParaRPr>
              </a:p>
              <a:p>
                <a:r>
                  <a:rPr lang="el-GR" sz="2000" dirty="0">
                    <a:solidFill>
                      <a:srgbClr val="C00000"/>
                    </a:solidFill>
                  </a:rPr>
                  <a:t>Πιθανότητες υπό Συνθήκη</a:t>
                </a:r>
                <a:endParaRPr lang="en-US" sz="2000" dirty="0">
                  <a:solidFill>
                    <a:srgbClr val="C00000"/>
                  </a:solidFill>
                </a:endParaRPr>
              </a:p>
              <a:p>
                <a:endParaRPr lang="en-US" sz="2000" dirty="0">
                  <a:solidFill>
                    <a:srgbClr val="C00000"/>
                  </a:solidFill>
                </a:endParaRPr>
              </a:p>
              <a:p>
                <a14:m>
                  <m:oMath xmlns:m="http://schemas.openxmlformats.org/officeDocument/2006/math">
                    <m:r>
                      <a:rPr lang="en-US" sz="1800" b="1" i="1" smtClean="0">
                        <a:latin typeface="Cambria Math" charset="0"/>
                      </a:rPr>
                      <m:t>𝑷</m:t>
                    </m:r>
                    <m:d>
                      <m:dPr>
                        <m:ctrlPr>
                          <a:rPr lang="en-US" sz="1800" b="1" i="1" smtClean="0">
                            <a:latin typeface="Cambria Math" charset="0"/>
                          </a:rPr>
                        </m:ctrlPr>
                      </m:dPr>
                      <m:e>
                        <m:r>
                          <a:rPr lang="en-US" sz="1800" b="1" i="1" smtClean="0">
                            <a:latin typeface="Cambria Math" charset="0"/>
                          </a:rPr>
                          <m:t>𝑨</m:t>
                        </m:r>
                        <m:r>
                          <a:rPr lang="en-US" sz="1800" b="1" i="1" smtClean="0">
                            <a:latin typeface="Cambria Math" charset="0"/>
                          </a:rPr>
                          <m:t>|</m:t>
                        </m:r>
                        <m:r>
                          <a:rPr lang="en-US" sz="1800" b="1" i="1" smtClean="0">
                            <a:latin typeface="Cambria Math" charset="0"/>
                          </a:rPr>
                          <m:t>𝑩</m:t>
                        </m:r>
                      </m:e>
                    </m:d>
                  </m:oMath>
                </a14:m>
                <a:r>
                  <a:rPr lang="en-US" sz="1800" b="1" dirty="0"/>
                  <a:t> = </a:t>
                </a:r>
                <a14:m>
                  <m:oMath xmlns:m="http://schemas.openxmlformats.org/officeDocument/2006/math">
                    <m:f>
                      <m:fPr>
                        <m:ctrlPr>
                          <a:rPr lang="en-US" sz="1800" b="1" i="1" dirty="0" smtClean="0">
                            <a:latin typeface="Cambria Math" charset="0"/>
                          </a:rPr>
                        </m:ctrlPr>
                      </m:fPr>
                      <m:num>
                        <m:sSub>
                          <m:sSubPr>
                            <m:ctrlPr>
                              <a:rPr lang="en-US" sz="1800" b="1" i="1" dirty="0" smtClean="0">
                                <a:latin typeface="Cambria Math" charset="0"/>
                              </a:rPr>
                            </m:ctrlPr>
                          </m:sSubPr>
                          <m:e>
                            <m:r>
                              <a:rPr lang="en-US" sz="1800" b="1" i="1" dirty="0" smtClean="0">
                                <a:latin typeface="Cambria Math" charset="0"/>
                              </a:rPr>
                              <m:t>𝑵</m:t>
                            </m:r>
                          </m:e>
                          <m:sub>
                            <m:r>
                              <a:rPr lang="en-US" sz="1800" b="1" i="1" dirty="0" smtClean="0">
                                <a:latin typeface="Cambria Math" charset="0"/>
                              </a:rPr>
                              <m:t>𝑨</m:t>
                            </m:r>
                            <m:r>
                              <a:rPr lang="en-US" sz="1800" b="1" i="1" dirty="0" smtClean="0">
                                <a:latin typeface="Cambria Math" charset="0"/>
                                <a:ea typeface="Cambria Math" charset="0"/>
                                <a:cs typeface="Cambria Math" charset="0"/>
                              </a:rPr>
                              <m:t>∩</m:t>
                            </m:r>
                            <m:r>
                              <a:rPr lang="en-US" sz="1800" b="1" i="1" dirty="0" smtClean="0">
                                <a:latin typeface="Cambria Math" charset="0"/>
                                <a:ea typeface="Cambria Math" charset="0"/>
                                <a:cs typeface="Cambria Math" charset="0"/>
                              </a:rPr>
                              <m:t>𝑩</m:t>
                            </m:r>
                          </m:sub>
                        </m:sSub>
                      </m:num>
                      <m:den>
                        <m:sSub>
                          <m:sSubPr>
                            <m:ctrlPr>
                              <a:rPr lang="en-US" sz="1800" b="1" i="1" dirty="0" smtClean="0">
                                <a:latin typeface="Cambria Math" charset="0"/>
                              </a:rPr>
                            </m:ctrlPr>
                          </m:sSubPr>
                          <m:e>
                            <m:r>
                              <a:rPr lang="en-US" sz="1800" b="1" i="1" dirty="0" smtClean="0">
                                <a:latin typeface="Cambria Math" charset="0"/>
                              </a:rPr>
                              <m:t>𝑵</m:t>
                            </m:r>
                          </m:e>
                          <m:sub>
                            <m:r>
                              <a:rPr lang="en-US" sz="1800" b="1" i="1" dirty="0" smtClean="0">
                                <a:latin typeface="Cambria Math" charset="0"/>
                              </a:rPr>
                              <m:t>𝑩</m:t>
                            </m:r>
                          </m:sub>
                        </m:sSub>
                      </m:den>
                    </m:f>
                  </m:oMath>
                </a14:m>
                <a:r>
                  <a:rPr lang="en-US" sz="1800" b="1" dirty="0"/>
                  <a:t>  , </a:t>
                </a:r>
                <a14:m>
                  <m:oMath xmlns:m="http://schemas.openxmlformats.org/officeDocument/2006/math">
                    <m:r>
                      <a:rPr lang="en-US" sz="1800" b="1" i="1">
                        <a:latin typeface="Cambria Math" charset="0"/>
                      </a:rPr>
                      <m:t>𝑷</m:t>
                    </m:r>
                    <m:d>
                      <m:dPr>
                        <m:ctrlPr>
                          <a:rPr lang="en-US" sz="1800" b="1" i="1">
                            <a:latin typeface="Cambria Math" charset="0"/>
                          </a:rPr>
                        </m:ctrlPr>
                      </m:dPr>
                      <m:e>
                        <m:r>
                          <a:rPr lang="en-US" sz="1800" b="1" i="1" smtClean="0">
                            <a:latin typeface="Cambria Math" charset="0"/>
                          </a:rPr>
                          <m:t>𝑩</m:t>
                        </m:r>
                        <m:r>
                          <a:rPr lang="en-US" sz="1800" b="1" i="1">
                            <a:latin typeface="Cambria Math" charset="0"/>
                          </a:rPr>
                          <m:t>|</m:t>
                        </m:r>
                        <m:r>
                          <a:rPr lang="en-US" sz="1800" b="1" i="1" smtClean="0">
                            <a:latin typeface="Cambria Math" charset="0"/>
                          </a:rPr>
                          <m:t>𝑨</m:t>
                        </m:r>
                      </m:e>
                    </m:d>
                  </m:oMath>
                </a14:m>
                <a:r>
                  <a:rPr lang="en-US" sz="1800" b="1" dirty="0"/>
                  <a:t> = </a:t>
                </a:r>
                <a14:m>
                  <m:oMath xmlns:m="http://schemas.openxmlformats.org/officeDocument/2006/math">
                    <m:f>
                      <m:fPr>
                        <m:ctrlPr>
                          <a:rPr lang="en-US" sz="1800" b="1" i="1" dirty="0">
                            <a:latin typeface="Cambria Math" charset="0"/>
                          </a:rPr>
                        </m:ctrlPr>
                      </m:fPr>
                      <m:num>
                        <m:sSub>
                          <m:sSubPr>
                            <m:ctrlPr>
                              <a:rPr lang="en-US" sz="1800" b="1" i="1" dirty="0">
                                <a:latin typeface="Cambria Math" charset="0"/>
                              </a:rPr>
                            </m:ctrlPr>
                          </m:sSubPr>
                          <m:e>
                            <m:r>
                              <a:rPr lang="en-US" sz="1800" b="1" i="1" dirty="0">
                                <a:latin typeface="Cambria Math" charset="0"/>
                              </a:rPr>
                              <m:t>𝑵</m:t>
                            </m:r>
                          </m:e>
                          <m:sub>
                            <m:r>
                              <a:rPr lang="en-US" sz="1800" b="1" i="1" dirty="0">
                                <a:latin typeface="Cambria Math" charset="0"/>
                              </a:rPr>
                              <m:t>𝑨</m:t>
                            </m:r>
                            <m:r>
                              <a:rPr lang="en-US" sz="1800" b="1" i="1" dirty="0">
                                <a:latin typeface="Cambria Math" charset="0"/>
                                <a:ea typeface="Cambria Math" charset="0"/>
                                <a:cs typeface="Cambria Math" charset="0"/>
                              </a:rPr>
                              <m:t>∩</m:t>
                            </m:r>
                            <m:r>
                              <a:rPr lang="en-US" sz="1800" b="1" i="1" dirty="0">
                                <a:latin typeface="Cambria Math" charset="0"/>
                                <a:ea typeface="Cambria Math" charset="0"/>
                                <a:cs typeface="Cambria Math" charset="0"/>
                              </a:rPr>
                              <m:t>𝑩</m:t>
                            </m:r>
                          </m:sub>
                        </m:sSub>
                      </m:num>
                      <m:den>
                        <m:sSub>
                          <m:sSubPr>
                            <m:ctrlPr>
                              <a:rPr lang="en-US" sz="1800" b="1" i="1" dirty="0">
                                <a:latin typeface="Cambria Math" charset="0"/>
                              </a:rPr>
                            </m:ctrlPr>
                          </m:sSubPr>
                          <m:e>
                            <m:r>
                              <a:rPr lang="en-US" sz="1800" b="1" i="1" dirty="0">
                                <a:latin typeface="Cambria Math" charset="0"/>
                              </a:rPr>
                              <m:t>𝑵</m:t>
                            </m:r>
                          </m:e>
                          <m:sub>
                            <m:r>
                              <a:rPr lang="en-US" sz="1800" b="1" i="1" dirty="0" smtClean="0">
                                <a:latin typeface="Cambria Math" charset="0"/>
                              </a:rPr>
                              <m:t>𝑨</m:t>
                            </m:r>
                          </m:sub>
                        </m:sSub>
                      </m:den>
                    </m:f>
                  </m:oMath>
                </a14:m>
                <a:r>
                  <a:rPr lang="en-US" sz="1800" b="1" dirty="0"/>
                  <a:t> </a:t>
                </a:r>
              </a:p>
            </p:txBody>
          </p:sp>
        </mc:Choice>
        <mc:Fallback xmlns="">
          <p:sp>
            <p:nvSpPr>
              <p:cNvPr id="21" name="TextBox 20"/>
              <p:cNvSpPr txBox="1">
                <a:spLocks noRot="1" noChangeAspect="1" noMove="1" noResize="1" noEditPoints="1" noAdjustHandles="1" noChangeArrowheads="1" noChangeShapeType="1" noTextEdit="1"/>
              </p:cNvSpPr>
              <p:nvPr/>
            </p:nvSpPr>
            <p:spPr>
              <a:xfrm>
                <a:off x="4751288" y="1926275"/>
                <a:ext cx="4346739" cy="2192460"/>
              </a:xfrm>
              <a:prstGeom prst="rect">
                <a:avLst/>
              </a:prstGeom>
              <a:blipFill rotWithShape="0">
                <a:blip r:embed="rId7"/>
                <a:stretch>
                  <a:fillRect t="-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84394" y="4527704"/>
                <a:ext cx="4367671" cy="1038874"/>
              </a:xfrm>
              <a:prstGeom prst="rect">
                <a:avLst/>
              </a:prstGeom>
              <a:noFill/>
            </p:spPr>
            <p:txBody>
              <a:bodyPr wrap="square" rtlCol="0">
                <a:spAutoFit/>
              </a:bodyPr>
              <a:lstStyle/>
              <a:p>
                <a14:m>
                  <m:oMath xmlns:m="http://schemas.openxmlformats.org/officeDocument/2006/math">
                    <m:r>
                      <a:rPr lang="en-US" sz="1800" b="1" i="1" smtClean="0">
                        <a:solidFill>
                          <a:srgbClr val="003000"/>
                        </a:solidFill>
                        <a:latin typeface="Cambria Math" charset="0"/>
                      </a:rPr>
                      <m:t>𝑷</m:t>
                    </m:r>
                    <m:d>
                      <m:dPr>
                        <m:ctrlPr>
                          <a:rPr lang="en-US" sz="1800" b="1" i="1">
                            <a:solidFill>
                              <a:srgbClr val="003000"/>
                            </a:solidFill>
                            <a:latin typeface="Cambria Math" charset="0"/>
                          </a:rPr>
                        </m:ctrlPr>
                      </m:dPr>
                      <m:e>
                        <m:r>
                          <a:rPr lang="en-US" sz="1800" b="1" i="1">
                            <a:solidFill>
                              <a:srgbClr val="003000"/>
                            </a:solidFill>
                            <a:latin typeface="Cambria Math" charset="0"/>
                          </a:rPr>
                          <m:t>𝑨</m:t>
                        </m:r>
                        <m:r>
                          <a:rPr lang="en-US" sz="1800" b="1" i="1">
                            <a:solidFill>
                              <a:srgbClr val="003000"/>
                            </a:solidFill>
                            <a:latin typeface="Cambria Math" charset="0"/>
                          </a:rPr>
                          <m:t>|</m:t>
                        </m:r>
                        <m:r>
                          <a:rPr lang="en-US" sz="1800" b="1" i="1">
                            <a:solidFill>
                              <a:srgbClr val="003000"/>
                            </a:solidFill>
                            <a:latin typeface="Cambria Math" charset="0"/>
                          </a:rPr>
                          <m:t>𝑩</m:t>
                        </m:r>
                      </m:e>
                    </m:d>
                  </m:oMath>
                </a14:m>
                <a:r>
                  <a:rPr lang="en-US" sz="1800" b="1" dirty="0">
                    <a:solidFill>
                      <a:srgbClr val="003000"/>
                    </a:solidFill>
                  </a:rPr>
                  <a:t>P(B) = </a:t>
                </a:r>
                <a14:m>
                  <m:oMath xmlns:m="http://schemas.openxmlformats.org/officeDocument/2006/math">
                    <m:f>
                      <m:fPr>
                        <m:ctrlPr>
                          <a:rPr lang="en-US" sz="1800" b="1" i="1" dirty="0">
                            <a:solidFill>
                              <a:srgbClr val="003000"/>
                            </a:solidFill>
                            <a:latin typeface="Cambria Math" charset="0"/>
                          </a:rPr>
                        </m:ctrlPr>
                      </m:fPr>
                      <m:num>
                        <m:sSub>
                          <m:sSubPr>
                            <m:ctrlPr>
                              <a:rPr lang="en-US" sz="1800" b="1" i="1" dirty="0">
                                <a:solidFill>
                                  <a:srgbClr val="003000"/>
                                </a:solidFill>
                                <a:latin typeface="Cambria Math" charset="0"/>
                              </a:rPr>
                            </m:ctrlPr>
                          </m:sSubPr>
                          <m:e>
                            <m:r>
                              <a:rPr lang="en-US" sz="1800" b="1" i="1" dirty="0">
                                <a:solidFill>
                                  <a:srgbClr val="003000"/>
                                </a:solidFill>
                                <a:latin typeface="Cambria Math" charset="0"/>
                              </a:rPr>
                              <m:t>𝑵</m:t>
                            </m:r>
                          </m:e>
                          <m:sub>
                            <m:r>
                              <a:rPr lang="en-US" sz="1800" b="1" i="1" dirty="0">
                                <a:solidFill>
                                  <a:srgbClr val="003000"/>
                                </a:solidFill>
                                <a:latin typeface="Cambria Math" charset="0"/>
                              </a:rPr>
                              <m:t>𝑨</m:t>
                            </m:r>
                            <m:r>
                              <a:rPr lang="en-US" sz="1800" b="1" i="1" dirty="0">
                                <a:solidFill>
                                  <a:srgbClr val="003000"/>
                                </a:solidFill>
                                <a:latin typeface="Cambria Math" charset="0"/>
                                <a:ea typeface="Cambria Math" charset="0"/>
                                <a:cs typeface="Cambria Math" charset="0"/>
                              </a:rPr>
                              <m:t>∩</m:t>
                            </m:r>
                            <m:r>
                              <a:rPr lang="en-US" sz="1800" b="1" i="1" dirty="0">
                                <a:solidFill>
                                  <a:srgbClr val="003000"/>
                                </a:solidFill>
                                <a:latin typeface="Cambria Math" charset="0"/>
                                <a:ea typeface="Cambria Math" charset="0"/>
                                <a:cs typeface="Cambria Math" charset="0"/>
                              </a:rPr>
                              <m:t>𝑩</m:t>
                            </m:r>
                          </m:sub>
                        </m:sSub>
                      </m:num>
                      <m:den>
                        <m:sSub>
                          <m:sSubPr>
                            <m:ctrlPr>
                              <a:rPr lang="en-US" sz="1800" b="1" i="1" dirty="0">
                                <a:solidFill>
                                  <a:srgbClr val="003000"/>
                                </a:solidFill>
                                <a:latin typeface="Cambria Math" charset="0"/>
                              </a:rPr>
                            </m:ctrlPr>
                          </m:sSubPr>
                          <m:e>
                            <m:r>
                              <a:rPr lang="en-US" sz="1800" b="1" i="1" dirty="0">
                                <a:solidFill>
                                  <a:srgbClr val="003000"/>
                                </a:solidFill>
                                <a:latin typeface="Cambria Math" charset="0"/>
                              </a:rPr>
                              <m:t>𝑵</m:t>
                            </m:r>
                          </m:e>
                          <m:sub>
                            <m:r>
                              <a:rPr lang="en-US" sz="1800" b="1" i="1" dirty="0">
                                <a:solidFill>
                                  <a:srgbClr val="003000"/>
                                </a:solidFill>
                                <a:latin typeface="Cambria Math" charset="0"/>
                              </a:rPr>
                              <m:t>𝑩</m:t>
                            </m:r>
                          </m:sub>
                        </m:sSub>
                      </m:den>
                    </m:f>
                    <m:f>
                      <m:fPr>
                        <m:ctrlPr>
                          <a:rPr lang="en-US" sz="1800" b="1" i="1" dirty="0">
                            <a:solidFill>
                              <a:srgbClr val="003000"/>
                            </a:solidFill>
                            <a:latin typeface="Cambria Math" charset="0"/>
                          </a:rPr>
                        </m:ctrlPr>
                      </m:fPr>
                      <m:num>
                        <m:r>
                          <m:rPr>
                            <m:nor/>
                          </m:rPr>
                          <a:rPr lang="el-GR" sz="1800" b="1" i="1" dirty="0">
                            <a:solidFill>
                              <a:srgbClr val="003000"/>
                            </a:solidFill>
                            <a:latin typeface="Cambria Math" charset="0"/>
                          </a:rPr>
                          <m:t>Ν</m:t>
                        </m:r>
                        <m:r>
                          <m:rPr>
                            <m:nor/>
                          </m:rPr>
                          <a:rPr lang="en-US" sz="1800" b="1" i="1" baseline="-25000" dirty="0">
                            <a:solidFill>
                              <a:srgbClr val="003000"/>
                            </a:solidFill>
                            <a:latin typeface="Cambria Math" charset="0"/>
                          </a:rPr>
                          <m:t>B</m:t>
                        </m:r>
                      </m:num>
                      <m:den>
                        <m:r>
                          <a:rPr lang="en-US" sz="1800" b="1" i="1" dirty="0">
                            <a:solidFill>
                              <a:srgbClr val="003000"/>
                            </a:solidFill>
                            <a:latin typeface="Cambria Math" charset="0"/>
                          </a:rPr>
                          <m:t> </m:t>
                        </m:r>
                        <m:r>
                          <a:rPr lang="en-US" sz="1800" b="1" i="1" dirty="0">
                            <a:solidFill>
                              <a:srgbClr val="003000"/>
                            </a:solidFill>
                            <a:latin typeface="Cambria Math" charset="0"/>
                          </a:rPr>
                          <m:t>𝑵</m:t>
                        </m:r>
                      </m:den>
                    </m:f>
                  </m:oMath>
                </a14:m>
                <a:r>
                  <a:rPr lang="en-US" sz="1800" b="1" dirty="0">
                    <a:solidFill>
                      <a:srgbClr val="003000"/>
                    </a:solidFill>
                  </a:rPr>
                  <a:t>  =  </a:t>
                </a:r>
                <a14:m>
                  <m:oMath xmlns:m="http://schemas.openxmlformats.org/officeDocument/2006/math">
                    <m:f>
                      <m:fPr>
                        <m:ctrlPr>
                          <a:rPr lang="en-US" sz="1800" b="1" i="1" dirty="0">
                            <a:solidFill>
                              <a:srgbClr val="003000"/>
                            </a:solidFill>
                            <a:latin typeface="Cambria Math" charset="0"/>
                          </a:rPr>
                        </m:ctrlPr>
                      </m:fPr>
                      <m:num>
                        <m:sSub>
                          <m:sSubPr>
                            <m:ctrlPr>
                              <a:rPr lang="en-US" sz="1800" b="1" i="1" dirty="0">
                                <a:solidFill>
                                  <a:srgbClr val="003000"/>
                                </a:solidFill>
                                <a:latin typeface="Cambria Math" charset="0"/>
                              </a:rPr>
                            </m:ctrlPr>
                          </m:sSubPr>
                          <m:e>
                            <m:r>
                              <a:rPr lang="en-US" sz="1800" b="1" i="1" dirty="0">
                                <a:solidFill>
                                  <a:srgbClr val="003000"/>
                                </a:solidFill>
                                <a:latin typeface="Cambria Math" charset="0"/>
                              </a:rPr>
                              <m:t>𝑵</m:t>
                            </m:r>
                          </m:e>
                          <m:sub>
                            <m:r>
                              <a:rPr lang="en-US" sz="1800" b="1" i="1" dirty="0">
                                <a:solidFill>
                                  <a:srgbClr val="003000"/>
                                </a:solidFill>
                                <a:latin typeface="Cambria Math" charset="0"/>
                              </a:rPr>
                              <m:t>𝑨</m:t>
                            </m:r>
                            <m:r>
                              <a:rPr lang="en-US" sz="1800" b="1" i="1" dirty="0">
                                <a:solidFill>
                                  <a:srgbClr val="003000"/>
                                </a:solidFill>
                                <a:latin typeface="Cambria Math" charset="0"/>
                                <a:ea typeface="Cambria Math" charset="0"/>
                                <a:cs typeface="Cambria Math" charset="0"/>
                              </a:rPr>
                              <m:t>∩</m:t>
                            </m:r>
                            <m:r>
                              <a:rPr lang="en-US" sz="1800" b="1" i="1" dirty="0">
                                <a:solidFill>
                                  <a:srgbClr val="003000"/>
                                </a:solidFill>
                                <a:latin typeface="Cambria Math" charset="0"/>
                                <a:ea typeface="Cambria Math" charset="0"/>
                                <a:cs typeface="Cambria Math" charset="0"/>
                              </a:rPr>
                              <m:t>𝑩</m:t>
                            </m:r>
                          </m:sub>
                        </m:sSub>
                      </m:num>
                      <m:den>
                        <m:r>
                          <a:rPr lang="en-US" sz="1800" b="1" i="1" dirty="0" smtClean="0">
                            <a:solidFill>
                              <a:srgbClr val="003000"/>
                            </a:solidFill>
                            <a:latin typeface="Cambria Math" charset="0"/>
                            <a:ea typeface="Cambria Math" charset="0"/>
                            <a:cs typeface="Cambria Math" charset="0"/>
                          </a:rPr>
                          <m:t>𝑵</m:t>
                        </m:r>
                      </m:den>
                    </m:f>
                  </m:oMath>
                </a14:m>
                <a:r>
                  <a:rPr lang="en-US" sz="1800" b="1" dirty="0">
                    <a:solidFill>
                      <a:srgbClr val="003000"/>
                    </a:solidFill>
                  </a:rPr>
                  <a:t> = </a:t>
                </a:r>
                <a:r>
                  <a:rPr lang="en-US" sz="1800" b="1" dirty="0">
                    <a:solidFill>
                      <a:srgbClr val="FF0000"/>
                    </a:solidFill>
                  </a:rPr>
                  <a:t>P(</a:t>
                </a:r>
                <a:r>
                  <a:rPr lang="el-GR" sz="1800" b="1" dirty="0">
                    <a:solidFill>
                      <a:srgbClr val="FF0000"/>
                    </a:solidFill>
                  </a:rPr>
                  <a:t>Α </a:t>
                </a:r>
                <a14:m>
                  <m:oMath xmlns:m="http://schemas.openxmlformats.org/officeDocument/2006/math">
                    <m:r>
                      <a:rPr lang="el-GR" sz="1800" b="1" i="1">
                        <a:solidFill>
                          <a:srgbClr val="FF0000"/>
                        </a:solidFill>
                        <a:latin typeface="Cambria Math" charset="0"/>
                        <a:ea typeface="Cambria Math" charset="0"/>
                        <a:cs typeface="Cambria Math" charset="0"/>
                      </a:rPr>
                      <m:t>∩</m:t>
                    </m:r>
                    <m:r>
                      <a:rPr lang="el-GR" sz="1800" b="1" i="1">
                        <a:solidFill>
                          <a:srgbClr val="FF0000"/>
                        </a:solidFill>
                        <a:latin typeface="Cambria Math" charset="0"/>
                        <a:ea typeface="Cambria Math" charset="0"/>
                        <a:cs typeface="Cambria Math" charset="0"/>
                      </a:rPr>
                      <m:t>𝚩</m:t>
                    </m:r>
                  </m:oMath>
                </a14:m>
                <a:r>
                  <a:rPr lang="en-US" sz="1800" b="1" dirty="0">
                    <a:solidFill>
                      <a:srgbClr val="FF0000"/>
                    </a:solidFill>
                  </a:rPr>
                  <a:t>)</a:t>
                </a:r>
              </a:p>
              <a:p>
                <a14:m>
                  <m:oMath xmlns:m="http://schemas.openxmlformats.org/officeDocument/2006/math">
                    <m:r>
                      <a:rPr lang="en-US" sz="1800" b="1" i="1">
                        <a:solidFill>
                          <a:srgbClr val="003000"/>
                        </a:solidFill>
                        <a:latin typeface="Cambria Math" charset="0"/>
                      </a:rPr>
                      <m:t>𝑷</m:t>
                    </m:r>
                    <m:d>
                      <m:dPr>
                        <m:ctrlPr>
                          <a:rPr lang="en-US" sz="1800" b="1" i="1">
                            <a:solidFill>
                              <a:srgbClr val="003000"/>
                            </a:solidFill>
                            <a:latin typeface="Cambria Math" charset="0"/>
                          </a:rPr>
                        </m:ctrlPr>
                      </m:dPr>
                      <m:e>
                        <m:r>
                          <a:rPr lang="en-US" sz="1800" b="1" i="1" smtClean="0">
                            <a:solidFill>
                              <a:srgbClr val="003000"/>
                            </a:solidFill>
                            <a:latin typeface="Cambria Math" charset="0"/>
                          </a:rPr>
                          <m:t>𝑩</m:t>
                        </m:r>
                        <m:r>
                          <a:rPr lang="en-US" sz="1800" b="1" i="1">
                            <a:solidFill>
                              <a:srgbClr val="003000"/>
                            </a:solidFill>
                            <a:latin typeface="Cambria Math" charset="0"/>
                          </a:rPr>
                          <m:t>|</m:t>
                        </m:r>
                        <m:r>
                          <a:rPr lang="en-US" sz="1800" b="1" i="1" smtClean="0">
                            <a:solidFill>
                              <a:srgbClr val="003000"/>
                            </a:solidFill>
                            <a:latin typeface="Cambria Math" charset="0"/>
                          </a:rPr>
                          <m:t>𝑨</m:t>
                        </m:r>
                      </m:e>
                    </m:d>
                  </m:oMath>
                </a14:m>
                <a:r>
                  <a:rPr lang="en-US" sz="1800" b="1" dirty="0">
                    <a:solidFill>
                      <a:srgbClr val="003000"/>
                    </a:solidFill>
                  </a:rPr>
                  <a:t>P(A) = </a:t>
                </a:r>
                <a14:m>
                  <m:oMath xmlns:m="http://schemas.openxmlformats.org/officeDocument/2006/math">
                    <m:f>
                      <m:fPr>
                        <m:ctrlPr>
                          <a:rPr lang="en-US" sz="1800" b="1" i="1" dirty="0">
                            <a:solidFill>
                              <a:srgbClr val="003000"/>
                            </a:solidFill>
                            <a:latin typeface="Cambria Math" charset="0"/>
                          </a:rPr>
                        </m:ctrlPr>
                      </m:fPr>
                      <m:num>
                        <m:sSub>
                          <m:sSubPr>
                            <m:ctrlPr>
                              <a:rPr lang="en-US" sz="1800" b="1" i="1" dirty="0">
                                <a:solidFill>
                                  <a:srgbClr val="003000"/>
                                </a:solidFill>
                                <a:latin typeface="Cambria Math" charset="0"/>
                              </a:rPr>
                            </m:ctrlPr>
                          </m:sSubPr>
                          <m:e>
                            <m:r>
                              <a:rPr lang="en-US" sz="1800" b="1" i="1" dirty="0">
                                <a:solidFill>
                                  <a:srgbClr val="003000"/>
                                </a:solidFill>
                                <a:latin typeface="Cambria Math" charset="0"/>
                              </a:rPr>
                              <m:t>𝑵</m:t>
                            </m:r>
                          </m:e>
                          <m:sub>
                            <m:r>
                              <a:rPr lang="en-US" sz="1800" b="1" i="1" dirty="0">
                                <a:solidFill>
                                  <a:srgbClr val="003000"/>
                                </a:solidFill>
                                <a:latin typeface="Cambria Math" charset="0"/>
                              </a:rPr>
                              <m:t>𝑨</m:t>
                            </m:r>
                            <m:r>
                              <a:rPr lang="en-US" sz="1800" b="1" i="1" dirty="0">
                                <a:solidFill>
                                  <a:srgbClr val="003000"/>
                                </a:solidFill>
                                <a:latin typeface="Cambria Math" charset="0"/>
                                <a:ea typeface="Cambria Math" charset="0"/>
                                <a:cs typeface="Cambria Math" charset="0"/>
                              </a:rPr>
                              <m:t>∩</m:t>
                            </m:r>
                            <m:r>
                              <a:rPr lang="en-US" sz="1800" b="1" i="1" dirty="0">
                                <a:solidFill>
                                  <a:srgbClr val="003000"/>
                                </a:solidFill>
                                <a:latin typeface="Cambria Math" charset="0"/>
                                <a:ea typeface="Cambria Math" charset="0"/>
                                <a:cs typeface="Cambria Math" charset="0"/>
                              </a:rPr>
                              <m:t>𝑩</m:t>
                            </m:r>
                          </m:sub>
                        </m:sSub>
                      </m:num>
                      <m:den>
                        <m:sSub>
                          <m:sSubPr>
                            <m:ctrlPr>
                              <a:rPr lang="en-US" sz="1800" b="1" i="1" dirty="0">
                                <a:solidFill>
                                  <a:srgbClr val="003000"/>
                                </a:solidFill>
                                <a:latin typeface="Cambria Math" charset="0"/>
                              </a:rPr>
                            </m:ctrlPr>
                          </m:sSubPr>
                          <m:e>
                            <m:r>
                              <a:rPr lang="en-US" sz="1800" b="1" i="1" dirty="0">
                                <a:solidFill>
                                  <a:srgbClr val="003000"/>
                                </a:solidFill>
                                <a:latin typeface="Cambria Math" charset="0"/>
                              </a:rPr>
                              <m:t>𝑵</m:t>
                            </m:r>
                          </m:e>
                          <m:sub>
                            <m:r>
                              <a:rPr lang="en-US" sz="1800" b="1" i="1" dirty="0" smtClean="0">
                                <a:solidFill>
                                  <a:srgbClr val="003000"/>
                                </a:solidFill>
                                <a:latin typeface="Cambria Math" charset="0"/>
                              </a:rPr>
                              <m:t>𝑨</m:t>
                            </m:r>
                          </m:sub>
                        </m:sSub>
                      </m:den>
                    </m:f>
                    <m:f>
                      <m:fPr>
                        <m:ctrlPr>
                          <a:rPr lang="en-US" sz="1800" b="1" i="1" dirty="0">
                            <a:solidFill>
                              <a:srgbClr val="003000"/>
                            </a:solidFill>
                            <a:latin typeface="Cambria Math" charset="0"/>
                          </a:rPr>
                        </m:ctrlPr>
                      </m:fPr>
                      <m:num>
                        <m:r>
                          <m:rPr>
                            <m:nor/>
                          </m:rPr>
                          <a:rPr lang="el-GR" sz="1800" b="1" i="1" dirty="0">
                            <a:solidFill>
                              <a:srgbClr val="003000"/>
                            </a:solidFill>
                            <a:latin typeface="Cambria Math" charset="0"/>
                          </a:rPr>
                          <m:t>Ν</m:t>
                        </m:r>
                        <m:r>
                          <m:rPr>
                            <m:nor/>
                          </m:rPr>
                          <a:rPr lang="en-US" sz="1800" b="1" i="1" baseline="-25000" dirty="0" smtClean="0">
                            <a:solidFill>
                              <a:srgbClr val="003000"/>
                            </a:solidFill>
                            <a:latin typeface="Cambria Math" charset="0"/>
                          </a:rPr>
                          <m:t>A</m:t>
                        </m:r>
                      </m:num>
                      <m:den>
                        <m:r>
                          <a:rPr lang="en-US" sz="1800" b="1" i="1" dirty="0">
                            <a:solidFill>
                              <a:srgbClr val="003000"/>
                            </a:solidFill>
                            <a:latin typeface="Cambria Math" charset="0"/>
                          </a:rPr>
                          <m:t> </m:t>
                        </m:r>
                        <m:r>
                          <a:rPr lang="en-US" sz="1800" b="1" i="1" dirty="0">
                            <a:solidFill>
                              <a:srgbClr val="003000"/>
                            </a:solidFill>
                            <a:latin typeface="Cambria Math" charset="0"/>
                          </a:rPr>
                          <m:t>𝑵</m:t>
                        </m:r>
                      </m:den>
                    </m:f>
                  </m:oMath>
                </a14:m>
                <a:r>
                  <a:rPr lang="en-US" sz="1800" b="1" dirty="0">
                    <a:solidFill>
                      <a:srgbClr val="003000"/>
                    </a:solidFill>
                  </a:rPr>
                  <a:t>  =  </a:t>
                </a:r>
                <a14:m>
                  <m:oMath xmlns:m="http://schemas.openxmlformats.org/officeDocument/2006/math">
                    <m:f>
                      <m:fPr>
                        <m:ctrlPr>
                          <a:rPr lang="en-US" sz="1800" b="1" i="1" dirty="0">
                            <a:solidFill>
                              <a:srgbClr val="003000"/>
                            </a:solidFill>
                            <a:latin typeface="Cambria Math" charset="0"/>
                          </a:rPr>
                        </m:ctrlPr>
                      </m:fPr>
                      <m:num>
                        <m:sSub>
                          <m:sSubPr>
                            <m:ctrlPr>
                              <a:rPr lang="en-US" sz="1800" b="1" i="1" dirty="0">
                                <a:solidFill>
                                  <a:srgbClr val="003000"/>
                                </a:solidFill>
                                <a:latin typeface="Cambria Math" charset="0"/>
                              </a:rPr>
                            </m:ctrlPr>
                          </m:sSubPr>
                          <m:e>
                            <m:r>
                              <a:rPr lang="en-US" sz="1800" b="1" i="1" dirty="0">
                                <a:solidFill>
                                  <a:srgbClr val="003000"/>
                                </a:solidFill>
                                <a:latin typeface="Cambria Math" charset="0"/>
                              </a:rPr>
                              <m:t>𝑵</m:t>
                            </m:r>
                          </m:e>
                          <m:sub>
                            <m:r>
                              <a:rPr lang="en-US" sz="1800" b="1" i="1" dirty="0">
                                <a:solidFill>
                                  <a:srgbClr val="003000"/>
                                </a:solidFill>
                                <a:latin typeface="Cambria Math" charset="0"/>
                              </a:rPr>
                              <m:t>𝑨</m:t>
                            </m:r>
                            <m:r>
                              <a:rPr lang="en-US" sz="1800" b="1" i="1" dirty="0">
                                <a:solidFill>
                                  <a:srgbClr val="003000"/>
                                </a:solidFill>
                                <a:latin typeface="Cambria Math" charset="0"/>
                                <a:ea typeface="Cambria Math" charset="0"/>
                                <a:cs typeface="Cambria Math" charset="0"/>
                              </a:rPr>
                              <m:t>∩</m:t>
                            </m:r>
                            <m:r>
                              <a:rPr lang="en-US" sz="1800" b="1" i="1" dirty="0">
                                <a:solidFill>
                                  <a:srgbClr val="003000"/>
                                </a:solidFill>
                                <a:latin typeface="Cambria Math" charset="0"/>
                                <a:ea typeface="Cambria Math" charset="0"/>
                                <a:cs typeface="Cambria Math" charset="0"/>
                              </a:rPr>
                              <m:t>𝑩</m:t>
                            </m:r>
                          </m:sub>
                        </m:sSub>
                      </m:num>
                      <m:den>
                        <m:r>
                          <a:rPr lang="en-US" sz="1800" b="1" i="1" dirty="0">
                            <a:solidFill>
                              <a:srgbClr val="003000"/>
                            </a:solidFill>
                            <a:latin typeface="Cambria Math" charset="0"/>
                            <a:ea typeface="Cambria Math" charset="0"/>
                            <a:cs typeface="Cambria Math" charset="0"/>
                          </a:rPr>
                          <m:t>𝑵</m:t>
                        </m:r>
                      </m:den>
                    </m:f>
                  </m:oMath>
                </a14:m>
                <a:r>
                  <a:rPr lang="en-US" sz="1800" b="1" dirty="0">
                    <a:solidFill>
                      <a:srgbClr val="003000"/>
                    </a:solidFill>
                  </a:rPr>
                  <a:t> = </a:t>
                </a:r>
                <a:r>
                  <a:rPr lang="en-US" sz="1800" b="1" dirty="0">
                    <a:solidFill>
                      <a:srgbClr val="FF0000"/>
                    </a:solidFill>
                  </a:rPr>
                  <a:t>P(</a:t>
                </a:r>
                <a:r>
                  <a:rPr lang="el-GR" sz="1800" b="1" dirty="0">
                    <a:solidFill>
                      <a:srgbClr val="FF0000"/>
                    </a:solidFill>
                  </a:rPr>
                  <a:t>Α </a:t>
                </a:r>
                <a14:m>
                  <m:oMath xmlns:m="http://schemas.openxmlformats.org/officeDocument/2006/math">
                    <m:r>
                      <a:rPr lang="el-GR" sz="1800" b="1" i="1">
                        <a:solidFill>
                          <a:srgbClr val="FF0000"/>
                        </a:solidFill>
                        <a:latin typeface="Cambria Math" charset="0"/>
                        <a:ea typeface="Cambria Math" charset="0"/>
                        <a:cs typeface="Cambria Math" charset="0"/>
                      </a:rPr>
                      <m:t>∩</m:t>
                    </m:r>
                    <m:r>
                      <a:rPr lang="el-GR" sz="1800" b="1" i="1">
                        <a:solidFill>
                          <a:srgbClr val="FF0000"/>
                        </a:solidFill>
                        <a:latin typeface="Cambria Math" charset="0"/>
                        <a:ea typeface="Cambria Math" charset="0"/>
                        <a:cs typeface="Cambria Math" charset="0"/>
                      </a:rPr>
                      <m:t>𝚩</m:t>
                    </m:r>
                  </m:oMath>
                </a14:m>
                <a:r>
                  <a:rPr lang="en-US" sz="1800" b="1" dirty="0">
                    <a:solidFill>
                      <a:srgbClr val="FF0000"/>
                    </a:solidFill>
                  </a:rPr>
                  <a:t>)</a:t>
                </a:r>
                <a:r>
                  <a:rPr lang="en-US" sz="1800" b="1" dirty="0">
                    <a:solidFill>
                      <a:srgbClr val="003000"/>
                    </a:solidFill>
                  </a:rPr>
                  <a:t> </a:t>
                </a:r>
              </a:p>
            </p:txBody>
          </p:sp>
        </mc:Choice>
        <mc:Fallback xmlns="">
          <p:sp>
            <p:nvSpPr>
              <p:cNvPr id="22" name="TextBox 21"/>
              <p:cNvSpPr txBox="1">
                <a:spLocks noRot="1" noChangeAspect="1" noMove="1" noResize="1" noEditPoints="1" noAdjustHandles="1" noChangeArrowheads="1" noChangeShapeType="1" noTextEdit="1"/>
              </p:cNvSpPr>
              <p:nvPr/>
            </p:nvSpPr>
            <p:spPr>
              <a:xfrm>
                <a:off x="4784394" y="4527704"/>
                <a:ext cx="4367671" cy="1038874"/>
              </a:xfrm>
              <a:prstGeom prst="rect">
                <a:avLst/>
              </a:prstGeom>
              <a:blipFill rotWithShape="0">
                <a:blip r:embed="rId8"/>
                <a:stretch>
                  <a:fillRect b="-588"/>
                </a:stretch>
              </a:blipFill>
            </p:spPr>
            <p:txBody>
              <a:bodyPr/>
              <a:lstStyle/>
              <a:p>
                <a:r>
                  <a:rPr lang="en-US">
                    <a:noFill/>
                  </a:rPr>
                  <a:t> </a:t>
                </a:r>
              </a:p>
            </p:txBody>
          </p:sp>
        </mc:Fallback>
      </mc:AlternateContent>
      <p:grpSp>
        <p:nvGrpSpPr>
          <p:cNvPr id="25" name="Group 24"/>
          <p:cNvGrpSpPr/>
          <p:nvPr/>
        </p:nvGrpSpPr>
        <p:grpSpPr>
          <a:xfrm>
            <a:off x="808473" y="5229200"/>
            <a:ext cx="3921907" cy="1319180"/>
            <a:chOff x="808473" y="5229200"/>
            <a:chExt cx="3921907" cy="1319180"/>
          </a:xfrm>
        </p:grpSpPr>
        <mc:AlternateContent xmlns:mc="http://schemas.openxmlformats.org/markup-compatibility/2006" xmlns:a14="http://schemas.microsoft.com/office/drawing/2010/main">
          <mc:Choice Requires="a14">
            <p:sp>
              <p:nvSpPr>
                <p:cNvPr id="23" name="Rectangle 22"/>
                <p:cNvSpPr/>
                <p:nvPr/>
              </p:nvSpPr>
              <p:spPr>
                <a:xfrm>
                  <a:off x="1052299" y="5229200"/>
                  <a:ext cx="2848921" cy="369332"/>
                </a:xfrm>
                <a:prstGeom prst="rect">
                  <a:avLst/>
                </a:prstGeom>
              </p:spPr>
              <p:txBody>
                <a:bodyPr wrap="none">
                  <a:spAutoFit/>
                </a:bodyPr>
                <a:lstStyle/>
                <a:p>
                  <a14:m>
                    <m:oMath xmlns:m="http://schemas.openxmlformats.org/officeDocument/2006/math">
                      <m:r>
                        <a:rPr lang="en-US" sz="1800" b="1" i="1" smtClean="0">
                          <a:solidFill>
                            <a:srgbClr val="0070C0"/>
                          </a:solidFill>
                          <a:latin typeface="Cambria Math" charset="0"/>
                        </a:rPr>
                        <m:t>𝑷</m:t>
                      </m:r>
                      <m:d>
                        <m:dPr>
                          <m:ctrlPr>
                            <a:rPr lang="en-US" sz="1800" b="1" i="1">
                              <a:solidFill>
                                <a:srgbClr val="0070C0"/>
                              </a:solidFill>
                              <a:latin typeface="Cambria Math" charset="0"/>
                            </a:rPr>
                          </m:ctrlPr>
                        </m:dPr>
                        <m:e>
                          <m:r>
                            <a:rPr lang="en-US" sz="1800" b="1" i="1">
                              <a:solidFill>
                                <a:srgbClr val="0070C0"/>
                              </a:solidFill>
                              <a:latin typeface="Cambria Math" charset="0"/>
                            </a:rPr>
                            <m:t>𝑨</m:t>
                          </m:r>
                          <m:r>
                            <a:rPr lang="en-US" sz="1800" b="1" i="1">
                              <a:solidFill>
                                <a:srgbClr val="0070C0"/>
                              </a:solidFill>
                              <a:latin typeface="Cambria Math" charset="0"/>
                            </a:rPr>
                            <m:t>|</m:t>
                          </m:r>
                          <m:r>
                            <a:rPr lang="en-US" sz="1800" b="1" i="1">
                              <a:solidFill>
                                <a:srgbClr val="0070C0"/>
                              </a:solidFill>
                              <a:latin typeface="Cambria Math" charset="0"/>
                            </a:rPr>
                            <m:t>𝑩</m:t>
                          </m:r>
                        </m:e>
                      </m:d>
                    </m:oMath>
                  </a14:m>
                  <a:r>
                    <a:rPr lang="en-US" sz="1800" b="1" dirty="0">
                      <a:solidFill>
                        <a:srgbClr val="0070C0"/>
                      </a:solidFill>
                    </a:rPr>
                    <a:t>P(B)</a:t>
                  </a:r>
                  <a:r>
                    <a:rPr lang="el-GR" sz="1800" b="1" dirty="0">
                      <a:solidFill>
                        <a:srgbClr val="0070C0"/>
                      </a:solidFill>
                    </a:rPr>
                    <a:t> = </a:t>
                  </a:r>
                  <a14:m>
                    <m:oMath xmlns:m="http://schemas.openxmlformats.org/officeDocument/2006/math">
                      <m:r>
                        <a:rPr lang="en-US" sz="1800" b="1" i="1">
                          <a:solidFill>
                            <a:srgbClr val="0070C0"/>
                          </a:solidFill>
                          <a:latin typeface="Cambria Math" charset="0"/>
                        </a:rPr>
                        <m:t>𝑷</m:t>
                      </m:r>
                      <m:d>
                        <m:dPr>
                          <m:ctrlPr>
                            <a:rPr lang="en-US" sz="1800" b="1" i="1">
                              <a:solidFill>
                                <a:srgbClr val="0070C0"/>
                              </a:solidFill>
                              <a:latin typeface="Cambria Math" charset="0"/>
                            </a:rPr>
                          </m:ctrlPr>
                        </m:dPr>
                        <m:e>
                          <m:r>
                            <a:rPr lang="en-US" sz="1800" b="1" i="1">
                              <a:solidFill>
                                <a:srgbClr val="0070C0"/>
                              </a:solidFill>
                              <a:latin typeface="Cambria Math" charset="0"/>
                            </a:rPr>
                            <m:t>𝑩</m:t>
                          </m:r>
                          <m:r>
                            <a:rPr lang="en-US" sz="1800" b="1" i="1">
                              <a:solidFill>
                                <a:srgbClr val="0070C0"/>
                              </a:solidFill>
                              <a:latin typeface="Cambria Math" charset="0"/>
                            </a:rPr>
                            <m:t>|</m:t>
                          </m:r>
                          <m:r>
                            <a:rPr lang="en-US" sz="1800" b="1" i="1">
                              <a:solidFill>
                                <a:srgbClr val="0070C0"/>
                              </a:solidFill>
                              <a:latin typeface="Cambria Math" charset="0"/>
                            </a:rPr>
                            <m:t>𝑨</m:t>
                          </m:r>
                        </m:e>
                      </m:d>
                    </m:oMath>
                  </a14:m>
                  <a:r>
                    <a:rPr lang="en-US" sz="1800" b="1" dirty="0">
                      <a:solidFill>
                        <a:srgbClr val="0070C0"/>
                      </a:solidFill>
                    </a:rPr>
                    <a:t>P(A)</a:t>
                  </a:r>
                  <a:endParaRPr lang="el-GR" sz="1800" b="1" dirty="0">
                    <a:solidFill>
                      <a:srgbClr val="0070C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1052299" y="5229200"/>
                  <a:ext cx="2848921" cy="369332"/>
                </a:xfrm>
                <a:prstGeom prst="rect">
                  <a:avLst/>
                </a:prstGeom>
                <a:blipFill rotWithShape="0">
                  <a:blip r:embed="rId9"/>
                  <a:stretch>
                    <a:fillRect t="-8333" r="-1285"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08473" y="5691735"/>
                  <a:ext cx="3921907" cy="856645"/>
                </a:xfrm>
                <a:prstGeom prst="rect">
                  <a:avLst/>
                </a:prstGeom>
                <a:ln w="57150">
                  <a:solidFill>
                    <a:srgbClr val="FFC000"/>
                  </a:solidFill>
                </a:ln>
              </p:spPr>
              <p:txBody>
                <a:bodyPr wrap="none">
                  <a:spAutoFit/>
                </a:bodyPr>
                <a:lstStyle/>
                <a:p>
                  <a14:m>
                    <m:oMath xmlns:m="http://schemas.openxmlformats.org/officeDocument/2006/math">
                      <m:r>
                        <a:rPr lang="en-US" b="1" i="1" smtClean="0">
                          <a:solidFill>
                            <a:srgbClr val="FF0000"/>
                          </a:solidFill>
                          <a:latin typeface="Cambria Math" charset="0"/>
                        </a:rPr>
                        <m:t>𝑷</m:t>
                      </m:r>
                      <m:d>
                        <m:dPr>
                          <m:ctrlPr>
                            <a:rPr lang="en-US" b="1" i="1">
                              <a:solidFill>
                                <a:srgbClr val="FF0000"/>
                              </a:solidFill>
                              <a:latin typeface="Cambria Math" charset="0"/>
                            </a:rPr>
                          </m:ctrlPr>
                        </m:dPr>
                        <m:e>
                          <m:r>
                            <a:rPr lang="en-US" b="1" i="1">
                              <a:solidFill>
                                <a:srgbClr val="FF0000"/>
                              </a:solidFill>
                              <a:latin typeface="Cambria Math" charset="0"/>
                            </a:rPr>
                            <m:t>𝑨</m:t>
                          </m:r>
                          <m:r>
                            <a:rPr lang="en-US" b="1" i="1">
                              <a:solidFill>
                                <a:srgbClr val="FF0000"/>
                              </a:solidFill>
                              <a:latin typeface="Cambria Math" charset="0"/>
                            </a:rPr>
                            <m:t>|</m:t>
                          </m:r>
                          <m:r>
                            <a:rPr lang="en-US" b="1" i="1">
                              <a:solidFill>
                                <a:srgbClr val="FF0000"/>
                              </a:solidFill>
                              <a:latin typeface="Cambria Math" charset="0"/>
                            </a:rPr>
                            <m:t>𝑩</m:t>
                          </m:r>
                        </m:e>
                      </m:d>
                      <m:r>
                        <a:rPr lang="el-GR" b="1" i="1">
                          <a:solidFill>
                            <a:srgbClr val="FF0000"/>
                          </a:solidFill>
                          <a:latin typeface="Cambria Math" charset="0"/>
                        </a:rPr>
                        <m:t>=</m:t>
                      </m:r>
                      <m:f>
                        <m:fPr>
                          <m:ctrlPr>
                            <a:rPr lang="el-GR" b="1" i="1" smtClean="0">
                              <a:solidFill>
                                <a:srgbClr val="FF0000"/>
                              </a:solidFill>
                              <a:latin typeface="Cambria Math" charset="0"/>
                              <a:ea typeface="Book Antiqua" charset="0"/>
                              <a:cs typeface="Book Antiqua" charset="0"/>
                            </a:rPr>
                          </m:ctrlPr>
                        </m:fPr>
                        <m:num>
                          <m:r>
                            <m:rPr>
                              <m:nor/>
                            </m:rPr>
                            <a:rPr lang="en-US" b="1" i="1" smtClean="0">
                              <a:solidFill>
                                <a:srgbClr val="FF0000"/>
                              </a:solidFill>
                              <a:latin typeface="Book Antiqua" charset="0"/>
                              <a:ea typeface="Book Antiqua" charset="0"/>
                              <a:cs typeface="Book Antiqua" charset="0"/>
                            </a:rPr>
                            <m:t>P</m:t>
                          </m:r>
                          <m:r>
                            <m:rPr>
                              <m:nor/>
                            </m:rPr>
                            <a:rPr lang="en-US" b="1" i="1" smtClean="0">
                              <a:solidFill>
                                <a:srgbClr val="FF0000"/>
                              </a:solidFill>
                              <a:latin typeface="Book Antiqua" charset="0"/>
                              <a:ea typeface="Book Antiqua" charset="0"/>
                              <a:cs typeface="Book Antiqua" charset="0"/>
                            </a:rPr>
                            <m:t>(</m:t>
                          </m:r>
                          <m:r>
                            <m:rPr>
                              <m:nor/>
                            </m:rPr>
                            <a:rPr lang="en-US" b="1" i="1" smtClean="0">
                              <a:solidFill>
                                <a:srgbClr val="FF0000"/>
                              </a:solidFill>
                              <a:latin typeface="Book Antiqua" charset="0"/>
                              <a:ea typeface="Book Antiqua" charset="0"/>
                              <a:cs typeface="Book Antiqua" charset="0"/>
                            </a:rPr>
                            <m:t>B</m:t>
                          </m:r>
                          <m:r>
                            <m:rPr>
                              <m:nor/>
                            </m:rPr>
                            <a:rPr lang="en-US" b="1" i="1" smtClean="0">
                              <a:solidFill>
                                <a:srgbClr val="FF0000"/>
                              </a:solidFill>
                              <a:latin typeface="Book Antiqua" charset="0"/>
                              <a:ea typeface="Book Antiqua" charset="0"/>
                              <a:cs typeface="Book Antiqua" charset="0"/>
                            </a:rPr>
                            <m:t>|</m:t>
                          </m:r>
                          <m:r>
                            <m:rPr>
                              <m:nor/>
                            </m:rPr>
                            <a:rPr lang="en-US" b="1" i="1" smtClean="0">
                              <a:solidFill>
                                <a:srgbClr val="FF0000"/>
                              </a:solidFill>
                              <a:latin typeface="Book Antiqua" charset="0"/>
                              <a:ea typeface="Book Antiqua" charset="0"/>
                              <a:cs typeface="Book Antiqua" charset="0"/>
                            </a:rPr>
                            <m:t>A</m:t>
                          </m:r>
                          <m:r>
                            <m:rPr>
                              <m:nor/>
                            </m:rPr>
                            <a:rPr lang="en-US" b="1" i="1" smtClean="0">
                              <a:solidFill>
                                <a:srgbClr val="FF0000"/>
                              </a:solidFill>
                              <a:latin typeface="Book Antiqua" charset="0"/>
                              <a:ea typeface="Book Antiqua" charset="0"/>
                              <a:cs typeface="Book Antiqua" charset="0"/>
                            </a:rPr>
                            <m:t>)</m:t>
                          </m:r>
                          <m:r>
                            <m:rPr>
                              <m:nor/>
                            </m:rPr>
                            <a:rPr lang="en-US" b="1" i="1" dirty="0">
                              <a:solidFill>
                                <a:srgbClr val="FF0000"/>
                              </a:solidFill>
                              <a:latin typeface="Book Antiqua" charset="0"/>
                              <a:ea typeface="Book Antiqua" charset="0"/>
                              <a:cs typeface="Book Antiqua" charset="0"/>
                            </a:rPr>
                            <m:t>P</m:t>
                          </m:r>
                          <m:r>
                            <m:rPr>
                              <m:nor/>
                            </m:rPr>
                            <a:rPr lang="en-US" b="1" i="1" dirty="0">
                              <a:solidFill>
                                <a:srgbClr val="FF0000"/>
                              </a:solidFill>
                              <a:latin typeface="Book Antiqua" charset="0"/>
                              <a:ea typeface="Book Antiqua" charset="0"/>
                              <a:cs typeface="Book Antiqua" charset="0"/>
                            </a:rPr>
                            <m:t>(</m:t>
                          </m:r>
                          <m:r>
                            <m:rPr>
                              <m:nor/>
                            </m:rPr>
                            <a:rPr lang="en-US" b="1" i="1" dirty="0">
                              <a:solidFill>
                                <a:srgbClr val="FF0000"/>
                              </a:solidFill>
                              <a:latin typeface="Book Antiqua" charset="0"/>
                              <a:ea typeface="Book Antiqua" charset="0"/>
                              <a:cs typeface="Book Antiqua" charset="0"/>
                            </a:rPr>
                            <m:t>A</m:t>
                          </m:r>
                          <m:r>
                            <m:rPr>
                              <m:nor/>
                            </m:rPr>
                            <a:rPr lang="en-US" b="1" i="1" dirty="0">
                              <a:solidFill>
                                <a:srgbClr val="FF0000"/>
                              </a:solidFill>
                              <a:latin typeface="Book Antiqua" charset="0"/>
                              <a:ea typeface="Book Antiqua" charset="0"/>
                              <a:cs typeface="Book Antiqua" charset="0"/>
                            </a:rPr>
                            <m:t>)</m:t>
                          </m:r>
                          <m:r>
                            <m:rPr>
                              <m:nor/>
                            </m:rPr>
                            <a:rPr lang="el-GR" b="1" i="1" dirty="0">
                              <a:solidFill>
                                <a:srgbClr val="FF0000"/>
                              </a:solidFill>
                              <a:latin typeface="Book Antiqua" charset="0"/>
                              <a:ea typeface="Book Antiqua" charset="0"/>
                              <a:cs typeface="Book Antiqua" charset="0"/>
                            </a:rPr>
                            <m:t> </m:t>
                          </m:r>
                        </m:num>
                        <m:den>
                          <m:r>
                            <m:rPr>
                              <m:nor/>
                            </m:rPr>
                            <a:rPr lang="en-US" b="1" i="1" dirty="0">
                              <a:solidFill>
                                <a:srgbClr val="FF0000"/>
                              </a:solidFill>
                              <a:latin typeface="Book Antiqua" charset="0"/>
                              <a:ea typeface="Book Antiqua" charset="0"/>
                              <a:cs typeface="Book Antiqua" charset="0"/>
                            </a:rPr>
                            <m:t>P</m:t>
                          </m:r>
                          <m:r>
                            <m:rPr>
                              <m:nor/>
                            </m:rPr>
                            <a:rPr lang="en-US" b="1" i="1" dirty="0">
                              <a:solidFill>
                                <a:srgbClr val="FF0000"/>
                              </a:solidFill>
                              <a:latin typeface="Book Antiqua" charset="0"/>
                              <a:ea typeface="Book Antiqua" charset="0"/>
                              <a:cs typeface="Book Antiqua" charset="0"/>
                            </a:rPr>
                            <m:t>(</m:t>
                          </m:r>
                          <m:r>
                            <m:rPr>
                              <m:nor/>
                            </m:rPr>
                            <a:rPr lang="en-US" b="1" i="1" dirty="0">
                              <a:solidFill>
                                <a:srgbClr val="FF0000"/>
                              </a:solidFill>
                              <a:latin typeface="Book Antiqua" charset="0"/>
                              <a:ea typeface="Book Antiqua" charset="0"/>
                              <a:cs typeface="Book Antiqua" charset="0"/>
                            </a:rPr>
                            <m:t>B</m:t>
                          </m:r>
                          <m:r>
                            <m:rPr>
                              <m:nor/>
                            </m:rPr>
                            <a:rPr lang="en-US" b="1" i="1" dirty="0">
                              <a:solidFill>
                                <a:srgbClr val="FF0000"/>
                              </a:solidFill>
                              <a:latin typeface="Book Antiqua" charset="0"/>
                              <a:ea typeface="Book Antiqua" charset="0"/>
                              <a:cs typeface="Book Antiqua" charset="0"/>
                            </a:rPr>
                            <m:t>)</m:t>
                          </m:r>
                        </m:den>
                      </m:f>
                    </m:oMath>
                  </a14:m>
                  <a:r>
                    <a:rPr lang="en-US" b="1" dirty="0">
                      <a:solidFill>
                        <a:srgbClr val="FF0000"/>
                      </a:solidFill>
                    </a:rPr>
                    <a:t> </a:t>
                  </a:r>
                  <a:endParaRPr lang="en-US" dirty="0">
                    <a:solidFill>
                      <a:srgbClr val="FF0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808473" y="5691735"/>
                  <a:ext cx="3921907" cy="856645"/>
                </a:xfrm>
                <a:prstGeom prst="rect">
                  <a:avLst/>
                </a:prstGeom>
                <a:blipFill rotWithShape="0">
                  <a:blip r:embed="rId10"/>
                  <a:stretch>
                    <a:fillRect/>
                  </a:stretch>
                </a:blipFill>
                <a:ln w="57150">
                  <a:solidFill>
                    <a:srgbClr val="FFC000"/>
                  </a:solidFill>
                </a:ln>
              </p:spPr>
              <p:txBody>
                <a:bodyPr/>
                <a:lstStyle/>
                <a:p>
                  <a:r>
                    <a:rPr lang="en-US">
                      <a:noFill/>
                    </a:rPr>
                    <a:t> </a:t>
                  </a:r>
                </a:p>
              </p:txBody>
            </p:sp>
          </mc:Fallback>
        </mc:AlternateContent>
      </p:grpSp>
    </p:spTree>
    <p:extLst>
      <p:ext uri="{BB962C8B-B14F-4D97-AF65-F5344CB8AC3E}">
        <p14:creationId xmlns:p14="http://schemas.microsoft.com/office/powerpoint/2010/main" val="142568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35</a:t>
            </a:fld>
            <a:endParaRPr lang="el-GR" dirty="0"/>
          </a:p>
        </p:txBody>
      </p:sp>
      <p:sp>
        <p:nvSpPr>
          <p:cNvPr id="3" name="TextBox 2"/>
          <p:cNvSpPr txBox="1"/>
          <p:nvPr/>
        </p:nvSpPr>
        <p:spPr>
          <a:xfrm>
            <a:off x="395536" y="80628"/>
            <a:ext cx="8100900" cy="400110"/>
          </a:xfrm>
          <a:prstGeom prst="rect">
            <a:avLst/>
          </a:prstGeom>
          <a:noFill/>
        </p:spPr>
        <p:txBody>
          <a:bodyPr wrap="square" rtlCol="0">
            <a:spAutoFit/>
          </a:bodyPr>
          <a:lstStyle/>
          <a:p>
            <a:r>
              <a:rPr lang="el-GR" sz="2000" b="1" dirty="0"/>
              <a:t>Θεώρημα του </a:t>
            </a:r>
            <a:r>
              <a:rPr lang="en-US" sz="2000" b="1" dirty="0"/>
              <a:t>Bayes</a:t>
            </a:r>
          </a:p>
        </p:txBody>
      </p:sp>
      <mc:AlternateContent xmlns:mc="http://schemas.openxmlformats.org/markup-compatibility/2006" xmlns:a14="http://schemas.microsoft.com/office/drawing/2010/main">
        <mc:Choice Requires="a14">
          <p:sp>
            <p:nvSpPr>
              <p:cNvPr id="5" name="Rectangle 4"/>
              <p:cNvSpPr/>
              <p:nvPr/>
            </p:nvSpPr>
            <p:spPr>
              <a:xfrm>
                <a:off x="670283" y="753111"/>
                <a:ext cx="2618858" cy="583686"/>
              </a:xfrm>
              <a:prstGeom prst="rect">
                <a:avLst/>
              </a:prstGeom>
              <a:ln w="57150">
                <a:solidFill>
                  <a:srgbClr val="FFC000"/>
                </a:solidFill>
              </a:ln>
            </p:spPr>
            <p:txBody>
              <a:bodyPr wrap="none">
                <a:spAutoFit/>
              </a:bodyPr>
              <a:lstStyle/>
              <a:p>
                <a14:m>
                  <m:oMath xmlns:m="http://schemas.openxmlformats.org/officeDocument/2006/math">
                    <m:r>
                      <a:rPr lang="en-US" sz="1800" b="1" i="1" smtClean="0">
                        <a:solidFill>
                          <a:srgbClr val="FF0000"/>
                        </a:solidFill>
                        <a:latin typeface="Cambria Math" charset="0"/>
                      </a:rPr>
                      <m:t>𝑷</m:t>
                    </m:r>
                    <m:d>
                      <m:dPr>
                        <m:ctrlPr>
                          <a:rPr lang="en-US" sz="1800" b="1" i="1">
                            <a:solidFill>
                              <a:srgbClr val="FF0000"/>
                            </a:solidFill>
                            <a:latin typeface="Cambria Math" charset="0"/>
                          </a:rPr>
                        </m:ctrlPr>
                      </m:dPr>
                      <m:e>
                        <m:r>
                          <a:rPr lang="en-US" sz="1800" b="1" i="1">
                            <a:solidFill>
                              <a:srgbClr val="FF0000"/>
                            </a:solidFill>
                            <a:latin typeface="Cambria Math" charset="0"/>
                          </a:rPr>
                          <m:t>𝑨</m:t>
                        </m:r>
                        <m:r>
                          <a:rPr lang="en-US" sz="1800" b="1" i="1">
                            <a:solidFill>
                              <a:srgbClr val="FF0000"/>
                            </a:solidFill>
                            <a:latin typeface="Cambria Math" charset="0"/>
                          </a:rPr>
                          <m:t>|</m:t>
                        </m:r>
                        <m:r>
                          <a:rPr lang="en-US" sz="1800" b="1" i="1">
                            <a:solidFill>
                              <a:srgbClr val="FF0000"/>
                            </a:solidFill>
                            <a:latin typeface="Cambria Math" charset="0"/>
                          </a:rPr>
                          <m:t>𝑩</m:t>
                        </m:r>
                      </m:e>
                    </m:d>
                    <m:r>
                      <a:rPr lang="el-GR" sz="1800" b="1" i="1">
                        <a:solidFill>
                          <a:srgbClr val="FF0000"/>
                        </a:solidFill>
                        <a:latin typeface="Cambria Math" charset="0"/>
                      </a:rPr>
                      <m:t>=</m:t>
                    </m:r>
                    <m:f>
                      <m:fPr>
                        <m:ctrlPr>
                          <a:rPr lang="el-GR" sz="1800" b="1" i="1" smtClean="0">
                            <a:solidFill>
                              <a:srgbClr val="FF0000"/>
                            </a:solidFill>
                            <a:latin typeface="Cambria Math" charset="0"/>
                            <a:ea typeface="Book Antiqua" charset="0"/>
                            <a:cs typeface="Book Antiqua" charset="0"/>
                          </a:rPr>
                        </m:ctrlPr>
                      </m:fPr>
                      <m:num>
                        <m:r>
                          <m:rPr>
                            <m:nor/>
                          </m:rPr>
                          <a:rPr lang="en-US" sz="1800" b="1" i="1" smtClean="0">
                            <a:solidFill>
                              <a:srgbClr val="FF0000"/>
                            </a:solidFill>
                            <a:latin typeface="Book Antiqua" charset="0"/>
                            <a:ea typeface="Book Antiqua" charset="0"/>
                            <a:cs typeface="Book Antiqua" charset="0"/>
                          </a:rPr>
                          <m:t>P</m:t>
                        </m:r>
                        <m:r>
                          <m:rPr>
                            <m:nor/>
                          </m:rPr>
                          <a:rPr lang="en-US" sz="1800" b="1" i="1" smtClean="0">
                            <a:solidFill>
                              <a:srgbClr val="FF0000"/>
                            </a:solidFill>
                            <a:latin typeface="Book Antiqua" charset="0"/>
                            <a:ea typeface="Book Antiqua" charset="0"/>
                            <a:cs typeface="Book Antiqua" charset="0"/>
                          </a:rPr>
                          <m:t>(</m:t>
                        </m:r>
                        <m:r>
                          <m:rPr>
                            <m:nor/>
                          </m:rPr>
                          <a:rPr lang="en-US" sz="1800" b="1" i="1" smtClean="0">
                            <a:solidFill>
                              <a:srgbClr val="FF0000"/>
                            </a:solidFill>
                            <a:latin typeface="Book Antiqua" charset="0"/>
                            <a:ea typeface="Book Antiqua" charset="0"/>
                            <a:cs typeface="Book Antiqua" charset="0"/>
                          </a:rPr>
                          <m:t>B</m:t>
                        </m:r>
                        <m:r>
                          <m:rPr>
                            <m:nor/>
                          </m:rPr>
                          <a:rPr lang="en-US" sz="1800" b="1" i="1" smtClean="0">
                            <a:solidFill>
                              <a:srgbClr val="FF0000"/>
                            </a:solidFill>
                            <a:latin typeface="Book Antiqua" charset="0"/>
                            <a:ea typeface="Book Antiqua" charset="0"/>
                            <a:cs typeface="Book Antiqua" charset="0"/>
                          </a:rPr>
                          <m:t>|</m:t>
                        </m:r>
                        <m:r>
                          <m:rPr>
                            <m:nor/>
                          </m:rPr>
                          <a:rPr lang="en-US" sz="1800" b="1" i="1" smtClean="0">
                            <a:solidFill>
                              <a:srgbClr val="FF0000"/>
                            </a:solidFill>
                            <a:latin typeface="Book Antiqua" charset="0"/>
                            <a:ea typeface="Book Antiqua" charset="0"/>
                            <a:cs typeface="Book Antiqua" charset="0"/>
                          </a:rPr>
                          <m:t>A</m:t>
                        </m:r>
                        <m:r>
                          <m:rPr>
                            <m:nor/>
                          </m:rPr>
                          <a:rPr lang="en-US" sz="1800" b="1" i="1" smtClean="0">
                            <a:solidFill>
                              <a:srgbClr val="FF0000"/>
                            </a:solidFill>
                            <a:latin typeface="Book Antiqua" charset="0"/>
                            <a:ea typeface="Book Antiqua" charset="0"/>
                            <a:cs typeface="Book Antiqua" charset="0"/>
                          </a:rPr>
                          <m:t>)</m:t>
                        </m:r>
                        <m:r>
                          <m:rPr>
                            <m:nor/>
                          </m:rPr>
                          <a:rPr lang="en-US" sz="1800" b="1" i="1" dirty="0">
                            <a:solidFill>
                              <a:srgbClr val="FF0000"/>
                            </a:solidFill>
                            <a:latin typeface="Book Antiqua" charset="0"/>
                            <a:ea typeface="Book Antiqua" charset="0"/>
                            <a:cs typeface="Book Antiqua" charset="0"/>
                          </a:rPr>
                          <m:t>P</m:t>
                        </m:r>
                        <m:r>
                          <m:rPr>
                            <m:nor/>
                          </m:rPr>
                          <a:rPr lang="en-US" sz="1800" b="1" i="1" dirty="0">
                            <a:solidFill>
                              <a:srgbClr val="FF0000"/>
                            </a:solidFill>
                            <a:latin typeface="Book Antiqua" charset="0"/>
                            <a:ea typeface="Book Antiqua" charset="0"/>
                            <a:cs typeface="Book Antiqua" charset="0"/>
                          </a:rPr>
                          <m:t>(</m:t>
                        </m:r>
                        <m:r>
                          <m:rPr>
                            <m:nor/>
                          </m:rPr>
                          <a:rPr lang="en-US" sz="1800" b="1" i="1" dirty="0">
                            <a:solidFill>
                              <a:srgbClr val="FF0000"/>
                            </a:solidFill>
                            <a:latin typeface="Book Antiqua" charset="0"/>
                            <a:ea typeface="Book Antiqua" charset="0"/>
                            <a:cs typeface="Book Antiqua" charset="0"/>
                          </a:rPr>
                          <m:t>A</m:t>
                        </m:r>
                        <m:r>
                          <m:rPr>
                            <m:nor/>
                          </m:rPr>
                          <a:rPr lang="en-US" sz="1800" b="1" i="1" dirty="0">
                            <a:solidFill>
                              <a:srgbClr val="FF0000"/>
                            </a:solidFill>
                            <a:latin typeface="Book Antiqua" charset="0"/>
                            <a:ea typeface="Book Antiqua" charset="0"/>
                            <a:cs typeface="Book Antiqua" charset="0"/>
                          </a:rPr>
                          <m:t>)</m:t>
                        </m:r>
                        <m:r>
                          <m:rPr>
                            <m:nor/>
                          </m:rPr>
                          <a:rPr lang="el-GR" sz="1800" b="1" i="1" dirty="0">
                            <a:solidFill>
                              <a:srgbClr val="FF0000"/>
                            </a:solidFill>
                            <a:latin typeface="Book Antiqua" charset="0"/>
                            <a:ea typeface="Book Antiqua" charset="0"/>
                            <a:cs typeface="Book Antiqua" charset="0"/>
                          </a:rPr>
                          <m:t> </m:t>
                        </m:r>
                      </m:num>
                      <m:den>
                        <m:r>
                          <m:rPr>
                            <m:nor/>
                          </m:rPr>
                          <a:rPr lang="en-US" sz="1800" b="1" i="1" dirty="0">
                            <a:solidFill>
                              <a:srgbClr val="FF0000"/>
                            </a:solidFill>
                            <a:latin typeface="Book Antiqua" charset="0"/>
                            <a:ea typeface="Book Antiqua" charset="0"/>
                            <a:cs typeface="Book Antiqua" charset="0"/>
                          </a:rPr>
                          <m:t>P</m:t>
                        </m:r>
                        <m:r>
                          <m:rPr>
                            <m:nor/>
                          </m:rPr>
                          <a:rPr lang="en-US" sz="1800" b="1" i="1" dirty="0">
                            <a:solidFill>
                              <a:srgbClr val="FF0000"/>
                            </a:solidFill>
                            <a:latin typeface="Book Antiqua" charset="0"/>
                            <a:ea typeface="Book Antiqua" charset="0"/>
                            <a:cs typeface="Book Antiqua" charset="0"/>
                          </a:rPr>
                          <m:t>(</m:t>
                        </m:r>
                        <m:r>
                          <m:rPr>
                            <m:nor/>
                          </m:rPr>
                          <a:rPr lang="en-US" sz="1800" b="1" i="1" dirty="0">
                            <a:solidFill>
                              <a:srgbClr val="FF0000"/>
                            </a:solidFill>
                            <a:latin typeface="Book Antiqua" charset="0"/>
                            <a:ea typeface="Book Antiqua" charset="0"/>
                            <a:cs typeface="Book Antiqua" charset="0"/>
                          </a:rPr>
                          <m:t>B</m:t>
                        </m:r>
                        <m:r>
                          <m:rPr>
                            <m:nor/>
                          </m:rPr>
                          <a:rPr lang="en-US" sz="1800" b="1" i="1" dirty="0">
                            <a:solidFill>
                              <a:srgbClr val="FF0000"/>
                            </a:solidFill>
                            <a:latin typeface="Book Antiqua" charset="0"/>
                            <a:ea typeface="Book Antiqua" charset="0"/>
                            <a:cs typeface="Book Antiqua" charset="0"/>
                          </a:rPr>
                          <m:t>)</m:t>
                        </m:r>
                      </m:den>
                    </m:f>
                  </m:oMath>
                </a14:m>
                <a:r>
                  <a:rPr lang="en-US" b="1" dirty="0">
                    <a:solidFill>
                      <a:srgbClr val="FF0000"/>
                    </a:solidFill>
                  </a:rPr>
                  <a:t> </a:t>
                </a:r>
                <a:endParaRPr lang="en-US"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70283" y="753111"/>
                <a:ext cx="2618858" cy="583686"/>
              </a:xfrm>
              <a:prstGeom prst="rect">
                <a:avLst/>
              </a:prstGeom>
              <a:blipFill rotWithShape="0">
                <a:blip r:embed="rId2"/>
                <a:stretch>
                  <a:fillRect/>
                </a:stretch>
              </a:blipFill>
              <a:ln w="57150">
                <a:solidFill>
                  <a:srgbClr val="FFC000"/>
                </a:solidFill>
              </a:ln>
            </p:spPr>
            <p:txBody>
              <a:bodyPr/>
              <a:lstStyle/>
              <a:p>
                <a:r>
                  <a:rPr lang="en-US">
                    <a:noFill/>
                  </a:rPr>
                  <a:t> </a:t>
                </a:r>
              </a:p>
            </p:txBody>
          </p:sp>
        </mc:Fallback>
      </mc:AlternateContent>
      <p:grpSp>
        <p:nvGrpSpPr>
          <p:cNvPr id="13" name="Group 12"/>
          <p:cNvGrpSpPr/>
          <p:nvPr/>
        </p:nvGrpSpPr>
        <p:grpSpPr>
          <a:xfrm>
            <a:off x="3563888" y="541273"/>
            <a:ext cx="4056112" cy="909031"/>
            <a:chOff x="3563888" y="541273"/>
            <a:chExt cx="4056112" cy="909031"/>
          </a:xfrm>
        </p:grpSpPr>
        <mc:AlternateContent xmlns:mc="http://schemas.openxmlformats.org/markup-compatibility/2006" xmlns:a14="http://schemas.microsoft.com/office/drawing/2010/main">
          <mc:Choice Requires="a14">
            <p:sp>
              <p:nvSpPr>
                <p:cNvPr id="7" name="TextBox 6"/>
                <p:cNvSpPr txBox="1"/>
                <p:nvPr/>
              </p:nvSpPr>
              <p:spPr>
                <a:xfrm>
                  <a:off x="3563888" y="541273"/>
                  <a:ext cx="1439652" cy="9090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i="1" smtClean="0">
                                <a:latin typeface="Cambria Math" charset="0"/>
                              </a:rPr>
                            </m:ctrlPr>
                          </m:groupChrPr>
                          <m:e>
                            <m:eqArr>
                              <m:eqArrPr>
                                <m:ctrlPr>
                                  <a:rPr lang="el-GR" b="0" i="1" smtClean="0">
                                    <a:latin typeface="Cambria Math" charset="0"/>
                                  </a:rPr>
                                </m:ctrlPr>
                              </m:eqArrPr>
                              <m:e>
                                <m:r>
                                  <m:rPr>
                                    <m:sty m:val="p"/>
                                    <m:brk m:alnAt="2"/>
                                  </m:rPr>
                                  <a:rPr lang="el-GR" b="0" i="0" smtClean="0">
                                    <a:latin typeface="Cambria Math" charset="0"/>
                                  </a:rPr>
                                  <m:t>Α</m:t>
                                </m:r>
                                <m:r>
                                  <m:rPr>
                                    <m:brk m:alnAt="2"/>
                                  </m:rPr>
                                  <a:rPr lang="el-GR" b="0" i="1" smtClean="0">
                                    <a:latin typeface="Cambria Math" charset="0"/>
                                    <a:ea typeface="Cambria Math" charset="0"/>
                                    <a:cs typeface="Cambria Math" charset="0"/>
                                  </a:rPr>
                                  <m:t>→</m:t>
                                </m:r>
                                <m:r>
                                  <a:rPr lang="el-GR" b="0" i="1" smtClean="0">
                                    <a:latin typeface="Cambria Math" charset="0"/>
                                    <a:ea typeface="Cambria Math" charset="0"/>
                                    <a:cs typeface="Cambria Math" charset="0"/>
                                  </a:rPr>
                                  <m:t>𝜇</m:t>
                                </m:r>
                              </m:e>
                              <m:e>
                                <m:r>
                                  <m:rPr>
                                    <m:sty m:val="p"/>
                                  </m:rPr>
                                  <a:rPr lang="el-GR" b="0" i="0" smtClean="0">
                                    <a:latin typeface="Cambria Math" charset="0"/>
                                    <a:ea typeface="Cambria Math" charset="0"/>
                                    <a:cs typeface="Cambria Math" charset="0"/>
                                  </a:rPr>
                                  <m:t>Β</m:t>
                                </m:r>
                                <m:r>
                                  <a:rPr lang="el-GR"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𝑥</m:t>
                                </m:r>
                              </m:e>
                            </m:eqArr>
                          </m:e>
                        </m:groupCh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563888" y="541273"/>
                  <a:ext cx="1439652" cy="90903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155030" y="836712"/>
                  <a:ext cx="2464970" cy="600036"/>
                </a:xfrm>
                <a:prstGeom prst="rect">
                  <a:avLst/>
                </a:prstGeom>
                <a:ln w="57150">
                  <a:solidFill>
                    <a:srgbClr val="FFC000"/>
                  </a:solidFill>
                </a:ln>
              </p:spPr>
              <p:txBody>
                <a:bodyPr wrap="none">
                  <a:spAutoFit/>
                </a:bodyPr>
                <a:lstStyle/>
                <a:p>
                  <a14:m>
                    <m:oMath xmlns:m="http://schemas.openxmlformats.org/officeDocument/2006/math">
                      <m:r>
                        <a:rPr lang="en-US" sz="1800" b="1" i="1" smtClean="0">
                          <a:solidFill>
                            <a:srgbClr val="FF0000"/>
                          </a:solidFill>
                          <a:latin typeface="Cambria Math" charset="0"/>
                        </a:rPr>
                        <m:t>𝑷</m:t>
                      </m:r>
                      <m:d>
                        <m:dPr>
                          <m:ctrlPr>
                            <a:rPr lang="en-US" sz="1800" b="1" i="1">
                              <a:solidFill>
                                <a:srgbClr val="FF0000"/>
                              </a:solidFill>
                              <a:latin typeface="Cambria Math" charset="0"/>
                            </a:rPr>
                          </m:ctrlPr>
                        </m:dPr>
                        <m:e>
                          <m:r>
                            <a:rPr lang="el-GR" sz="1800" b="1" i="1" smtClean="0">
                              <a:solidFill>
                                <a:srgbClr val="FF0000"/>
                              </a:solidFill>
                              <a:latin typeface="Cambria Math" charset="0"/>
                            </a:rPr>
                            <m:t>𝝁</m:t>
                          </m:r>
                          <m:r>
                            <a:rPr lang="en-US" sz="1800" b="1" i="1">
                              <a:solidFill>
                                <a:srgbClr val="FF0000"/>
                              </a:solidFill>
                              <a:latin typeface="Cambria Math" charset="0"/>
                            </a:rPr>
                            <m:t>|</m:t>
                          </m:r>
                          <m:r>
                            <a:rPr lang="en-US" sz="1800" b="1" i="1" smtClean="0">
                              <a:solidFill>
                                <a:srgbClr val="FF0000"/>
                              </a:solidFill>
                              <a:latin typeface="Cambria Math" charset="0"/>
                            </a:rPr>
                            <m:t>𝒙</m:t>
                          </m:r>
                        </m:e>
                      </m:d>
                      <m:r>
                        <a:rPr lang="el-GR" sz="1800" b="1" i="1">
                          <a:solidFill>
                            <a:srgbClr val="FF0000"/>
                          </a:solidFill>
                          <a:latin typeface="Cambria Math" charset="0"/>
                        </a:rPr>
                        <m:t>=</m:t>
                      </m:r>
                      <m:f>
                        <m:fPr>
                          <m:ctrlPr>
                            <a:rPr lang="el-GR" sz="1800" b="1" i="1" smtClean="0">
                              <a:solidFill>
                                <a:srgbClr val="FF0000"/>
                              </a:solidFill>
                              <a:latin typeface="Cambria Math" charset="0"/>
                              <a:ea typeface="Book Antiqua" charset="0"/>
                              <a:cs typeface="Book Antiqua" charset="0"/>
                            </a:rPr>
                          </m:ctrlPr>
                        </m:fPr>
                        <m:num>
                          <m:r>
                            <m:rPr>
                              <m:nor/>
                            </m:rPr>
                            <a:rPr lang="en-US" sz="1800" b="1" i="1" smtClean="0">
                              <a:solidFill>
                                <a:srgbClr val="FF0000"/>
                              </a:solidFill>
                              <a:latin typeface="Book Antiqua" charset="0"/>
                              <a:ea typeface="Book Antiqua" charset="0"/>
                              <a:cs typeface="Book Antiqua" charset="0"/>
                            </a:rPr>
                            <m:t>P</m:t>
                          </m:r>
                          <m:r>
                            <m:rPr>
                              <m:nor/>
                            </m:rPr>
                            <a:rPr lang="en-US" sz="1800" b="1" i="1" smtClean="0">
                              <a:solidFill>
                                <a:srgbClr val="FF0000"/>
                              </a:solidFill>
                              <a:latin typeface="Book Antiqua" charset="0"/>
                              <a:ea typeface="Book Antiqua" charset="0"/>
                              <a:cs typeface="Book Antiqua" charset="0"/>
                            </a:rPr>
                            <m:t>(</m:t>
                          </m:r>
                          <m:r>
                            <m:rPr>
                              <m:nor/>
                            </m:rPr>
                            <a:rPr lang="en-US" sz="1800" b="1" i="1" smtClean="0">
                              <a:solidFill>
                                <a:srgbClr val="FF0000"/>
                              </a:solidFill>
                              <a:latin typeface="Book Antiqua" charset="0"/>
                              <a:ea typeface="Book Antiqua" charset="0"/>
                              <a:cs typeface="Book Antiqua" charset="0"/>
                            </a:rPr>
                            <m:t>x</m:t>
                          </m:r>
                          <m:r>
                            <m:rPr>
                              <m:nor/>
                            </m:rPr>
                            <a:rPr lang="en-US" sz="1800" b="1" i="1" smtClean="0">
                              <a:solidFill>
                                <a:srgbClr val="FF0000"/>
                              </a:solidFill>
                              <a:latin typeface="Book Antiqua" charset="0"/>
                              <a:ea typeface="Book Antiqua" charset="0"/>
                              <a:cs typeface="Book Antiqua" charset="0"/>
                            </a:rPr>
                            <m:t>|</m:t>
                          </m:r>
                          <m:r>
                            <m:rPr>
                              <m:nor/>
                            </m:rPr>
                            <a:rPr lang="el-GR" sz="1800" b="1" i="1" smtClean="0">
                              <a:solidFill>
                                <a:srgbClr val="FF0000"/>
                              </a:solidFill>
                              <a:latin typeface="Book Antiqua" charset="0"/>
                              <a:ea typeface="Book Antiqua" charset="0"/>
                              <a:cs typeface="Book Antiqua" charset="0"/>
                            </a:rPr>
                            <m:t>μ</m:t>
                          </m:r>
                          <m:r>
                            <m:rPr>
                              <m:nor/>
                            </m:rPr>
                            <a:rPr lang="en-US" sz="1800" b="1" i="1" smtClean="0">
                              <a:solidFill>
                                <a:srgbClr val="FF0000"/>
                              </a:solidFill>
                              <a:latin typeface="Book Antiqua" charset="0"/>
                              <a:ea typeface="Book Antiqua" charset="0"/>
                              <a:cs typeface="Book Antiqua" charset="0"/>
                            </a:rPr>
                            <m:t>)</m:t>
                          </m:r>
                          <m:r>
                            <m:rPr>
                              <m:nor/>
                            </m:rPr>
                            <a:rPr lang="en-US" sz="1800" b="1" i="1" dirty="0">
                              <a:solidFill>
                                <a:srgbClr val="FF0000"/>
                              </a:solidFill>
                              <a:latin typeface="Book Antiqua" charset="0"/>
                              <a:ea typeface="Book Antiqua" charset="0"/>
                              <a:cs typeface="Book Antiqua" charset="0"/>
                            </a:rPr>
                            <m:t>P</m:t>
                          </m:r>
                          <m:r>
                            <m:rPr>
                              <m:nor/>
                            </m:rPr>
                            <a:rPr lang="en-US" sz="1800" b="1" i="1" dirty="0">
                              <a:solidFill>
                                <a:srgbClr val="FF0000"/>
                              </a:solidFill>
                              <a:latin typeface="Book Antiqua" charset="0"/>
                              <a:ea typeface="Book Antiqua" charset="0"/>
                              <a:cs typeface="Book Antiqua" charset="0"/>
                            </a:rPr>
                            <m:t>(</m:t>
                          </m:r>
                          <m:r>
                            <m:rPr>
                              <m:nor/>
                            </m:rPr>
                            <a:rPr lang="el-GR" sz="1800" b="1" i="1" dirty="0" smtClean="0">
                              <a:solidFill>
                                <a:srgbClr val="FF0000"/>
                              </a:solidFill>
                              <a:latin typeface="Book Antiqua" charset="0"/>
                              <a:ea typeface="Book Antiqua" charset="0"/>
                              <a:cs typeface="Book Antiqua" charset="0"/>
                            </a:rPr>
                            <m:t>μ</m:t>
                          </m:r>
                          <m:r>
                            <m:rPr>
                              <m:nor/>
                            </m:rPr>
                            <a:rPr lang="en-US" sz="1800" b="1" i="1" dirty="0">
                              <a:solidFill>
                                <a:srgbClr val="FF0000"/>
                              </a:solidFill>
                              <a:latin typeface="Book Antiqua" charset="0"/>
                              <a:ea typeface="Book Antiqua" charset="0"/>
                              <a:cs typeface="Book Antiqua" charset="0"/>
                            </a:rPr>
                            <m:t>)</m:t>
                          </m:r>
                          <m:r>
                            <m:rPr>
                              <m:nor/>
                            </m:rPr>
                            <a:rPr lang="el-GR" sz="1800" b="1" i="1" dirty="0">
                              <a:solidFill>
                                <a:srgbClr val="FF0000"/>
                              </a:solidFill>
                              <a:latin typeface="Book Antiqua" charset="0"/>
                              <a:ea typeface="Book Antiqua" charset="0"/>
                              <a:cs typeface="Book Antiqua" charset="0"/>
                            </a:rPr>
                            <m:t> </m:t>
                          </m:r>
                        </m:num>
                        <m:den>
                          <m:r>
                            <m:rPr>
                              <m:nor/>
                            </m:rPr>
                            <a:rPr lang="en-US" sz="1800" b="1" i="1" dirty="0">
                              <a:solidFill>
                                <a:srgbClr val="FF0000"/>
                              </a:solidFill>
                              <a:latin typeface="Book Antiqua" charset="0"/>
                              <a:ea typeface="Book Antiqua" charset="0"/>
                              <a:cs typeface="Book Antiqua" charset="0"/>
                            </a:rPr>
                            <m:t>P</m:t>
                          </m:r>
                          <m:r>
                            <m:rPr>
                              <m:nor/>
                            </m:rPr>
                            <a:rPr lang="en-US" sz="1800" b="1" i="1" dirty="0">
                              <a:solidFill>
                                <a:srgbClr val="FF0000"/>
                              </a:solidFill>
                              <a:latin typeface="Book Antiqua" charset="0"/>
                              <a:ea typeface="Book Antiqua" charset="0"/>
                              <a:cs typeface="Book Antiqua" charset="0"/>
                            </a:rPr>
                            <m:t>(</m:t>
                          </m:r>
                          <m:r>
                            <m:rPr>
                              <m:nor/>
                            </m:rPr>
                            <a:rPr lang="en-US" sz="1800" b="1" i="1" dirty="0" smtClean="0">
                              <a:solidFill>
                                <a:srgbClr val="FF0000"/>
                              </a:solidFill>
                              <a:latin typeface="Book Antiqua" charset="0"/>
                              <a:ea typeface="Book Antiqua" charset="0"/>
                              <a:cs typeface="Book Antiqua" charset="0"/>
                            </a:rPr>
                            <m:t>x</m:t>
                          </m:r>
                          <m:r>
                            <m:rPr>
                              <m:nor/>
                            </m:rPr>
                            <a:rPr lang="en-US" sz="1800" b="1" i="1" dirty="0">
                              <a:solidFill>
                                <a:srgbClr val="FF0000"/>
                              </a:solidFill>
                              <a:latin typeface="Book Antiqua" charset="0"/>
                              <a:ea typeface="Book Antiqua" charset="0"/>
                              <a:cs typeface="Book Antiqua" charset="0"/>
                            </a:rPr>
                            <m:t>)</m:t>
                          </m:r>
                        </m:den>
                      </m:f>
                    </m:oMath>
                  </a14:m>
                  <a:r>
                    <a:rPr lang="en-US" b="1" dirty="0">
                      <a:solidFill>
                        <a:srgbClr val="FF0000"/>
                      </a:solidFill>
                    </a:rPr>
                    <a:t> </a:t>
                  </a:r>
                  <a:endParaRPr lang="en-US"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155030" y="836712"/>
                  <a:ext cx="2464970" cy="600036"/>
                </a:xfrm>
                <a:prstGeom prst="rect">
                  <a:avLst/>
                </a:prstGeom>
                <a:blipFill rotWithShape="0">
                  <a:blip r:embed="rId4"/>
                  <a:stretch>
                    <a:fillRect/>
                  </a:stretch>
                </a:blipFill>
                <a:ln w="57150">
                  <a:solidFill>
                    <a:srgbClr val="FFC000"/>
                  </a:solidFill>
                </a:ln>
              </p:spPr>
              <p:txBody>
                <a:bodyPr/>
                <a:lstStyle/>
                <a:p>
                  <a:r>
                    <a:rPr lang="en-US">
                      <a:noFill/>
                    </a:rPr>
                    <a:t> </a:t>
                  </a:r>
                </a:p>
              </p:txBody>
            </p:sp>
          </mc:Fallback>
        </mc:AlternateContent>
      </p:grpSp>
      <p:sp>
        <p:nvSpPr>
          <p:cNvPr id="9" name="TextBox 8"/>
          <p:cNvSpPr txBox="1"/>
          <p:nvPr/>
        </p:nvSpPr>
        <p:spPr>
          <a:xfrm>
            <a:off x="0" y="1916832"/>
            <a:ext cx="9072500" cy="523220"/>
          </a:xfrm>
          <a:prstGeom prst="rect">
            <a:avLst/>
          </a:prstGeom>
          <a:noFill/>
        </p:spPr>
        <p:txBody>
          <a:bodyPr wrap="square" rtlCol="0">
            <a:spAutoFit/>
          </a:bodyPr>
          <a:lstStyle/>
          <a:p>
            <a:endParaRPr lang="en-US"/>
          </a:p>
        </p:txBody>
      </p:sp>
      <p:sp>
        <p:nvSpPr>
          <p:cNvPr id="4" name="TextBox 3"/>
          <p:cNvSpPr txBox="1"/>
          <p:nvPr/>
        </p:nvSpPr>
        <p:spPr>
          <a:xfrm>
            <a:off x="0" y="1526863"/>
            <a:ext cx="9144508" cy="3570208"/>
          </a:xfrm>
          <a:prstGeom prst="rect">
            <a:avLst/>
          </a:prstGeom>
          <a:noFill/>
        </p:spPr>
        <p:txBody>
          <a:bodyPr wrap="square" rtlCol="0">
            <a:spAutoFit/>
          </a:bodyPr>
          <a:lstStyle/>
          <a:p>
            <a:pPr algn="just"/>
            <a:r>
              <a:rPr lang="en-US" sz="1600" b="1" dirty="0">
                <a:solidFill>
                  <a:srgbClr val="FF0000"/>
                </a:solidFill>
              </a:rPr>
              <a:t>P(x|</a:t>
            </a:r>
            <a:r>
              <a:rPr lang="el-GR" sz="1600" b="1" dirty="0">
                <a:solidFill>
                  <a:srgbClr val="FF0000"/>
                </a:solidFill>
              </a:rPr>
              <a:t>μ)=</a:t>
            </a:r>
            <a:r>
              <a:rPr lang="en-US" sz="1600" b="1" dirty="0">
                <a:solidFill>
                  <a:srgbClr val="FF0000"/>
                </a:solidFill>
              </a:rPr>
              <a:t>f(x;</a:t>
            </a:r>
            <a:r>
              <a:rPr lang="el-GR" sz="1600" b="1" dirty="0">
                <a:solidFill>
                  <a:srgbClr val="FF0000"/>
                </a:solidFill>
              </a:rPr>
              <a:t>μ)</a:t>
            </a:r>
            <a:r>
              <a:rPr lang="en-US" sz="1600" b="1" dirty="0">
                <a:solidFill>
                  <a:srgbClr val="FF0000"/>
                </a:solidFill>
              </a:rPr>
              <a:t>dx : </a:t>
            </a:r>
            <a:r>
              <a:rPr lang="el-GR" sz="1600" dirty="0"/>
              <a:t>είναι η πιθανότητα η τιμή της μέτρησης να είναι στο διάστημα [</a:t>
            </a:r>
            <a:r>
              <a:rPr lang="en-US" sz="1600" dirty="0"/>
              <a:t>x, </a:t>
            </a:r>
            <a:r>
              <a:rPr lang="en-US" sz="1600" dirty="0" err="1"/>
              <a:t>x+dx</a:t>
            </a:r>
            <a:r>
              <a:rPr lang="en-US" sz="1600" dirty="0"/>
              <a:t>] </a:t>
            </a:r>
            <a:r>
              <a:rPr lang="el-GR" sz="1600" dirty="0"/>
              <a:t>δεδομένου ότι η αληθής τιμή είναι ίση με μ. </a:t>
            </a:r>
            <a:r>
              <a:rPr lang="el-GR" sz="1600" i="1" dirty="0">
                <a:solidFill>
                  <a:srgbClr val="0070C0"/>
                </a:solidFill>
              </a:rPr>
              <a:t>(</a:t>
            </a:r>
            <a:r>
              <a:rPr lang="en-US" sz="1600" i="1" dirty="0">
                <a:solidFill>
                  <a:srgbClr val="0070C0"/>
                </a:solidFill>
              </a:rPr>
              <a:t>f(x;</a:t>
            </a:r>
            <a:r>
              <a:rPr lang="el-GR" sz="1600" i="1" dirty="0">
                <a:solidFill>
                  <a:srgbClr val="0070C0"/>
                </a:solidFill>
              </a:rPr>
              <a:t>μ) είναι η συνάρτηση πυκνότητας πιθανότητας των μετρήσεων που περιέχει την αληθή τιμή, μ, ως παράμετρο)</a:t>
            </a:r>
            <a:r>
              <a:rPr lang="en-US" sz="1600" b="1" i="1" u="sng" dirty="0">
                <a:solidFill>
                  <a:srgbClr val="C00000"/>
                </a:solidFill>
              </a:rPr>
              <a:t>. </a:t>
            </a:r>
            <a:r>
              <a:rPr lang="el-GR" sz="1600" b="1" i="1" u="sng" dirty="0">
                <a:solidFill>
                  <a:srgbClr val="C00000"/>
                </a:solidFill>
              </a:rPr>
              <a:t>ΓΝΩΣΤΗ ΣΥΝΑΡΤΗΣΗ</a:t>
            </a:r>
          </a:p>
          <a:p>
            <a:pPr algn="just"/>
            <a:r>
              <a:rPr lang="en-US" sz="1600" b="1" dirty="0">
                <a:solidFill>
                  <a:srgbClr val="FF0000"/>
                </a:solidFill>
              </a:rPr>
              <a:t>P(</a:t>
            </a:r>
            <a:r>
              <a:rPr lang="el-GR" sz="1600" b="1" dirty="0">
                <a:solidFill>
                  <a:srgbClr val="FF0000"/>
                </a:solidFill>
              </a:rPr>
              <a:t>μ</a:t>
            </a:r>
            <a:r>
              <a:rPr lang="en-US" sz="1600" b="1" dirty="0">
                <a:solidFill>
                  <a:srgbClr val="FF0000"/>
                </a:solidFill>
              </a:rPr>
              <a:t>|x</a:t>
            </a:r>
            <a:r>
              <a:rPr lang="el-GR" sz="1600" b="1" dirty="0">
                <a:solidFill>
                  <a:srgbClr val="FF0000"/>
                </a:solidFill>
              </a:rPr>
              <a:t>)=</a:t>
            </a:r>
            <a:r>
              <a:rPr lang="en-US" sz="1600" b="1" dirty="0">
                <a:solidFill>
                  <a:srgbClr val="FF0000"/>
                </a:solidFill>
              </a:rPr>
              <a:t>q(</a:t>
            </a:r>
            <a:r>
              <a:rPr lang="el-GR" sz="1600" b="1" dirty="0">
                <a:solidFill>
                  <a:srgbClr val="FF0000"/>
                </a:solidFill>
              </a:rPr>
              <a:t>μ</a:t>
            </a:r>
            <a:r>
              <a:rPr lang="en-US" sz="1600" b="1" dirty="0">
                <a:solidFill>
                  <a:srgbClr val="FF0000"/>
                </a:solidFill>
              </a:rPr>
              <a:t>;x</a:t>
            </a:r>
            <a:r>
              <a:rPr lang="el-GR" sz="1600" b="1" dirty="0">
                <a:solidFill>
                  <a:srgbClr val="FF0000"/>
                </a:solidFill>
              </a:rPr>
              <a:t>)</a:t>
            </a:r>
            <a:r>
              <a:rPr lang="en-US" sz="1600" b="1" dirty="0">
                <a:solidFill>
                  <a:srgbClr val="FF0000"/>
                </a:solidFill>
              </a:rPr>
              <a:t>d</a:t>
            </a:r>
            <a:r>
              <a:rPr lang="el-GR" sz="1600" b="1" dirty="0">
                <a:solidFill>
                  <a:srgbClr val="FF0000"/>
                </a:solidFill>
              </a:rPr>
              <a:t>μ</a:t>
            </a:r>
            <a:r>
              <a:rPr lang="en-US" sz="1600" b="1" dirty="0">
                <a:solidFill>
                  <a:srgbClr val="FF0000"/>
                </a:solidFill>
              </a:rPr>
              <a:t> : </a:t>
            </a:r>
            <a:r>
              <a:rPr lang="el-GR" sz="1600" dirty="0"/>
              <a:t>είναι η πιθανότητα η αληθής τιμή της φυσικής ποσότητας να είναι στο διάστημα [μ</a:t>
            </a:r>
            <a:r>
              <a:rPr lang="en-US" sz="1600" dirty="0"/>
              <a:t>, </a:t>
            </a:r>
            <a:r>
              <a:rPr lang="el-GR" sz="1600" dirty="0"/>
              <a:t>μ</a:t>
            </a:r>
            <a:r>
              <a:rPr lang="en-US" sz="1600" dirty="0"/>
              <a:t>+d</a:t>
            </a:r>
            <a:r>
              <a:rPr lang="el-GR" sz="1600" dirty="0"/>
              <a:t>μ</a:t>
            </a:r>
            <a:r>
              <a:rPr lang="en-US" sz="1600" dirty="0"/>
              <a:t>] </a:t>
            </a:r>
            <a:r>
              <a:rPr lang="el-GR" sz="1600" dirty="0"/>
              <a:t>δεδομένου ότι μία μέτρηση μας έδωσε τιμή </a:t>
            </a:r>
            <a:r>
              <a:rPr lang="en-US" sz="1600" dirty="0"/>
              <a:t>x</a:t>
            </a:r>
            <a:r>
              <a:rPr lang="el-GR" sz="1600" dirty="0"/>
              <a:t>. </a:t>
            </a:r>
            <a:r>
              <a:rPr lang="el-GR" sz="1600" i="1" dirty="0">
                <a:solidFill>
                  <a:srgbClr val="0070C0"/>
                </a:solidFill>
              </a:rPr>
              <a:t>(</a:t>
            </a:r>
            <a:r>
              <a:rPr lang="en-US" sz="1600" i="1" dirty="0">
                <a:solidFill>
                  <a:srgbClr val="0070C0"/>
                </a:solidFill>
              </a:rPr>
              <a:t>q(</a:t>
            </a:r>
            <a:r>
              <a:rPr lang="el-GR" sz="1600" i="1" dirty="0">
                <a:solidFill>
                  <a:srgbClr val="0070C0"/>
                </a:solidFill>
              </a:rPr>
              <a:t>μ</a:t>
            </a:r>
            <a:r>
              <a:rPr lang="en-US" sz="1600" i="1" dirty="0">
                <a:solidFill>
                  <a:srgbClr val="0070C0"/>
                </a:solidFill>
              </a:rPr>
              <a:t>;x</a:t>
            </a:r>
            <a:r>
              <a:rPr lang="el-GR" sz="1600" i="1" dirty="0">
                <a:solidFill>
                  <a:srgbClr val="0070C0"/>
                </a:solidFill>
              </a:rPr>
              <a:t>) είναι η συνάρτηση πυκνότητας πιθανότητας ώστε κάθε πραγματικός αριθμός στο διάστημα τιμών Ω=[</a:t>
            </a:r>
            <a:r>
              <a:rPr lang="en-US" sz="1600" i="1" dirty="0" err="1">
                <a:solidFill>
                  <a:srgbClr val="0070C0"/>
                </a:solidFill>
              </a:rPr>
              <a:t>a,b</a:t>
            </a:r>
            <a:r>
              <a:rPr lang="en-US" sz="1600" i="1" dirty="0">
                <a:solidFill>
                  <a:srgbClr val="0070C0"/>
                </a:solidFill>
              </a:rPr>
              <a:t>] </a:t>
            </a:r>
            <a:r>
              <a:rPr lang="el-GR" sz="1600" i="1" dirty="0">
                <a:solidFill>
                  <a:srgbClr val="0070C0"/>
                </a:solidFill>
              </a:rPr>
              <a:t>να είναι η αληθής τιμή του φυσικού μεγέθους. Η συνάρτηση </a:t>
            </a:r>
            <a:r>
              <a:rPr lang="en-US" sz="1600" i="1" dirty="0">
                <a:solidFill>
                  <a:srgbClr val="0070C0"/>
                </a:solidFill>
              </a:rPr>
              <a:t>q </a:t>
            </a:r>
            <a:r>
              <a:rPr lang="el-GR" sz="1600" i="1" dirty="0">
                <a:solidFill>
                  <a:srgbClr val="0070C0"/>
                </a:solidFill>
              </a:rPr>
              <a:t>περιέχει την τιμή της μέτρησης, </a:t>
            </a:r>
            <a:r>
              <a:rPr lang="en-US" sz="1600" i="1" dirty="0">
                <a:solidFill>
                  <a:srgbClr val="0070C0"/>
                </a:solidFill>
              </a:rPr>
              <a:t>x</a:t>
            </a:r>
            <a:r>
              <a:rPr lang="el-GR" sz="1600" i="1" dirty="0">
                <a:solidFill>
                  <a:srgbClr val="0070C0"/>
                </a:solidFill>
              </a:rPr>
              <a:t>, ως παράμετρο.)</a:t>
            </a:r>
            <a:r>
              <a:rPr lang="el-GR" sz="1600" b="1" i="1" u="sng" dirty="0">
                <a:solidFill>
                  <a:srgbClr val="0070C0"/>
                </a:solidFill>
              </a:rPr>
              <a:t> </a:t>
            </a:r>
            <a:r>
              <a:rPr lang="en-US" sz="1600" b="1" i="1" u="sng" dirty="0">
                <a:solidFill>
                  <a:srgbClr val="C00000"/>
                </a:solidFill>
              </a:rPr>
              <a:t>A</a:t>
            </a:r>
            <a:r>
              <a:rPr lang="el-GR" sz="1600" b="1" i="1" u="sng" dirty="0">
                <a:solidFill>
                  <a:srgbClr val="C00000"/>
                </a:solidFill>
              </a:rPr>
              <a:t>ΓΝΩΣΤΗ ΣΥΝΑΡΤΗΣΗ </a:t>
            </a:r>
            <a:endParaRPr lang="en-US" sz="1600" b="1" i="1" u="sng" dirty="0">
              <a:solidFill>
                <a:srgbClr val="C00000"/>
              </a:solidFill>
            </a:endParaRPr>
          </a:p>
          <a:p>
            <a:pPr algn="just"/>
            <a:r>
              <a:rPr lang="en-US" sz="1600" b="1" dirty="0">
                <a:solidFill>
                  <a:srgbClr val="FF0000"/>
                </a:solidFill>
              </a:rPr>
              <a:t>P(</a:t>
            </a:r>
            <a:r>
              <a:rPr lang="el-GR" sz="1600" b="1" dirty="0">
                <a:solidFill>
                  <a:srgbClr val="FF0000"/>
                </a:solidFill>
              </a:rPr>
              <a:t>μ</a:t>
            </a:r>
            <a:r>
              <a:rPr lang="en-US" sz="1600" b="1" dirty="0">
                <a:solidFill>
                  <a:srgbClr val="FF0000"/>
                </a:solidFill>
              </a:rPr>
              <a:t>)= u(</a:t>
            </a:r>
            <a:r>
              <a:rPr lang="el-GR" sz="1600" b="1" dirty="0">
                <a:solidFill>
                  <a:srgbClr val="FF0000"/>
                </a:solidFill>
              </a:rPr>
              <a:t>μ)</a:t>
            </a:r>
            <a:r>
              <a:rPr lang="en-US" sz="1600" b="1" dirty="0">
                <a:solidFill>
                  <a:srgbClr val="FF0000"/>
                </a:solidFill>
              </a:rPr>
              <a:t>d</a:t>
            </a:r>
            <a:r>
              <a:rPr lang="el-GR" sz="1600" b="1" dirty="0">
                <a:solidFill>
                  <a:srgbClr val="FF0000"/>
                </a:solidFill>
              </a:rPr>
              <a:t>μ</a:t>
            </a:r>
            <a:r>
              <a:rPr lang="en-US" sz="1600" b="1" dirty="0">
                <a:solidFill>
                  <a:srgbClr val="FF0000"/>
                </a:solidFill>
              </a:rPr>
              <a:t> :</a:t>
            </a:r>
            <a:r>
              <a:rPr lang="el-GR" sz="1600" b="1" dirty="0">
                <a:solidFill>
                  <a:srgbClr val="FF0000"/>
                </a:solidFill>
              </a:rPr>
              <a:t> </a:t>
            </a:r>
            <a:r>
              <a:rPr lang="el-GR" sz="1600" dirty="0"/>
              <a:t>είναι η πιθανότητα που προσάπτουμε (πριν την εκτέλεση οποιασδήποτε μέτρησης) στην τιμή μ να είναι η αληθής τιμή της φυσικής ποσότητας (</a:t>
            </a:r>
            <a:r>
              <a:rPr lang="el-GR" sz="1600" dirty="0">
                <a:solidFill>
                  <a:srgbClr val="00B050"/>
                </a:solidFill>
              </a:rPr>
              <a:t>π.χ. εάν θα θέλαμε να αξιοποιήσουμε τα αποτελέσματα ενός άλλου πειράματος – «υποκειμενική πιθανότητα).</a:t>
            </a:r>
          </a:p>
          <a:p>
            <a:pPr algn="just"/>
            <a:r>
              <a:rPr lang="el-GR" sz="1600" dirty="0"/>
              <a:t>Για να είμαστε εντελώς απροκατάληπτοι θα θεωρήσουμε ότι κάθε «επιτρεπτή» τιμή μπορεί να είναι η αληθής τιμή του φυσικού μεγέθους, συνεπώς: </a:t>
            </a:r>
            <a:r>
              <a:rPr lang="en-US" sz="1600" b="1" dirty="0">
                <a:solidFill>
                  <a:srgbClr val="FF0000"/>
                </a:solidFill>
              </a:rPr>
              <a:t>P(</a:t>
            </a:r>
            <a:r>
              <a:rPr lang="el-GR" sz="1600" b="1" dirty="0">
                <a:solidFill>
                  <a:srgbClr val="FF0000"/>
                </a:solidFill>
              </a:rPr>
              <a:t>μ</a:t>
            </a:r>
            <a:r>
              <a:rPr lang="en-US" sz="1600" b="1" dirty="0">
                <a:solidFill>
                  <a:srgbClr val="FF0000"/>
                </a:solidFill>
              </a:rPr>
              <a:t>)= Cd</a:t>
            </a:r>
            <a:r>
              <a:rPr lang="el-GR" sz="1600" b="1" dirty="0">
                <a:solidFill>
                  <a:srgbClr val="FF0000"/>
                </a:solidFill>
              </a:rPr>
              <a:t>μ</a:t>
            </a:r>
            <a:r>
              <a:rPr lang="en-US" sz="1600" b="1" dirty="0">
                <a:solidFill>
                  <a:srgbClr val="FF0000"/>
                </a:solidFill>
              </a:rPr>
              <a:t> , </a:t>
            </a:r>
            <a:r>
              <a:rPr lang="el-GR" sz="1600" b="1" dirty="0">
                <a:solidFill>
                  <a:srgbClr val="FF0000"/>
                </a:solidFill>
              </a:rPr>
              <a:t>όπου </a:t>
            </a:r>
            <a:r>
              <a:rPr lang="en-US" sz="1600" b="1" dirty="0">
                <a:solidFill>
                  <a:srgbClr val="FF0000"/>
                </a:solidFill>
              </a:rPr>
              <a:t>C</a:t>
            </a:r>
            <a:r>
              <a:rPr lang="el-GR" sz="1600" b="1" dirty="0">
                <a:solidFill>
                  <a:srgbClr val="FF0000"/>
                </a:solidFill>
              </a:rPr>
              <a:t> είναι σταθερά </a:t>
            </a:r>
            <a:r>
              <a:rPr lang="el-GR" sz="1600" dirty="0"/>
              <a:t>(π.χ. εάν το διάστημα επιτρεπτών τιμών είναι το [</a:t>
            </a:r>
            <a:r>
              <a:rPr lang="el-GR" sz="1600" dirty="0" err="1"/>
              <a:t>α,β</a:t>
            </a:r>
            <a:r>
              <a:rPr lang="el-GR" sz="1600" dirty="0"/>
              <a:t>] τότε </a:t>
            </a:r>
            <a:r>
              <a:rPr lang="en-US" sz="1600" dirty="0"/>
              <a:t>C</a:t>
            </a:r>
            <a:r>
              <a:rPr lang="el-GR" sz="1600" dirty="0"/>
              <a:t>=1/(</a:t>
            </a:r>
            <a:r>
              <a:rPr lang="en-US" sz="1600" dirty="0"/>
              <a:t>b</a:t>
            </a:r>
            <a:r>
              <a:rPr lang="el-GR" sz="1600" dirty="0"/>
              <a:t>-</a:t>
            </a:r>
            <a:r>
              <a:rPr lang="en-US" sz="1600" dirty="0"/>
              <a:t>a</a:t>
            </a:r>
            <a:r>
              <a:rPr lang="el-GR" sz="1600" dirty="0"/>
              <a:t>) )</a:t>
            </a:r>
          </a:p>
          <a:p>
            <a:pPr algn="just"/>
            <a:endParaRPr lang="en-US" sz="1800" dirty="0"/>
          </a:p>
        </p:txBody>
      </p:sp>
      <mc:AlternateContent xmlns:mc="http://schemas.openxmlformats.org/markup-compatibility/2006" xmlns:a14="http://schemas.microsoft.com/office/drawing/2010/main">
        <mc:Choice Requires="a14">
          <p:sp>
            <p:nvSpPr>
              <p:cNvPr id="6" name="TextBox 5"/>
              <p:cNvSpPr txBox="1"/>
              <p:nvPr/>
            </p:nvSpPr>
            <p:spPr>
              <a:xfrm>
                <a:off x="1309373" y="4941168"/>
                <a:ext cx="6525761" cy="911853"/>
              </a:xfrm>
              <a:prstGeom prst="rect">
                <a:avLst/>
              </a:prstGeom>
              <a:noFill/>
            </p:spPr>
            <p:txBody>
              <a:bodyPr wrap="none" lIns="0" tIns="0" rIns="0" bIns="0" rtlCol="0">
                <a:spAutoFit/>
              </a:bodyPr>
              <a:lstStyle/>
              <a:p>
                <a14:m>
                  <m:oMath xmlns:m="http://schemas.openxmlformats.org/officeDocument/2006/math">
                    <m:r>
                      <a:rPr lang="en-US" sz="2000" b="1" i="1" smtClean="0">
                        <a:latin typeface="Cambria Math" charset="0"/>
                      </a:rPr>
                      <m:t>𝒒</m:t>
                    </m:r>
                    <m:d>
                      <m:dPr>
                        <m:ctrlPr>
                          <a:rPr lang="en-US" sz="2000" b="1" i="1" smtClean="0">
                            <a:latin typeface="Cambria Math" charset="0"/>
                          </a:rPr>
                        </m:ctrlPr>
                      </m:dPr>
                      <m:e>
                        <m:r>
                          <a:rPr lang="el-GR" sz="2000" b="1" i="1" smtClean="0">
                            <a:latin typeface="Cambria Math" charset="0"/>
                          </a:rPr>
                          <m:t>𝝁</m:t>
                        </m:r>
                        <m:r>
                          <a:rPr lang="en-US" sz="2000" b="1" i="1" smtClean="0">
                            <a:latin typeface="Cambria Math" charset="0"/>
                          </a:rPr>
                          <m:t>;</m:t>
                        </m:r>
                        <m:r>
                          <a:rPr lang="en-US" sz="2000" b="1" i="1" smtClean="0">
                            <a:latin typeface="Cambria Math" charset="0"/>
                          </a:rPr>
                          <m:t>𝒙</m:t>
                        </m:r>
                      </m:e>
                    </m:d>
                  </m:oMath>
                </a14:m>
                <a:r>
                  <a:rPr lang="en-US" sz="2000" b="1" dirty="0"/>
                  <a:t>d</a:t>
                </a:r>
                <a:r>
                  <a:rPr lang="el-GR" sz="2000" b="1" dirty="0"/>
                  <a:t>μ</a:t>
                </a:r>
                <a:r>
                  <a:rPr lang="en-US" sz="2000" b="1" dirty="0"/>
                  <a:t> </a:t>
                </a:r>
                <a:r>
                  <a:rPr lang="el-GR" sz="2000" b="1" dirty="0"/>
                  <a:t>=</a:t>
                </a:r>
                <a:r>
                  <a:rPr lang="en-US" sz="2000" b="1" dirty="0"/>
                  <a:t> </a:t>
                </a:r>
                <a14:m>
                  <m:oMath xmlns:m="http://schemas.openxmlformats.org/officeDocument/2006/math">
                    <m:f>
                      <m:fPr>
                        <m:ctrlPr>
                          <a:rPr lang="el-GR" sz="2000" b="1" i="1" smtClean="0">
                            <a:latin typeface="Cambria Math" charset="0"/>
                          </a:rPr>
                        </m:ctrlPr>
                      </m:fPr>
                      <m:num>
                        <m:r>
                          <a:rPr lang="en-US" sz="2000" b="1" i="1" smtClean="0">
                            <a:latin typeface="Cambria Math" charset="0"/>
                          </a:rPr>
                          <m:t>𝒇</m:t>
                        </m:r>
                        <m:d>
                          <m:dPr>
                            <m:ctrlPr>
                              <a:rPr lang="en-US" sz="2000" b="1" i="1" smtClean="0">
                                <a:latin typeface="Cambria Math" charset="0"/>
                              </a:rPr>
                            </m:ctrlPr>
                          </m:dPr>
                          <m:e>
                            <m:r>
                              <a:rPr lang="en-US" sz="2000" b="1" i="1" smtClean="0">
                                <a:latin typeface="Cambria Math" charset="0"/>
                              </a:rPr>
                              <m:t>𝒙</m:t>
                            </m:r>
                            <m:r>
                              <a:rPr lang="en-US" sz="2000" b="1" i="1" smtClean="0">
                                <a:latin typeface="Cambria Math" charset="0"/>
                              </a:rPr>
                              <m:t>;</m:t>
                            </m:r>
                            <m:r>
                              <a:rPr lang="el-GR" sz="2000" b="1" i="1" smtClean="0">
                                <a:latin typeface="Cambria Math" charset="0"/>
                              </a:rPr>
                              <m:t>𝝁</m:t>
                            </m:r>
                          </m:e>
                        </m:d>
                        <m:r>
                          <a:rPr lang="en-US" sz="2000" b="1" i="1" smtClean="0">
                            <a:latin typeface="Cambria Math" charset="0"/>
                          </a:rPr>
                          <m:t>𝒅𝒙</m:t>
                        </m:r>
                        <m:r>
                          <a:rPr lang="en-US" sz="2000" b="1" i="1" smtClean="0">
                            <a:latin typeface="Cambria Math" charset="0"/>
                          </a:rPr>
                          <m:t> </m:t>
                        </m:r>
                        <m:r>
                          <a:rPr lang="en-US" sz="2000" b="1" i="1" smtClean="0">
                            <a:latin typeface="Cambria Math" charset="0"/>
                          </a:rPr>
                          <m:t>𝒖</m:t>
                        </m:r>
                        <m:d>
                          <m:dPr>
                            <m:ctrlPr>
                              <a:rPr lang="en-US" sz="2000" b="1" i="1" smtClean="0">
                                <a:latin typeface="Cambria Math" charset="0"/>
                              </a:rPr>
                            </m:ctrlPr>
                          </m:dPr>
                          <m:e>
                            <m:r>
                              <a:rPr lang="el-GR" sz="2000" b="1" i="1" smtClean="0">
                                <a:latin typeface="Cambria Math" charset="0"/>
                              </a:rPr>
                              <m:t>𝝁</m:t>
                            </m:r>
                          </m:e>
                        </m:d>
                        <m:r>
                          <a:rPr lang="en-US" sz="2000" b="1" i="1" smtClean="0">
                            <a:latin typeface="Cambria Math" charset="0"/>
                          </a:rPr>
                          <m:t>𝒅</m:t>
                        </m:r>
                        <m:r>
                          <a:rPr lang="el-GR" sz="2000" b="1" i="1" smtClean="0">
                            <a:latin typeface="Cambria Math" charset="0"/>
                          </a:rPr>
                          <m:t>𝝁</m:t>
                        </m:r>
                      </m:num>
                      <m:den>
                        <m:limLow>
                          <m:limLowPr>
                            <m:ctrlPr>
                              <a:rPr lang="el-GR" sz="2000" b="1" i="1" smtClean="0">
                                <a:latin typeface="Cambria Math" charset="0"/>
                              </a:rPr>
                            </m:ctrlPr>
                          </m:limLowPr>
                          <m:e>
                            <m:groupChr>
                              <m:groupChrPr>
                                <m:chr m:val="⏟"/>
                                <m:ctrlPr>
                                  <a:rPr lang="el-GR" sz="2000" b="1" i="1" smtClean="0">
                                    <a:solidFill>
                                      <a:schemeClr val="accent2">
                                        <a:lumMod val="75000"/>
                                      </a:schemeClr>
                                    </a:solidFill>
                                    <a:latin typeface="Cambria Math" charset="0"/>
                                  </a:rPr>
                                </m:ctrlPr>
                              </m:groupChrPr>
                              <m:e>
                                <m:r>
                                  <a:rPr lang="en-US" sz="2000" b="1" i="1">
                                    <a:solidFill>
                                      <a:schemeClr val="accent2">
                                        <a:lumMod val="75000"/>
                                      </a:schemeClr>
                                    </a:solidFill>
                                    <a:latin typeface="Cambria Math" charset="0"/>
                                  </a:rPr>
                                  <m:t>𝐏</m:t>
                                </m:r>
                                <m:d>
                                  <m:dPr>
                                    <m:ctrlPr>
                                      <a:rPr lang="en-US" sz="2000" b="1" i="1">
                                        <a:solidFill>
                                          <a:schemeClr val="accent2">
                                            <a:lumMod val="75000"/>
                                          </a:schemeClr>
                                        </a:solidFill>
                                        <a:latin typeface="Cambria Math" charset="0"/>
                                      </a:rPr>
                                    </m:ctrlPr>
                                  </m:dPr>
                                  <m:e>
                                    <m:r>
                                      <a:rPr lang="en-US" sz="2000" b="1" i="1">
                                        <a:solidFill>
                                          <a:schemeClr val="accent2">
                                            <a:lumMod val="75000"/>
                                          </a:schemeClr>
                                        </a:solidFill>
                                        <a:latin typeface="Cambria Math" charset="0"/>
                                      </a:rPr>
                                      <m:t>𝒙</m:t>
                                    </m:r>
                                  </m:e>
                                </m:d>
                              </m:e>
                            </m:groupChr>
                          </m:e>
                          <m:lim>
                            <m:d>
                              <m:dPr>
                                <m:begChr m:val="["/>
                                <m:endChr m:val="]"/>
                                <m:ctrlPr>
                                  <a:rPr lang="el-GR" sz="2000" b="1" i="1" smtClean="0">
                                    <a:solidFill>
                                      <a:schemeClr val="accent2">
                                        <a:lumMod val="75000"/>
                                      </a:schemeClr>
                                    </a:solidFill>
                                    <a:latin typeface="Cambria Math" charset="0"/>
                                  </a:rPr>
                                </m:ctrlPr>
                              </m:dPr>
                              <m:e>
                                <m:nary>
                                  <m:naryPr>
                                    <m:ctrlPr>
                                      <a:rPr lang="el-GR" sz="2000" b="1" i="1" smtClean="0">
                                        <a:solidFill>
                                          <a:schemeClr val="accent2">
                                            <a:lumMod val="75000"/>
                                          </a:schemeClr>
                                        </a:solidFill>
                                        <a:latin typeface="Cambria Math" charset="0"/>
                                      </a:rPr>
                                    </m:ctrlPr>
                                  </m:naryPr>
                                  <m:sub>
                                    <m:sSub>
                                      <m:sSubPr>
                                        <m:ctrlPr>
                                          <a:rPr lang="el-GR" sz="2000" b="1" i="1" smtClean="0">
                                            <a:solidFill>
                                              <a:schemeClr val="accent2">
                                                <a:lumMod val="75000"/>
                                              </a:schemeClr>
                                            </a:solidFill>
                                            <a:latin typeface="Cambria Math" charset="0"/>
                                          </a:rPr>
                                        </m:ctrlPr>
                                      </m:sSubPr>
                                      <m:e>
                                        <m:r>
                                          <m:rPr>
                                            <m:brk m:alnAt="23"/>
                                          </m:rPr>
                                          <a:rPr lang="el-GR" sz="2000" b="1" i="1">
                                            <a:solidFill>
                                              <a:schemeClr val="accent2">
                                                <a:lumMod val="75000"/>
                                              </a:schemeClr>
                                            </a:solidFill>
                                            <a:latin typeface="Cambria Math" charset="0"/>
                                          </a:rPr>
                                          <m:t>𝛀</m:t>
                                        </m:r>
                                      </m:e>
                                      <m:sub>
                                        <m:r>
                                          <a:rPr lang="el-GR" sz="2000" b="1" i="1" smtClean="0">
                                            <a:solidFill>
                                              <a:schemeClr val="accent2">
                                                <a:lumMod val="75000"/>
                                              </a:schemeClr>
                                            </a:solidFill>
                                            <a:latin typeface="Cambria Math" charset="0"/>
                                          </a:rPr>
                                          <m:t>𝝁</m:t>
                                        </m:r>
                                      </m:sub>
                                    </m:sSub>
                                  </m:sub>
                                  <m:sup/>
                                  <m:e>
                                    <m:r>
                                      <a:rPr lang="en-US" sz="2000" b="1" i="1">
                                        <a:solidFill>
                                          <a:schemeClr val="accent2">
                                            <a:lumMod val="75000"/>
                                          </a:schemeClr>
                                        </a:solidFill>
                                        <a:latin typeface="Cambria Math" charset="0"/>
                                      </a:rPr>
                                      <m:t>𝒇</m:t>
                                    </m:r>
                                    <m:d>
                                      <m:dPr>
                                        <m:ctrlPr>
                                          <a:rPr lang="en-US" sz="2000" b="1" i="1">
                                            <a:solidFill>
                                              <a:schemeClr val="accent2">
                                                <a:lumMod val="75000"/>
                                              </a:schemeClr>
                                            </a:solidFill>
                                            <a:latin typeface="Cambria Math" charset="0"/>
                                          </a:rPr>
                                        </m:ctrlPr>
                                      </m:dPr>
                                      <m:e>
                                        <m:r>
                                          <a:rPr lang="en-US" sz="2000" b="1" i="1">
                                            <a:solidFill>
                                              <a:schemeClr val="accent2">
                                                <a:lumMod val="75000"/>
                                              </a:schemeClr>
                                            </a:solidFill>
                                            <a:latin typeface="Cambria Math" charset="0"/>
                                          </a:rPr>
                                          <m:t>𝒙</m:t>
                                        </m:r>
                                        <m:r>
                                          <a:rPr lang="en-US" sz="2000" b="1" i="1">
                                            <a:solidFill>
                                              <a:schemeClr val="accent2">
                                                <a:lumMod val="75000"/>
                                              </a:schemeClr>
                                            </a:solidFill>
                                            <a:latin typeface="Cambria Math" charset="0"/>
                                          </a:rPr>
                                          <m:t>;</m:t>
                                        </m:r>
                                        <m:r>
                                          <a:rPr lang="el-GR" sz="2000" b="1" i="1">
                                            <a:solidFill>
                                              <a:schemeClr val="accent2">
                                                <a:lumMod val="75000"/>
                                              </a:schemeClr>
                                            </a:solidFill>
                                            <a:latin typeface="Cambria Math" charset="0"/>
                                          </a:rPr>
                                          <m:t>𝝁</m:t>
                                        </m:r>
                                      </m:e>
                                    </m:d>
                                    <m:r>
                                      <a:rPr lang="en-US" sz="2000" b="1" i="1">
                                        <a:solidFill>
                                          <a:schemeClr val="accent2">
                                            <a:lumMod val="75000"/>
                                          </a:schemeClr>
                                        </a:solidFill>
                                        <a:latin typeface="Cambria Math" charset="0"/>
                                      </a:rPr>
                                      <m:t>𝒖</m:t>
                                    </m:r>
                                    <m:d>
                                      <m:dPr>
                                        <m:ctrlPr>
                                          <a:rPr lang="en-US" sz="2000" b="1" i="1">
                                            <a:solidFill>
                                              <a:schemeClr val="accent2">
                                                <a:lumMod val="75000"/>
                                              </a:schemeClr>
                                            </a:solidFill>
                                            <a:latin typeface="Cambria Math" charset="0"/>
                                          </a:rPr>
                                        </m:ctrlPr>
                                      </m:dPr>
                                      <m:e>
                                        <m:r>
                                          <a:rPr lang="el-GR" sz="2000" b="1" i="1">
                                            <a:solidFill>
                                              <a:schemeClr val="accent2">
                                                <a:lumMod val="75000"/>
                                              </a:schemeClr>
                                            </a:solidFill>
                                            <a:latin typeface="Cambria Math" charset="0"/>
                                          </a:rPr>
                                          <m:t>𝝁</m:t>
                                        </m:r>
                                      </m:e>
                                    </m:d>
                                    <m:r>
                                      <a:rPr lang="en-US" sz="2000" b="1" i="1">
                                        <a:solidFill>
                                          <a:schemeClr val="accent2">
                                            <a:lumMod val="75000"/>
                                          </a:schemeClr>
                                        </a:solidFill>
                                        <a:latin typeface="Cambria Math" charset="0"/>
                                      </a:rPr>
                                      <m:t>𝒅</m:t>
                                    </m:r>
                                    <m:r>
                                      <a:rPr lang="el-GR" sz="2000" b="1" i="1">
                                        <a:solidFill>
                                          <a:schemeClr val="accent2">
                                            <a:lumMod val="75000"/>
                                          </a:schemeClr>
                                        </a:solidFill>
                                        <a:latin typeface="Cambria Math" charset="0"/>
                                      </a:rPr>
                                      <m:t>𝝁</m:t>
                                    </m:r>
                                  </m:e>
                                </m:nary>
                              </m:e>
                            </m:d>
                            <m:r>
                              <a:rPr lang="el-GR" sz="2000" b="1" i="1" smtClean="0">
                                <a:solidFill>
                                  <a:schemeClr val="accent2">
                                    <a:lumMod val="75000"/>
                                  </a:schemeClr>
                                </a:solidFill>
                                <a:latin typeface="Cambria Math" charset="0"/>
                              </a:rPr>
                              <m:t> </m:t>
                            </m:r>
                            <m:r>
                              <a:rPr lang="en-US" sz="2000" b="1" i="1" smtClean="0">
                                <a:solidFill>
                                  <a:schemeClr val="accent2">
                                    <a:lumMod val="75000"/>
                                  </a:schemeClr>
                                </a:solidFill>
                                <a:latin typeface="Cambria Math" charset="0"/>
                              </a:rPr>
                              <m:t>𝒅𝒙</m:t>
                            </m:r>
                          </m:lim>
                        </m:limLow>
                      </m:den>
                    </m:f>
                    <m:r>
                      <a:rPr lang="el-GR" sz="2000" b="1" i="1" smtClean="0">
                        <a:latin typeface="Cambria Math" charset="0"/>
                      </a:rPr>
                      <m:t>=</m:t>
                    </m:r>
                    <m:f>
                      <m:fPr>
                        <m:ctrlPr>
                          <a:rPr lang="el-GR" sz="2000" b="1" i="1" smtClean="0">
                            <a:latin typeface="Cambria Math" charset="0"/>
                          </a:rPr>
                        </m:ctrlPr>
                      </m:fPr>
                      <m:num>
                        <m:r>
                          <a:rPr lang="en-US" sz="2000" b="1" i="1">
                            <a:latin typeface="Cambria Math" charset="0"/>
                          </a:rPr>
                          <m:t>𝒇</m:t>
                        </m:r>
                        <m:d>
                          <m:dPr>
                            <m:ctrlPr>
                              <a:rPr lang="en-US" sz="2000" b="1" i="1">
                                <a:latin typeface="Cambria Math" charset="0"/>
                              </a:rPr>
                            </m:ctrlPr>
                          </m:dPr>
                          <m:e>
                            <m:r>
                              <a:rPr lang="en-US" sz="2000" b="1" i="1">
                                <a:latin typeface="Cambria Math" charset="0"/>
                              </a:rPr>
                              <m:t>𝒙</m:t>
                            </m:r>
                            <m:r>
                              <a:rPr lang="en-US" sz="2000" b="1" i="1">
                                <a:latin typeface="Cambria Math" charset="0"/>
                              </a:rPr>
                              <m:t>;</m:t>
                            </m:r>
                            <m:r>
                              <a:rPr lang="el-GR" sz="2000" b="1" i="1">
                                <a:latin typeface="Cambria Math" charset="0"/>
                              </a:rPr>
                              <m:t>𝝁</m:t>
                            </m:r>
                          </m:e>
                        </m:d>
                        <m:r>
                          <a:rPr lang="en-US" sz="2000" b="1" i="0" smtClean="0">
                            <a:latin typeface="Cambria Math" charset="0"/>
                          </a:rPr>
                          <m:t>𝐂</m:t>
                        </m:r>
                        <m:r>
                          <a:rPr lang="en-US" sz="2000" b="1" i="1">
                            <a:latin typeface="Cambria Math" charset="0"/>
                          </a:rPr>
                          <m:t>𝒅𝒙</m:t>
                        </m:r>
                        <m:r>
                          <a:rPr lang="en-US" sz="2000" b="1" i="1">
                            <a:latin typeface="Cambria Math" charset="0"/>
                          </a:rPr>
                          <m:t> </m:t>
                        </m:r>
                        <m:r>
                          <a:rPr lang="en-US" sz="2000" b="1" i="1">
                            <a:latin typeface="Cambria Math" charset="0"/>
                          </a:rPr>
                          <m:t>𝒅</m:t>
                        </m:r>
                        <m:r>
                          <a:rPr lang="el-GR" sz="2000" b="1" i="1">
                            <a:latin typeface="Cambria Math" charset="0"/>
                          </a:rPr>
                          <m:t>𝝁</m:t>
                        </m:r>
                      </m:num>
                      <m:den>
                        <m:r>
                          <a:rPr lang="en-US" sz="2000" b="1" i="1" smtClean="0">
                            <a:latin typeface="Cambria Math" charset="0"/>
                          </a:rPr>
                          <m:t>𝑪</m:t>
                        </m:r>
                        <m:d>
                          <m:dPr>
                            <m:begChr m:val="["/>
                            <m:endChr m:val="]"/>
                            <m:ctrlPr>
                              <a:rPr lang="el-GR" sz="2000" b="1" i="1">
                                <a:latin typeface="Cambria Math" charset="0"/>
                              </a:rPr>
                            </m:ctrlPr>
                          </m:dPr>
                          <m:e>
                            <m:nary>
                              <m:naryPr>
                                <m:ctrlPr>
                                  <a:rPr lang="el-GR" sz="2000" b="1" i="1">
                                    <a:latin typeface="Cambria Math" charset="0"/>
                                  </a:rPr>
                                </m:ctrlPr>
                              </m:naryPr>
                              <m:sub>
                                <m:sSub>
                                  <m:sSubPr>
                                    <m:ctrlPr>
                                      <a:rPr lang="el-GR" sz="2000" b="1" i="1">
                                        <a:latin typeface="Cambria Math" charset="0"/>
                                      </a:rPr>
                                    </m:ctrlPr>
                                  </m:sSubPr>
                                  <m:e>
                                    <m:r>
                                      <m:rPr>
                                        <m:brk m:alnAt="23"/>
                                      </m:rPr>
                                      <a:rPr lang="el-GR" sz="2000" b="1" i="1">
                                        <a:latin typeface="Cambria Math" charset="0"/>
                                      </a:rPr>
                                      <m:t>𝛀</m:t>
                                    </m:r>
                                  </m:e>
                                  <m:sub>
                                    <m:r>
                                      <a:rPr lang="el-GR" sz="2000" b="1" i="1">
                                        <a:latin typeface="Cambria Math" charset="0"/>
                                      </a:rPr>
                                      <m:t>𝝁</m:t>
                                    </m:r>
                                  </m:sub>
                                </m:sSub>
                              </m:sub>
                              <m:sup/>
                              <m:e>
                                <m:r>
                                  <a:rPr lang="en-US" sz="2000" b="1" i="1">
                                    <a:latin typeface="Cambria Math" charset="0"/>
                                  </a:rPr>
                                  <m:t>𝒇</m:t>
                                </m:r>
                                <m:d>
                                  <m:dPr>
                                    <m:ctrlPr>
                                      <a:rPr lang="en-US" sz="2000" b="1" i="1">
                                        <a:latin typeface="Cambria Math" charset="0"/>
                                      </a:rPr>
                                    </m:ctrlPr>
                                  </m:dPr>
                                  <m:e>
                                    <m:r>
                                      <a:rPr lang="en-US" sz="2000" b="1" i="1">
                                        <a:latin typeface="Cambria Math" charset="0"/>
                                      </a:rPr>
                                      <m:t>𝒙</m:t>
                                    </m:r>
                                    <m:r>
                                      <a:rPr lang="en-US" sz="2000" b="1" i="1">
                                        <a:latin typeface="Cambria Math" charset="0"/>
                                      </a:rPr>
                                      <m:t>;</m:t>
                                    </m:r>
                                    <m:r>
                                      <a:rPr lang="el-GR" sz="2000" b="1" i="1">
                                        <a:latin typeface="Cambria Math" charset="0"/>
                                      </a:rPr>
                                      <m:t>𝝁</m:t>
                                    </m:r>
                                  </m:e>
                                </m:d>
                                <m:r>
                                  <a:rPr lang="en-US" sz="2000" b="1" i="1">
                                    <a:latin typeface="Cambria Math" charset="0"/>
                                  </a:rPr>
                                  <m:t>𝒅</m:t>
                                </m:r>
                                <m:r>
                                  <a:rPr lang="el-GR" sz="2000" b="1" i="1">
                                    <a:latin typeface="Cambria Math" charset="0"/>
                                  </a:rPr>
                                  <m:t>𝝁</m:t>
                                </m:r>
                              </m:e>
                            </m:nary>
                          </m:e>
                        </m:d>
                        <m:r>
                          <a:rPr lang="el-GR" sz="2000" b="1" i="1">
                            <a:latin typeface="Cambria Math" charset="0"/>
                          </a:rPr>
                          <m:t> </m:t>
                        </m:r>
                        <m:r>
                          <a:rPr lang="en-US" sz="2000" b="1" i="1">
                            <a:latin typeface="Cambria Math" charset="0"/>
                          </a:rPr>
                          <m:t>𝒅𝒙</m:t>
                        </m:r>
                      </m:den>
                    </m:f>
                  </m:oMath>
                </a14:m>
                <a:r>
                  <a:rPr lang="en-US" sz="2000" b="1" dirty="0"/>
                  <a:t> = </a:t>
                </a:r>
                <a14:m>
                  <m:oMath xmlns:m="http://schemas.openxmlformats.org/officeDocument/2006/math">
                    <m:f>
                      <m:fPr>
                        <m:ctrlPr>
                          <a:rPr lang="el-GR" sz="2000" b="1" i="1">
                            <a:latin typeface="Cambria Math" charset="0"/>
                          </a:rPr>
                        </m:ctrlPr>
                      </m:fPr>
                      <m:num>
                        <m:r>
                          <a:rPr lang="en-US" sz="2000" b="1" i="1">
                            <a:latin typeface="Cambria Math" charset="0"/>
                          </a:rPr>
                          <m:t>𝒇</m:t>
                        </m:r>
                        <m:d>
                          <m:dPr>
                            <m:ctrlPr>
                              <a:rPr lang="en-US" sz="2000" b="1" i="1">
                                <a:latin typeface="Cambria Math" charset="0"/>
                              </a:rPr>
                            </m:ctrlPr>
                          </m:dPr>
                          <m:e>
                            <m:r>
                              <a:rPr lang="en-US" sz="2000" b="1" i="1">
                                <a:latin typeface="Cambria Math" charset="0"/>
                              </a:rPr>
                              <m:t>𝒙</m:t>
                            </m:r>
                            <m:r>
                              <a:rPr lang="en-US" sz="2000" b="1" i="1">
                                <a:latin typeface="Cambria Math" charset="0"/>
                              </a:rPr>
                              <m:t>;</m:t>
                            </m:r>
                            <m:r>
                              <a:rPr lang="el-GR" sz="2000" b="1" i="1">
                                <a:latin typeface="Cambria Math" charset="0"/>
                              </a:rPr>
                              <m:t>𝝁</m:t>
                            </m:r>
                          </m:e>
                        </m:d>
                        <m:r>
                          <a:rPr lang="en-US" sz="2000" b="1" i="1">
                            <a:latin typeface="Cambria Math" charset="0"/>
                          </a:rPr>
                          <m:t>𝒅</m:t>
                        </m:r>
                        <m:r>
                          <a:rPr lang="el-GR" sz="2000" b="1" i="1">
                            <a:latin typeface="Cambria Math" charset="0"/>
                          </a:rPr>
                          <m:t>𝝁</m:t>
                        </m:r>
                      </m:num>
                      <m:den>
                        <m:d>
                          <m:dPr>
                            <m:begChr m:val="["/>
                            <m:endChr m:val="]"/>
                            <m:ctrlPr>
                              <a:rPr lang="el-GR" sz="2000" b="1" i="1">
                                <a:latin typeface="Cambria Math" charset="0"/>
                              </a:rPr>
                            </m:ctrlPr>
                          </m:dPr>
                          <m:e>
                            <m:nary>
                              <m:naryPr>
                                <m:ctrlPr>
                                  <a:rPr lang="el-GR" sz="2000" b="1" i="1">
                                    <a:latin typeface="Cambria Math" charset="0"/>
                                  </a:rPr>
                                </m:ctrlPr>
                              </m:naryPr>
                              <m:sub>
                                <m:sSub>
                                  <m:sSubPr>
                                    <m:ctrlPr>
                                      <a:rPr lang="el-GR" sz="2000" b="1" i="1">
                                        <a:latin typeface="Cambria Math" charset="0"/>
                                      </a:rPr>
                                    </m:ctrlPr>
                                  </m:sSubPr>
                                  <m:e>
                                    <m:r>
                                      <m:rPr>
                                        <m:brk m:alnAt="23"/>
                                      </m:rPr>
                                      <a:rPr lang="el-GR" sz="2000" b="1" i="1">
                                        <a:latin typeface="Cambria Math" charset="0"/>
                                      </a:rPr>
                                      <m:t>𝛀</m:t>
                                    </m:r>
                                  </m:e>
                                  <m:sub>
                                    <m:r>
                                      <a:rPr lang="el-GR" sz="2000" b="1" i="1">
                                        <a:latin typeface="Cambria Math" charset="0"/>
                                      </a:rPr>
                                      <m:t>𝝁</m:t>
                                    </m:r>
                                  </m:sub>
                                </m:sSub>
                              </m:sub>
                              <m:sup/>
                              <m:e>
                                <m:r>
                                  <a:rPr lang="en-US" sz="2000" b="1" i="1">
                                    <a:latin typeface="Cambria Math" charset="0"/>
                                  </a:rPr>
                                  <m:t>𝒇</m:t>
                                </m:r>
                                <m:d>
                                  <m:dPr>
                                    <m:ctrlPr>
                                      <a:rPr lang="en-US" sz="2000" b="1" i="1">
                                        <a:latin typeface="Cambria Math" charset="0"/>
                                      </a:rPr>
                                    </m:ctrlPr>
                                  </m:dPr>
                                  <m:e>
                                    <m:r>
                                      <a:rPr lang="en-US" sz="2000" b="1" i="1">
                                        <a:latin typeface="Cambria Math" charset="0"/>
                                      </a:rPr>
                                      <m:t>𝒙</m:t>
                                    </m:r>
                                    <m:r>
                                      <a:rPr lang="en-US" sz="2000" b="1" i="1">
                                        <a:latin typeface="Cambria Math" charset="0"/>
                                      </a:rPr>
                                      <m:t>;</m:t>
                                    </m:r>
                                    <m:r>
                                      <a:rPr lang="el-GR" sz="2000" b="1" i="1">
                                        <a:latin typeface="Cambria Math" charset="0"/>
                                      </a:rPr>
                                      <m:t>𝝁</m:t>
                                    </m:r>
                                  </m:e>
                                </m:d>
                                <m:r>
                                  <a:rPr lang="en-US" sz="2000" b="1" i="1">
                                    <a:latin typeface="Cambria Math" charset="0"/>
                                  </a:rPr>
                                  <m:t>𝒅</m:t>
                                </m:r>
                                <m:r>
                                  <a:rPr lang="el-GR" sz="2000" b="1" i="1">
                                    <a:latin typeface="Cambria Math" charset="0"/>
                                  </a:rPr>
                                  <m:t>𝝁</m:t>
                                </m:r>
                              </m:e>
                            </m:nary>
                          </m:e>
                        </m:d>
                        <m:r>
                          <a:rPr lang="el-GR" sz="2000" b="1" i="1">
                            <a:latin typeface="Cambria Math" charset="0"/>
                          </a:rPr>
                          <m:t> </m:t>
                        </m:r>
                      </m:den>
                    </m:f>
                  </m:oMath>
                </a14:m>
                <a:endParaRPr lang="en-US" sz="2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09373" y="4941168"/>
                <a:ext cx="6525761" cy="911853"/>
              </a:xfrm>
              <a:prstGeom prst="rect">
                <a:avLst/>
              </a:prstGeom>
              <a:blipFill rotWithShape="0">
                <a:blip r:embed="rId5"/>
                <a:stretch>
                  <a:fillRect/>
                </a:stretch>
              </a:blipFill>
            </p:spPr>
            <p:txBody>
              <a:bodyPr/>
              <a:lstStyle/>
              <a:p>
                <a:r>
                  <a:rPr lang="en-US">
                    <a:noFill/>
                  </a:rPr>
                  <a:t> </a:t>
                </a:r>
              </a:p>
            </p:txBody>
          </p:sp>
        </mc:Fallback>
      </mc:AlternateContent>
      <p:grpSp>
        <p:nvGrpSpPr>
          <p:cNvPr id="12" name="Group 11"/>
          <p:cNvGrpSpPr/>
          <p:nvPr/>
        </p:nvGrpSpPr>
        <p:grpSpPr>
          <a:xfrm>
            <a:off x="179512" y="6008925"/>
            <a:ext cx="7645153" cy="707886"/>
            <a:chOff x="179512" y="6008925"/>
            <a:chExt cx="7645153" cy="707886"/>
          </a:xfrm>
        </p:grpSpPr>
        <mc:AlternateContent xmlns:mc="http://schemas.openxmlformats.org/markup-compatibility/2006" xmlns:a14="http://schemas.microsoft.com/office/drawing/2010/main">
          <mc:Choice Requires="a14">
            <p:sp>
              <p:nvSpPr>
                <p:cNvPr id="10" name="TextBox 9"/>
                <p:cNvSpPr txBox="1"/>
                <p:nvPr/>
              </p:nvSpPr>
              <p:spPr>
                <a:xfrm>
                  <a:off x="5081285" y="6008925"/>
                  <a:ext cx="2743380" cy="658065"/>
                </a:xfrm>
                <a:prstGeom prst="rect">
                  <a:avLst/>
                </a:prstGeom>
                <a:noFill/>
              </p:spPr>
              <p:txBody>
                <a:bodyPr wrap="none" lIns="0" tIns="0" rIns="0" bIns="0" rtlCol="0">
                  <a:spAutoFit/>
                </a:bodyPr>
                <a:lstStyle/>
                <a:p>
                  <a14:m>
                    <m:oMath xmlns:m="http://schemas.openxmlformats.org/officeDocument/2006/math">
                      <m:r>
                        <a:rPr lang="en-US" sz="2000" b="1" i="1" smtClean="0">
                          <a:solidFill>
                            <a:srgbClr val="C00000"/>
                          </a:solidFill>
                          <a:latin typeface="Cambria Math" charset="0"/>
                        </a:rPr>
                        <m:t>𝒒</m:t>
                      </m:r>
                      <m:d>
                        <m:dPr>
                          <m:ctrlPr>
                            <a:rPr lang="en-US" sz="2000" b="1" i="1" smtClean="0">
                              <a:solidFill>
                                <a:srgbClr val="C00000"/>
                              </a:solidFill>
                              <a:latin typeface="Cambria Math" charset="0"/>
                            </a:rPr>
                          </m:ctrlPr>
                        </m:dPr>
                        <m:e>
                          <m:r>
                            <a:rPr lang="el-GR" sz="2000" b="1" i="1" smtClean="0">
                              <a:solidFill>
                                <a:srgbClr val="C00000"/>
                              </a:solidFill>
                              <a:latin typeface="Cambria Math" charset="0"/>
                            </a:rPr>
                            <m:t>𝝁</m:t>
                          </m:r>
                          <m:r>
                            <a:rPr lang="en-US" sz="2000" b="1" i="1" smtClean="0">
                              <a:solidFill>
                                <a:srgbClr val="C00000"/>
                              </a:solidFill>
                              <a:latin typeface="Cambria Math" charset="0"/>
                            </a:rPr>
                            <m:t>;</m:t>
                          </m:r>
                          <m:r>
                            <a:rPr lang="en-US" sz="2000" b="1" i="1" smtClean="0">
                              <a:solidFill>
                                <a:srgbClr val="C00000"/>
                              </a:solidFill>
                              <a:latin typeface="Cambria Math" charset="0"/>
                            </a:rPr>
                            <m:t>𝒙</m:t>
                          </m:r>
                        </m:e>
                      </m:d>
                    </m:oMath>
                  </a14:m>
                  <a:r>
                    <a:rPr lang="en-US" sz="2000" b="1" dirty="0">
                      <a:solidFill>
                        <a:srgbClr val="C00000"/>
                      </a:solidFill>
                    </a:rPr>
                    <a:t>d</a:t>
                  </a:r>
                  <a:r>
                    <a:rPr lang="el-GR" sz="2000" b="1" dirty="0">
                      <a:solidFill>
                        <a:srgbClr val="C00000"/>
                      </a:solidFill>
                    </a:rPr>
                    <a:t>μ</a:t>
                  </a:r>
                  <a:r>
                    <a:rPr lang="en-US" sz="2000" b="1" dirty="0">
                      <a:solidFill>
                        <a:srgbClr val="C00000"/>
                      </a:solidFill>
                    </a:rPr>
                    <a:t>  = </a:t>
                  </a:r>
                  <a14:m>
                    <m:oMath xmlns:m="http://schemas.openxmlformats.org/officeDocument/2006/math">
                      <m:f>
                        <m:fPr>
                          <m:ctrlPr>
                            <a:rPr lang="el-GR" sz="2000" b="1" i="1">
                              <a:solidFill>
                                <a:srgbClr val="C00000"/>
                              </a:solidFill>
                              <a:latin typeface="Cambria Math" charset="0"/>
                            </a:rPr>
                          </m:ctrlPr>
                        </m:fPr>
                        <m:num>
                          <m:r>
                            <a:rPr lang="en-US" sz="2000" b="1" i="1">
                              <a:solidFill>
                                <a:srgbClr val="C00000"/>
                              </a:solidFill>
                              <a:latin typeface="Cambria Math" charset="0"/>
                            </a:rPr>
                            <m:t>𝒇</m:t>
                          </m:r>
                          <m:d>
                            <m:dPr>
                              <m:ctrlPr>
                                <a:rPr lang="en-US" sz="2000" b="1" i="1">
                                  <a:solidFill>
                                    <a:srgbClr val="C00000"/>
                                  </a:solidFill>
                                  <a:latin typeface="Cambria Math" charset="0"/>
                                </a:rPr>
                              </m:ctrlPr>
                            </m:dPr>
                            <m:e>
                              <m:r>
                                <a:rPr lang="en-US" sz="2000" b="1" i="1">
                                  <a:solidFill>
                                    <a:srgbClr val="C00000"/>
                                  </a:solidFill>
                                  <a:latin typeface="Cambria Math" charset="0"/>
                                </a:rPr>
                                <m:t>𝒙</m:t>
                              </m:r>
                              <m:r>
                                <a:rPr lang="en-US" sz="2000" b="1" i="1">
                                  <a:solidFill>
                                    <a:srgbClr val="C00000"/>
                                  </a:solidFill>
                                  <a:latin typeface="Cambria Math" charset="0"/>
                                </a:rPr>
                                <m:t>;</m:t>
                              </m:r>
                              <m:r>
                                <a:rPr lang="el-GR" sz="2000" b="1" i="1">
                                  <a:solidFill>
                                    <a:srgbClr val="C00000"/>
                                  </a:solidFill>
                                  <a:latin typeface="Cambria Math" charset="0"/>
                                </a:rPr>
                                <m:t>𝝁</m:t>
                              </m:r>
                            </m:e>
                          </m:d>
                          <m:r>
                            <a:rPr lang="en-US" sz="2000" b="1" i="1">
                              <a:solidFill>
                                <a:srgbClr val="C00000"/>
                              </a:solidFill>
                              <a:latin typeface="Cambria Math" charset="0"/>
                            </a:rPr>
                            <m:t>𝒅</m:t>
                          </m:r>
                          <m:r>
                            <a:rPr lang="el-GR" sz="2000" b="1" i="1">
                              <a:solidFill>
                                <a:srgbClr val="C00000"/>
                              </a:solidFill>
                              <a:latin typeface="Cambria Math" charset="0"/>
                            </a:rPr>
                            <m:t>𝝁</m:t>
                          </m:r>
                        </m:num>
                        <m:den>
                          <m:d>
                            <m:dPr>
                              <m:begChr m:val="["/>
                              <m:endChr m:val="]"/>
                              <m:ctrlPr>
                                <a:rPr lang="el-GR" sz="2000" b="1" i="1">
                                  <a:solidFill>
                                    <a:srgbClr val="C00000"/>
                                  </a:solidFill>
                                  <a:latin typeface="Cambria Math" charset="0"/>
                                </a:rPr>
                              </m:ctrlPr>
                            </m:dPr>
                            <m:e>
                              <m:nary>
                                <m:naryPr>
                                  <m:ctrlPr>
                                    <a:rPr lang="el-GR" sz="2000" b="1" i="1">
                                      <a:solidFill>
                                        <a:srgbClr val="C00000"/>
                                      </a:solidFill>
                                      <a:latin typeface="Cambria Math" charset="0"/>
                                    </a:rPr>
                                  </m:ctrlPr>
                                </m:naryPr>
                                <m:sub>
                                  <m:sSub>
                                    <m:sSubPr>
                                      <m:ctrlPr>
                                        <a:rPr lang="el-GR" sz="2000" b="1" i="1">
                                          <a:solidFill>
                                            <a:srgbClr val="C00000"/>
                                          </a:solidFill>
                                          <a:latin typeface="Cambria Math" charset="0"/>
                                        </a:rPr>
                                      </m:ctrlPr>
                                    </m:sSubPr>
                                    <m:e>
                                      <m:r>
                                        <m:rPr>
                                          <m:brk m:alnAt="23"/>
                                        </m:rPr>
                                        <a:rPr lang="el-GR" sz="2000" b="1" i="1">
                                          <a:solidFill>
                                            <a:srgbClr val="C00000"/>
                                          </a:solidFill>
                                          <a:latin typeface="Cambria Math" charset="0"/>
                                        </a:rPr>
                                        <m:t>𝛀</m:t>
                                      </m:r>
                                    </m:e>
                                    <m:sub>
                                      <m:r>
                                        <a:rPr lang="el-GR" sz="2000" b="1" i="1">
                                          <a:solidFill>
                                            <a:srgbClr val="C00000"/>
                                          </a:solidFill>
                                          <a:latin typeface="Cambria Math" charset="0"/>
                                        </a:rPr>
                                        <m:t>𝝁</m:t>
                                      </m:r>
                                    </m:sub>
                                  </m:sSub>
                                </m:sub>
                                <m:sup/>
                                <m:e>
                                  <m:r>
                                    <a:rPr lang="en-US" sz="2000" b="1" i="1">
                                      <a:solidFill>
                                        <a:srgbClr val="C00000"/>
                                      </a:solidFill>
                                      <a:latin typeface="Cambria Math" charset="0"/>
                                    </a:rPr>
                                    <m:t>𝒇</m:t>
                                  </m:r>
                                  <m:d>
                                    <m:dPr>
                                      <m:ctrlPr>
                                        <a:rPr lang="en-US" sz="2000" b="1" i="1">
                                          <a:solidFill>
                                            <a:srgbClr val="C00000"/>
                                          </a:solidFill>
                                          <a:latin typeface="Cambria Math" charset="0"/>
                                        </a:rPr>
                                      </m:ctrlPr>
                                    </m:dPr>
                                    <m:e>
                                      <m:r>
                                        <a:rPr lang="en-US" sz="2000" b="1" i="1">
                                          <a:solidFill>
                                            <a:srgbClr val="C00000"/>
                                          </a:solidFill>
                                          <a:latin typeface="Cambria Math" charset="0"/>
                                        </a:rPr>
                                        <m:t>𝒙</m:t>
                                      </m:r>
                                      <m:r>
                                        <a:rPr lang="en-US" sz="2000" b="1" i="1">
                                          <a:solidFill>
                                            <a:srgbClr val="C00000"/>
                                          </a:solidFill>
                                          <a:latin typeface="Cambria Math" charset="0"/>
                                        </a:rPr>
                                        <m:t>;</m:t>
                                      </m:r>
                                      <m:r>
                                        <a:rPr lang="el-GR" sz="2000" b="1" i="1">
                                          <a:solidFill>
                                            <a:srgbClr val="C00000"/>
                                          </a:solidFill>
                                          <a:latin typeface="Cambria Math" charset="0"/>
                                        </a:rPr>
                                        <m:t>𝝁</m:t>
                                      </m:r>
                                    </m:e>
                                  </m:d>
                                  <m:r>
                                    <a:rPr lang="en-US" sz="2000" b="1" i="1">
                                      <a:solidFill>
                                        <a:srgbClr val="C00000"/>
                                      </a:solidFill>
                                      <a:latin typeface="Cambria Math" charset="0"/>
                                    </a:rPr>
                                    <m:t>𝒅</m:t>
                                  </m:r>
                                  <m:r>
                                    <a:rPr lang="el-GR" sz="2000" b="1" i="1">
                                      <a:solidFill>
                                        <a:srgbClr val="C00000"/>
                                      </a:solidFill>
                                      <a:latin typeface="Cambria Math" charset="0"/>
                                    </a:rPr>
                                    <m:t>𝝁</m:t>
                                  </m:r>
                                </m:e>
                              </m:nary>
                            </m:e>
                          </m:d>
                          <m:r>
                            <a:rPr lang="el-GR" sz="2000" b="1" i="1">
                              <a:solidFill>
                                <a:srgbClr val="C00000"/>
                              </a:solidFill>
                              <a:latin typeface="Cambria Math" charset="0"/>
                            </a:rPr>
                            <m:t> </m:t>
                          </m:r>
                        </m:den>
                      </m:f>
                    </m:oMath>
                  </a14:m>
                  <a:endParaRPr lang="en-US" sz="20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5081285" y="6008925"/>
                  <a:ext cx="2743380" cy="658065"/>
                </a:xfrm>
                <a:prstGeom prst="rect">
                  <a:avLst/>
                </a:prstGeom>
                <a:blipFill rotWithShape="0">
                  <a:blip r:embed="rId6"/>
                  <a:stretch>
                    <a:fillRect/>
                  </a:stretch>
                </a:blipFill>
              </p:spPr>
              <p:txBody>
                <a:bodyPr/>
                <a:lstStyle/>
                <a:p>
                  <a:r>
                    <a:rPr lang="en-US">
                      <a:noFill/>
                    </a:rPr>
                    <a:t> </a:t>
                  </a:r>
                </a:p>
              </p:txBody>
            </p:sp>
          </mc:Fallback>
        </mc:AlternateContent>
        <p:sp>
          <p:nvSpPr>
            <p:cNvPr id="11" name="TextBox 10"/>
            <p:cNvSpPr txBox="1"/>
            <p:nvPr/>
          </p:nvSpPr>
          <p:spPr>
            <a:xfrm>
              <a:off x="179512" y="6008925"/>
              <a:ext cx="4266474" cy="707886"/>
            </a:xfrm>
            <a:prstGeom prst="rect">
              <a:avLst/>
            </a:prstGeom>
            <a:noFill/>
          </p:spPr>
          <p:txBody>
            <a:bodyPr wrap="square" rtlCol="0">
              <a:spAutoFit/>
            </a:bodyPr>
            <a:lstStyle/>
            <a:p>
              <a:r>
                <a:rPr lang="el-GR" sz="2000" b="1" dirty="0">
                  <a:solidFill>
                    <a:srgbClr val="C00000"/>
                  </a:solidFill>
                </a:rPr>
                <a:t>Εκφράσαμε την άγνωστη </a:t>
              </a:r>
              <a:r>
                <a:rPr lang="en-US" sz="2000" b="1" dirty="0">
                  <a:solidFill>
                    <a:srgbClr val="C00000"/>
                  </a:solidFill>
                </a:rPr>
                <a:t>pdf (q(</a:t>
              </a:r>
              <a:r>
                <a:rPr lang="el-GR" sz="2000" b="1" dirty="0">
                  <a:solidFill>
                    <a:srgbClr val="C00000"/>
                  </a:solidFill>
                </a:rPr>
                <a:t>μ;</a:t>
              </a:r>
              <a:r>
                <a:rPr lang="en-US" sz="2000" b="1" dirty="0">
                  <a:solidFill>
                    <a:srgbClr val="C00000"/>
                  </a:solidFill>
                </a:rPr>
                <a:t>x)) </a:t>
              </a:r>
              <a:r>
                <a:rPr lang="el-GR" sz="2000" b="1" dirty="0">
                  <a:solidFill>
                    <a:srgbClr val="C00000"/>
                  </a:solidFill>
                </a:rPr>
                <a:t>με γνωστούς όρους </a:t>
              </a:r>
              <a:endParaRPr lang="en-US" sz="2000" b="1" dirty="0">
                <a:solidFill>
                  <a:srgbClr val="C00000"/>
                </a:solidFill>
              </a:endParaRPr>
            </a:p>
          </p:txBody>
        </p:sp>
      </p:grpSp>
    </p:spTree>
    <p:extLst>
      <p:ext uri="{BB962C8B-B14F-4D97-AF65-F5344CB8AC3E}">
        <p14:creationId xmlns:p14="http://schemas.microsoft.com/office/powerpoint/2010/main" val="937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36</a:t>
            </a:fld>
            <a:endParaRPr lang="el-GR"/>
          </a:p>
        </p:txBody>
      </p:sp>
      <p:sp>
        <p:nvSpPr>
          <p:cNvPr id="3" name="Rectangle 2"/>
          <p:cNvSpPr/>
          <p:nvPr/>
        </p:nvSpPr>
        <p:spPr>
          <a:xfrm>
            <a:off x="143508" y="116632"/>
            <a:ext cx="8892988" cy="707886"/>
          </a:xfrm>
          <a:prstGeom prst="rect">
            <a:avLst/>
          </a:prstGeom>
        </p:spPr>
        <p:txBody>
          <a:bodyPr wrap="square">
            <a:spAutoFit/>
          </a:bodyPr>
          <a:lstStyle/>
          <a:p>
            <a:pPr eaLnBrk="1" hangingPunct="1"/>
            <a:r>
              <a:rPr lang="el-GR" sz="2000" b="1" dirty="0">
                <a:solidFill>
                  <a:srgbClr val="C00000"/>
                </a:solidFill>
                <a:latin typeface="Palatino" pitchFamily="-105" charset="0"/>
                <a:ea typeface="Palatino" pitchFamily="-105" charset="0"/>
                <a:cs typeface="Palatino" pitchFamily="-105" charset="0"/>
              </a:rPr>
              <a:t>τι πληροφορία εμπεριέχει μία μέτρηση </a:t>
            </a:r>
            <a:r>
              <a:rPr lang="en-US" sz="2000" b="1" dirty="0">
                <a:solidFill>
                  <a:srgbClr val="C00000"/>
                </a:solidFill>
                <a:latin typeface="Palatino" pitchFamily="-105" charset="0"/>
                <a:ea typeface="Palatino" pitchFamily="-105" charset="0"/>
                <a:cs typeface="Palatino" pitchFamily="-105" charset="0"/>
              </a:rPr>
              <a:t>(x</a:t>
            </a:r>
            <a:r>
              <a:rPr lang="el-GR" sz="2000" b="1" dirty="0">
                <a:solidFill>
                  <a:srgbClr val="C00000"/>
                </a:solidFill>
                <a:latin typeface="Palatino" pitchFamily="-105" charset="0"/>
                <a:ea typeface="Palatino" pitchFamily="-105" charset="0"/>
                <a:cs typeface="Palatino" pitchFamily="-105" charset="0"/>
              </a:rPr>
              <a:t>=</a:t>
            </a:r>
            <a:r>
              <a:rPr lang="en-US" sz="2000" b="1">
                <a:solidFill>
                  <a:srgbClr val="C00000"/>
                </a:solidFill>
                <a:latin typeface="Palatino" pitchFamily="-105" charset="0"/>
                <a:ea typeface="Palatino" pitchFamily="-105" charset="0"/>
                <a:cs typeface="Palatino" pitchFamily="-105" charset="0"/>
              </a:rPr>
              <a:t>m)</a:t>
            </a:r>
            <a:r>
              <a:rPr lang="el-GR" sz="2000" b="1" dirty="0">
                <a:solidFill>
                  <a:srgbClr val="C00000"/>
                </a:solidFill>
                <a:latin typeface="Palatino" pitchFamily="-105" charset="0"/>
                <a:ea typeface="Palatino" pitchFamily="-105" charset="0"/>
                <a:cs typeface="Palatino" pitchFamily="-105" charset="0"/>
              </a:rPr>
              <a:t> ενός φυσικού μεγέθους αναφορικά με την αληθή του τιμή</a:t>
            </a:r>
            <a:r>
              <a:rPr lang="en-US" sz="2000" b="1" dirty="0">
                <a:solidFill>
                  <a:srgbClr val="C00000"/>
                </a:solidFill>
                <a:latin typeface="Palatino" pitchFamily="-105" charset="0"/>
                <a:ea typeface="Palatino" pitchFamily="-105" charset="0"/>
                <a:cs typeface="Palatino" pitchFamily="-105" charset="0"/>
              </a:rPr>
              <a:t> (</a:t>
            </a:r>
            <a:r>
              <a:rPr lang="el-GR" sz="2000" b="1" dirty="0">
                <a:solidFill>
                  <a:srgbClr val="C00000"/>
                </a:solidFill>
                <a:latin typeface="Palatino" pitchFamily="-105" charset="0"/>
                <a:ea typeface="Palatino" pitchFamily="-105" charset="0"/>
                <a:cs typeface="Palatino" pitchFamily="-105" charset="0"/>
              </a:rPr>
              <a:t>μ</a:t>
            </a:r>
            <a:r>
              <a:rPr lang="en-US" sz="2000" b="1" dirty="0">
                <a:solidFill>
                  <a:srgbClr val="C00000"/>
                </a:solidFill>
                <a:latin typeface="Palatino" pitchFamily="-105" charset="0"/>
                <a:ea typeface="Palatino" pitchFamily="-105" charset="0"/>
                <a:cs typeface="Palatino" pitchFamily="-105" charset="0"/>
              </a:rPr>
              <a:t>)</a:t>
            </a:r>
            <a:r>
              <a:rPr lang="el-GR" sz="2000" b="1" dirty="0">
                <a:solidFill>
                  <a:srgbClr val="C00000"/>
                </a:solidFill>
                <a:latin typeface="Palatino" pitchFamily="-105" charset="0"/>
                <a:ea typeface="Palatino" pitchFamily="-105" charset="0"/>
                <a:cs typeface="Palatino" pitchFamily="-105" charset="0"/>
              </a:rPr>
              <a:t> ;</a:t>
            </a:r>
          </a:p>
        </p:txBody>
      </p:sp>
      <p:sp>
        <p:nvSpPr>
          <p:cNvPr id="4" name="TextBox 3"/>
          <p:cNvSpPr txBox="1"/>
          <p:nvPr/>
        </p:nvSpPr>
        <p:spPr>
          <a:xfrm>
            <a:off x="0" y="1124744"/>
            <a:ext cx="9144000" cy="1477328"/>
          </a:xfrm>
          <a:prstGeom prst="rect">
            <a:avLst/>
          </a:prstGeom>
          <a:noFill/>
        </p:spPr>
        <p:txBody>
          <a:bodyPr wrap="square" rtlCol="0">
            <a:spAutoFit/>
          </a:bodyPr>
          <a:lstStyle/>
          <a:p>
            <a:pPr marL="285750" indent="-285750" algn="just">
              <a:buFont typeface="Arial" charset="0"/>
              <a:buChar char="•"/>
            </a:pPr>
            <a:r>
              <a:rPr lang="el-GR" sz="1800" dirty="0"/>
              <a:t>Γνωρίζουμε ότι οι μετρήσεις συμπεριφέρονται ως τυχαίες μεταβλητές και περιγράφονται από την </a:t>
            </a:r>
            <a:r>
              <a:rPr lang="en-US" sz="1800" dirty="0"/>
              <a:t>pdf f(x;</a:t>
            </a:r>
            <a:r>
              <a:rPr lang="el-GR" sz="1800" dirty="0"/>
              <a:t>μ).</a:t>
            </a:r>
          </a:p>
          <a:p>
            <a:pPr marL="285750" indent="-285750" algn="just">
              <a:buFont typeface="Arial" charset="0"/>
              <a:buChar char="•"/>
            </a:pPr>
            <a:endParaRPr lang="el-GR" sz="1800" dirty="0"/>
          </a:p>
          <a:p>
            <a:pPr marL="285750" indent="-285750" algn="just">
              <a:buFont typeface="Arial" charset="0"/>
              <a:buChar char="•"/>
            </a:pPr>
            <a:r>
              <a:rPr lang="el-GR" sz="1800" dirty="0"/>
              <a:t>Γνωρίζουμε επίσης ότι</a:t>
            </a:r>
          </a:p>
          <a:p>
            <a:pPr marL="285750" indent="-285750" algn="just">
              <a:buFont typeface="Arial" charset="0"/>
              <a:buChar char="•"/>
            </a:pPr>
            <a:endParaRPr lang="en-US" sz="1800" dirty="0"/>
          </a:p>
        </p:txBody>
      </p:sp>
      <mc:AlternateContent xmlns:mc="http://schemas.openxmlformats.org/markup-compatibility/2006" xmlns:a14="http://schemas.microsoft.com/office/drawing/2010/main">
        <mc:Choice Requires="a14">
          <p:sp>
            <p:nvSpPr>
              <p:cNvPr id="5" name="TextBox 4"/>
              <p:cNvSpPr txBox="1"/>
              <p:nvPr/>
            </p:nvSpPr>
            <p:spPr>
              <a:xfrm>
                <a:off x="3529677" y="1863408"/>
                <a:ext cx="2679260" cy="658065"/>
              </a:xfrm>
              <a:prstGeom prst="rect">
                <a:avLst/>
              </a:prstGeom>
              <a:noFill/>
            </p:spPr>
            <p:txBody>
              <a:bodyPr wrap="none" lIns="0" tIns="0" rIns="0" bIns="0" rtlCol="0">
                <a:spAutoFit/>
              </a:bodyPr>
              <a:lstStyle/>
              <a:p>
                <a14:m>
                  <m:oMath xmlns:m="http://schemas.openxmlformats.org/officeDocument/2006/math">
                    <m:r>
                      <a:rPr lang="en-US" sz="2000" b="1" i="1" smtClean="0">
                        <a:solidFill>
                          <a:srgbClr val="C00000"/>
                        </a:solidFill>
                        <a:latin typeface="Cambria Math" charset="0"/>
                      </a:rPr>
                      <m:t>𝒒</m:t>
                    </m:r>
                    <m:d>
                      <m:dPr>
                        <m:ctrlPr>
                          <a:rPr lang="en-US" sz="2000" b="1" i="1" smtClean="0">
                            <a:solidFill>
                              <a:srgbClr val="C00000"/>
                            </a:solidFill>
                            <a:latin typeface="Cambria Math" charset="0"/>
                          </a:rPr>
                        </m:ctrlPr>
                      </m:dPr>
                      <m:e>
                        <m:r>
                          <a:rPr lang="el-GR" sz="2000" b="1" i="1" smtClean="0">
                            <a:solidFill>
                              <a:srgbClr val="C00000"/>
                            </a:solidFill>
                            <a:latin typeface="Cambria Math" charset="0"/>
                          </a:rPr>
                          <m:t>𝝁</m:t>
                        </m:r>
                        <m:r>
                          <a:rPr lang="en-US" sz="2000" b="1" i="1" smtClean="0">
                            <a:solidFill>
                              <a:srgbClr val="C00000"/>
                            </a:solidFill>
                            <a:latin typeface="Cambria Math" charset="0"/>
                          </a:rPr>
                          <m:t>;</m:t>
                        </m:r>
                        <m:r>
                          <a:rPr lang="en-US" sz="2000" b="1" i="1" smtClean="0">
                            <a:solidFill>
                              <a:srgbClr val="C00000"/>
                            </a:solidFill>
                            <a:latin typeface="Cambria Math" charset="0"/>
                          </a:rPr>
                          <m:t>𝒙</m:t>
                        </m:r>
                      </m:e>
                    </m:d>
                  </m:oMath>
                </a14:m>
                <a:r>
                  <a:rPr lang="en-US" sz="2000" b="1" dirty="0">
                    <a:solidFill>
                      <a:srgbClr val="C00000"/>
                    </a:solidFill>
                  </a:rPr>
                  <a:t>d</a:t>
                </a:r>
                <a:r>
                  <a:rPr lang="el-GR" sz="2000" b="1" dirty="0">
                    <a:solidFill>
                      <a:srgbClr val="C00000"/>
                    </a:solidFill>
                  </a:rPr>
                  <a:t>μ</a:t>
                </a:r>
                <a:r>
                  <a:rPr lang="en-US" sz="2000" b="1" dirty="0">
                    <a:solidFill>
                      <a:srgbClr val="C00000"/>
                    </a:solidFill>
                  </a:rPr>
                  <a:t> = </a:t>
                </a:r>
                <a14:m>
                  <m:oMath xmlns:m="http://schemas.openxmlformats.org/officeDocument/2006/math">
                    <m:f>
                      <m:fPr>
                        <m:ctrlPr>
                          <a:rPr lang="el-GR" sz="2000" b="1" i="1">
                            <a:solidFill>
                              <a:srgbClr val="C00000"/>
                            </a:solidFill>
                            <a:latin typeface="Cambria Math" charset="0"/>
                          </a:rPr>
                        </m:ctrlPr>
                      </m:fPr>
                      <m:num>
                        <m:r>
                          <a:rPr lang="en-US" sz="2000" b="1" i="1">
                            <a:solidFill>
                              <a:srgbClr val="C00000"/>
                            </a:solidFill>
                            <a:latin typeface="Cambria Math" charset="0"/>
                          </a:rPr>
                          <m:t>𝒇</m:t>
                        </m:r>
                        <m:d>
                          <m:dPr>
                            <m:ctrlPr>
                              <a:rPr lang="en-US" sz="2000" b="1" i="1">
                                <a:solidFill>
                                  <a:srgbClr val="C00000"/>
                                </a:solidFill>
                                <a:latin typeface="Cambria Math" charset="0"/>
                              </a:rPr>
                            </m:ctrlPr>
                          </m:dPr>
                          <m:e>
                            <m:r>
                              <a:rPr lang="en-US" sz="2000" b="1" i="1">
                                <a:solidFill>
                                  <a:srgbClr val="C00000"/>
                                </a:solidFill>
                                <a:latin typeface="Cambria Math" charset="0"/>
                              </a:rPr>
                              <m:t>𝒙</m:t>
                            </m:r>
                            <m:r>
                              <a:rPr lang="en-US" sz="2000" b="1" i="1">
                                <a:solidFill>
                                  <a:srgbClr val="C00000"/>
                                </a:solidFill>
                                <a:latin typeface="Cambria Math" charset="0"/>
                              </a:rPr>
                              <m:t>;</m:t>
                            </m:r>
                            <m:r>
                              <a:rPr lang="el-GR" sz="2000" b="1" i="1">
                                <a:solidFill>
                                  <a:srgbClr val="C00000"/>
                                </a:solidFill>
                                <a:latin typeface="Cambria Math" charset="0"/>
                              </a:rPr>
                              <m:t>𝝁</m:t>
                            </m:r>
                          </m:e>
                        </m:d>
                        <m:r>
                          <a:rPr lang="en-US" sz="2000" b="1" i="1">
                            <a:solidFill>
                              <a:srgbClr val="C00000"/>
                            </a:solidFill>
                            <a:latin typeface="Cambria Math" charset="0"/>
                          </a:rPr>
                          <m:t>𝒅</m:t>
                        </m:r>
                        <m:r>
                          <a:rPr lang="el-GR" sz="2000" b="1" i="1">
                            <a:solidFill>
                              <a:srgbClr val="C00000"/>
                            </a:solidFill>
                            <a:latin typeface="Cambria Math" charset="0"/>
                          </a:rPr>
                          <m:t>𝝁</m:t>
                        </m:r>
                      </m:num>
                      <m:den>
                        <m:d>
                          <m:dPr>
                            <m:begChr m:val="["/>
                            <m:endChr m:val="]"/>
                            <m:ctrlPr>
                              <a:rPr lang="el-GR" sz="2000" b="1" i="1">
                                <a:solidFill>
                                  <a:srgbClr val="C00000"/>
                                </a:solidFill>
                                <a:latin typeface="Cambria Math" charset="0"/>
                              </a:rPr>
                            </m:ctrlPr>
                          </m:dPr>
                          <m:e>
                            <m:nary>
                              <m:naryPr>
                                <m:ctrlPr>
                                  <a:rPr lang="el-GR" sz="2000" b="1" i="1">
                                    <a:solidFill>
                                      <a:srgbClr val="C00000"/>
                                    </a:solidFill>
                                    <a:latin typeface="Cambria Math" charset="0"/>
                                  </a:rPr>
                                </m:ctrlPr>
                              </m:naryPr>
                              <m:sub>
                                <m:sSub>
                                  <m:sSubPr>
                                    <m:ctrlPr>
                                      <a:rPr lang="el-GR" sz="2000" b="1" i="1">
                                        <a:solidFill>
                                          <a:srgbClr val="C00000"/>
                                        </a:solidFill>
                                        <a:latin typeface="Cambria Math" charset="0"/>
                                      </a:rPr>
                                    </m:ctrlPr>
                                  </m:sSubPr>
                                  <m:e>
                                    <m:r>
                                      <m:rPr>
                                        <m:brk m:alnAt="23"/>
                                      </m:rPr>
                                      <a:rPr lang="el-GR" sz="2000" b="1" i="1">
                                        <a:solidFill>
                                          <a:srgbClr val="C00000"/>
                                        </a:solidFill>
                                        <a:latin typeface="Cambria Math" charset="0"/>
                                      </a:rPr>
                                      <m:t>𝛀</m:t>
                                    </m:r>
                                  </m:e>
                                  <m:sub>
                                    <m:r>
                                      <a:rPr lang="el-GR" sz="2000" b="1" i="1">
                                        <a:solidFill>
                                          <a:srgbClr val="C00000"/>
                                        </a:solidFill>
                                        <a:latin typeface="Cambria Math" charset="0"/>
                                      </a:rPr>
                                      <m:t>𝝁</m:t>
                                    </m:r>
                                  </m:sub>
                                </m:sSub>
                              </m:sub>
                              <m:sup/>
                              <m:e>
                                <m:r>
                                  <a:rPr lang="en-US" sz="2000" b="1" i="1">
                                    <a:solidFill>
                                      <a:srgbClr val="C00000"/>
                                    </a:solidFill>
                                    <a:latin typeface="Cambria Math" charset="0"/>
                                  </a:rPr>
                                  <m:t>𝒇</m:t>
                                </m:r>
                                <m:d>
                                  <m:dPr>
                                    <m:ctrlPr>
                                      <a:rPr lang="en-US" sz="2000" b="1" i="1">
                                        <a:solidFill>
                                          <a:srgbClr val="C00000"/>
                                        </a:solidFill>
                                        <a:latin typeface="Cambria Math" charset="0"/>
                                      </a:rPr>
                                    </m:ctrlPr>
                                  </m:dPr>
                                  <m:e>
                                    <m:r>
                                      <a:rPr lang="en-US" sz="2000" b="1" i="1">
                                        <a:solidFill>
                                          <a:srgbClr val="C00000"/>
                                        </a:solidFill>
                                        <a:latin typeface="Cambria Math" charset="0"/>
                                      </a:rPr>
                                      <m:t>𝒙</m:t>
                                    </m:r>
                                    <m:r>
                                      <a:rPr lang="en-US" sz="2000" b="1" i="1">
                                        <a:solidFill>
                                          <a:srgbClr val="C00000"/>
                                        </a:solidFill>
                                        <a:latin typeface="Cambria Math" charset="0"/>
                                      </a:rPr>
                                      <m:t>;</m:t>
                                    </m:r>
                                    <m:r>
                                      <a:rPr lang="el-GR" sz="2000" b="1" i="1">
                                        <a:solidFill>
                                          <a:srgbClr val="C00000"/>
                                        </a:solidFill>
                                        <a:latin typeface="Cambria Math" charset="0"/>
                                      </a:rPr>
                                      <m:t>𝝁</m:t>
                                    </m:r>
                                  </m:e>
                                </m:d>
                                <m:r>
                                  <a:rPr lang="en-US" sz="2000" b="1" i="1">
                                    <a:solidFill>
                                      <a:srgbClr val="C00000"/>
                                    </a:solidFill>
                                    <a:latin typeface="Cambria Math" charset="0"/>
                                  </a:rPr>
                                  <m:t>𝒅</m:t>
                                </m:r>
                                <m:r>
                                  <a:rPr lang="el-GR" sz="2000" b="1" i="1">
                                    <a:solidFill>
                                      <a:srgbClr val="C00000"/>
                                    </a:solidFill>
                                    <a:latin typeface="Cambria Math" charset="0"/>
                                  </a:rPr>
                                  <m:t>𝝁</m:t>
                                </m:r>
                              </m:e>
                            </m:nary>
                          </m:e>
                        </m:d>
                        <m:r>
                          <a:rPr lang="el-GR" sz="2000" b="1" i="1">
                            <a:solidFill>
                              <a:srgbClr val="C00000"/>
                            </a:solidFill>
                            <a:latin typeface="Cambria Math" charset="0"/>
                          </a:rPr>
                          <m:t> </m:t>
                        </m:r>
                      </m:den>
                    </m:f>
                  </m:oMath>
                </a14:m>
                <a:endParaRPr lang="en-US"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529677" y="1863408"/>
                <a:ext cx="2679260" cy="658065"/>
              </a:xfrm>
              <a:prstGeom prst="rect">
                <a:avLst/>
              </a:prstGeom>
              <a:blipFill rotWithShape="0">
                <a:blip r:embed="rId2"/>
                <a:stretch>
                  <a:fillRect/>
                </a:stretch>
              </a:blipFill>
            </p:spPr>
            <p:txBody>
              <a:bodyPr/>
              <a:lstStyle/>
              <a:p>
                <a:r>
                  <a:rPr lang="en-US">
                    <a:noFill/>
                  </a:rPr>
                  <a:t> </a:t>
                </a:r>
              </a:p>
            </p:txBody>
          </p:sp>
        </mc:Fallback>
      </mc:AlternateContent>
      <p:grpSp>
        <p:nvGrpSpPr>
          <p:cNvPr id="11" name="Group 10"/>
          <p:cNvGrpSpPr/>
          <p:nvPr/>
        </p:nvGrpSpPr>
        <p:grpSpPr>
          <a:xfrm>
            <a:off x="0" y="2708920"/>
            <a:ext cx="9144000" cy="1491425"/>
            <a:chOff x="0" y="2708920"/>
            <a:chExt cx="9144000" cy="1491425"/>
          </a:xfrm>
        </p:grpSpPr>
        <p:sp>
          <p:nvSpPr>
            <p:cNvPr id="7" name="TextBox 6"/>
            <p:cNvSpPr txBox="1"/>
            <p:nvPr/>
          </p:nvSpPr>
          <p:spPr>
            <a:xfrm>
              <a:off x="0" y="2708920"/>
              <a:ext cx="9144000" cy="1077218"/>
            </a:xfrm>
            <a:prstGeom prst="rect">
              <a:avLst/>
            </a:prstGeom>
            <a:noFill/>
          </p:spPr>
          <p:txBody>
            <a:bodyPr wrap="square" rtlCol="0">
              <a:spAutoFit/>
            </a:bodyPr>
            <a:lstStyle/>
            <a:p>
              <a:pPr algn="just"/>
              <a:r>
                <a:rPr lang="el-GR" sz="1600" b="1" dirty="0"/>
                <a:t>Για να γίνουμε πιο συγκεκριμένοι: ας υποθέσουμε πως οι μετρήσεις ενός φυσικού μεγέθους ακολουθούν </a:t>
              </a:r>
              <a:r>
                <a:rPr lang="en-US" sz="1600" b="1" dirty="0"/>
                <a:t>Gaussian pdf, </a:t>
              </a:r>
              <a:r>
                <a:rPr lang="el-GR" sz="1600" b="1" dirty="0"/>
                <a:t>με μέση τιμή την αληθή τιμή τιμή του φυσικού μεγέθους (μ) και με τετραγωνική διασπορά ίση με σ</a:t>
              </a:r>
              <a:r>
                <a:rPr lang="el-GR" sz="1600" b="1" baseline="30000" dirty="0"/>
                <a:t>2</a:t>
              </a:r>
              <a:r>
                <a:rPr lang="el-GR" sz="1600" b="1" dirty="0"/>
                <a:t> ( η τιμή του σ εξαρτάται από την μετρητική διαδικασία και την ακρίβεια των οργάνων)</a:t>
              </a:r>
              <a:endParaRPr lang="en-US" sz="1600" b="1" dirty="0"/>
            </a:p>
          </p:txBody>
        </p:sp>
        <mc:AlternateContent xmlns:mc="http://schemas.openxmlformats.org/markup-compatibility/2006" xmlns:a14="http://schemas.microsoft.com/office/drawing/2010/main">
          <mc:Choice Requires="a14">
            <p:sp>
              <p:nvSpPr>
                <p:cNvPr id="8" name="TextBox 7"/>
                <p:cNvSpPr txBox="1"/>
                <p:nvPr/>
              </p:nvSpPr>
              <p:spPr>
                <a:xfrm>
                  <a:off x="3536602" y="3602553"/>
                  <a:ext cx="2326278" cy="597792"/>
                </a:xfrm>
                <a:prstGeom prst="rect">
                  <a:avLst/>
                </a:prstGeom>
                <a:noFill/>
              </p:spPr>
              <p:txBody>
                <a:bodyPr wrap="none" lIns="0" tIns="0" rIns="0" bIns="0" rtlCol="0">
                  <a:spAutoFit/>
                </a:bodyPr>
                <a:lstStyle/>
                <a:p>
                  <a14:m>
                    <m:oMath xmlns:m="http://schemas.openxmlformats.org/officeDocument/2006/math">
                      <m:r>
                        <a:rPr lang="en-US" sz="2000" b="1" i="1" smtClean="0">
                          <a:solidFill>
                            <a:srgbClr val="C00000"/>
                          </a:solidFill>
                          <a:latin typeface="Cambria Math" charset="0"/>
                        </a:rPr>
                        <m:t>𝒇</m:t>
                      </m:r>
                      <m:d>
                        <m:dPr>
                          <m:ctrlPr>
                            <a:rPr lang="en-US" sz="2000" b="1" i="1" smtClean="0">
                              <a:solidFill>
                                <a:srgbClr val="C00000"/>
                              </a:solidFill>
                              <a:latin typeface="Cambria Math" charset="0"/>
                            </a:rPr>
                          </m:ctrlPr>
                        </m:dPr>
                        <m:e>
                          <m:r>
                            <a:rPr lang="en-US" sz="2000" b="1" i="1" smtClean="0">
                              <a:solidFill>
                                <a:srgbClr val="C00000"/>
                              </a:solidFill>
                              <a:latin typeface="Cambria Math" charset="0"/>
                            </a:rPr>
                            <m:t>𝒙</m:t>
                          </m:r>
                          <m:r>
                            <a:rPr lang="en-US" sz="2000" b="1" i="1" smtClean="0">
                              <a:solidFill>
                                <a:srgbClr val="C00000"/>
                              </a:solidFill>
                              <a:latin typeface="Cambria Math" charset="0"/>
                            </a:rPr>
                            <m:t>;</m:t>
                          </m:r>
                          <m:r>
                            <a:rPr lang="el-GR" sz="2000" b="1" i="1" smtClean="0">
                              <a:solidFill>
                                <a:srgbClr val="C00000"/>
                              </a:solidFill>
                              <a:latin typeface="Cambria Math" charset="0"/>
                            </a:rPr>
                            <m:t>𝝁</m:t>
                          </m:r>
                        </m:e>
                      </m:d>
                    </m:oMath>
                  </a14:m>
                  <a:r>
                    <a:rPr lang="el-GR" sz="2000" b="1" dirty="0">
                      <a:solidFill>
                        <a:srgbClr val="C00000"/>
                      </a:solidFill>
                    </a:rPr>
                    <a:t>=</a:t>
                  </a:r>
                  <a14:m>
                    <m:oMath xmlns:m="http://schemas.openxmlformats.org/officeDocument/2006/math">
                      <m:f>
                        <m:fPr>
                          <m:ctrlPr>
                            <a:rPr lang="el-GR" sz="2000" b="1" i="1" dirty="0" smtClean="0">
                              <a:solidFill>
                                <a:srgbClr val="C00000"/>
                              </a:solidFill>
                              <a:latin typeface="Cambria Math" charset="0"/>
                            </a:rPr>
                          </m:ctrlPr>
                        </m:fPr>
                        <m:num>
                          <m:r>
                            <a:rPr lang="el-GR" sz="2000" b="1" i="1" dirty="0" smtClean="0">
                              <a:solidFill>
                                <a:srgbClr val="C00000"/>
                              </a:solidFill>
                              <a:latin typeface="Cambria Math" charset="0"/>
                            </a:rPr>
                            <m:t>𝟏</m:t>
                          </m:r>
                        </m:num>
                        <m:den>
                          <m:rad>
                            <m:radPr>
                              <m:degHide m:val="on"/>
                              <m:ctrlPr>
                                <a:rPr lang="el-GR" sz="2000" b="1" i="1" dirty="0" smtClean="0">
                                  <a:solidFill>
                                    <a:srgbClr val="C00000"/>
                                  </a:solidFill>
                                  <a:latin typeface="Cambria Math" charset="0"/>
                                </a:rPr>
                              </m:ctrlPr>
                            </m:radPr>
                            <m:deg/>
                            <m:e>
                              <m:r>
                                <a:rPr lang="el-GR" sz="2000" b="1" i="1" dirty="0" smtClean="0">
                                  <a:solidFill>
                                    <a:srgbClr val="C00000"/>
                                  </a:solidFill>
                                  <a:latin typeface="Cambria Math" charset="0"/>
                                </a:rPr>
                                <m:t>𝟐</m:t>
                              </m:r>
                              <m:r>
                                <a:rPr lang="el-GR" sz="2000" b="1" i="1" dirty="0" smtClean="0">
                                  <a:solidFill>
                                    <a:srgbClr val="C00000"/>
                                  </a:solidFill>
                                  <a:latin typeface="Cambria Math" charset="0"/>
                                </a:rPr>
                                <m:t>𝝅</m:t>
                              </m:r>
                            </m:e>
                          </m:rad>
                          <m:r>
                            <a:rPr lang="el-GR" sz="2000" b="1" i="1" dirty="0" smtClean="0">
                              <a:solidFill>
                                <a:srgbClr val="C00000"/>
                              </a:solidFill>
                              <a:latin typeface="Cambria Math" charset="0"/>
                              <a:ea typeface="Cambria Math" charset="0"/>
                              <a:cs typeface="Cambria Math" charset="0"/>
                            </a:rPr>
                            <m:t>∙</m:t>
                          </m:r>
                          <m:r>
                            <a:rPr lang="el-GR" sz="2000" b="1" i="1" dirty="0" smtClean="0">
                              <a:solidFill>
                                <a:srgbClr val="C00000"/>
                              </a:solidFill>
                              <a:latin typeface="Cambria Math" charset="0"/>
                            </a:rPr>
                            <m:t>𝝈</m:t>
                          </m:r>
                        </m:den>
                      </m:f>
                      <m:sSup>
                        <m:sSupPr>
                          <m:ctrlPr>
                            <a:rPr lang="el-GR" sz="2000" b="1" i="1" dirty="0" smtClean="0">
                              <a:solidFill>
                                <a:srgbClr val="C00000"/>
                              </a:solidFill>
                              <a:latin typeface="Cambria Math" charset="0"/>
                            </a:rPr>
                          </m:ctrlPr>
                        </m:sSupPr>
                        <m:e>
                          <m:r>
                            <a:rPr lang="el-GR" sz="2000" b="1" i="1" dirty="0" smtClean="0">
                              <a:solidFill>
                                <a:srgbClr val="C00000"/>
                              </a:solidFill>
                              <a:latin typeface="Cambria Math" charset="0"/>
                            </a:rPr>
                            <m:t>𝒆</m:t>
                          </m:r>
                        </m:e>
                        <m:sup>
                          <m:r>
                            <a:rPr lang="el-GR" sz="2000" b="1" i="1" dirty="0">
                              <a:solidFill>
                                <a:srgbClr val="C00000"/>
                              </a:solidFill>
                              <a:latin typeface="Cambria Math" charset="0"/>
                            </a:rPr>
                            <m:t>−</m:t>
                          </m:r>
                          <m:f>
                            <m:fPr>
                              <m:ctrlPr>
                                <a:rPr lang="el-GR" sz="2000" b="1" i="1" dirty="0">
                                  <a:solidFill>
                                    <a:srgbClr val="C00000"/>
                                  </a:solidFill>
                                  <a:latin typeface="Cambria Math" charset="0"/>
                                </a:rPr>
                              </m:ctrlPr>
                            </m:fPr>
                            <m:num>
                              <m:sSup>
                                <m:sSupPr>
                                  <m:ctrlPr>
                                    <a:rPr lang="el-GR" sz="2000" b="1" i="1" dirty="0">
                                      <a:solidFill>
                                        <a:srgbClr val="C00000"/>
                                      </a:solidFill>
                                      <a:latin typeface="Cambria Math" charset="0"/>
                                    </a:rPr>
                                  </m:ctrlPr>
                                </m:sSupPr>
                                <m:e>
                                  <m:d>
                                    <m:dPr>
                                      <m:ctrlPr>
                                        <a:rPr lang="el-GR" sz="2000" b="1" i="1" dirty="0">
                                          <a:solidFill>
                                            <a:srgbClr val="C00000"/>
                                          </a:solidFill>
                                          <a:latin typeface="Cambria Math" charset="0"/>
                                        </a:rPr>
                                      </m:ctrlPr>
                                    </m:dPr>
                                    <m:e>
                                      <m:r>
                                        <a:rPr lang="el-GR" sz="2000" b="1" i="1" dirty="0">
                                          <a:solidFill>
                                            <a:srgbClr val="C00000"/>
                                          </a:solidFill>
                                          <a:latin typeface="Cambria Math" charset="0"/>
                                        </a:rPr>
                                        <m:t>𝝁</m:t>
                                      </m:r>
                                      <m:r>
                                        <a:rPr lang="el-GR" sz="2000" b="1" i="1" dirty="0">
                                          <a:solidFill>
                                            <a:srgbClr val="C00000"/>
                                          </a:solidFill>
                                          <a:latin typeface="Cambria Math" charset="0"/>
                                        </a:rPr>
                                        <m:t>−</m:t>
                                      </m:r>
                                      <m:r>
                                        <a:rPr lang="en-US" sz="2000" b="1" i="1" dirty="0">
                                          <a:solidFill>
                                            <a:srgbClr val="C00000"/>
                                          </a:solidFill>
                                          <a:latin typeface="Cambria Math" charset="0"/>
                                        </a:rPr>
                                        <m:t>𝒙</m:t>
                                      </m:r>
                                    </m:e>
                                  </m:d>
                                </m:e>
                                <m:sup>
                                  <m:r>
                                    <a:rPr lang="en-US" sz="2000" b="1" i="1" dirty="0">
                                      <a:solidFill>
                                        <a:srgbClr val="C00000"/>
                                      </a:solidFill>
                                      <a:latin typeface="Cambria Math" charset="0"/>
                                    </a:rPr>
                                    <m:t>𝟐</m:t>
                                  </m:r>
                                </m:sup>
                              </m:sSup>
                            </m:num>
                            <m:den>
                              <m:r>
                                <a:rPr lang="en-US" sz="2000" b="1" i="1" dirty="0">
                                  <a:solidFill>
                                    <a:srgbClr val="C00000"/>
                                  </a:solidFill>
                                  <a:latin typeface="Cambria Math" charset="0"/>
                                </a:rPr>
                                <m:t>𝟐</m:t>
                              </m:r>
                              <m:sSup>
                                <m:sSupPr>
                                  <m:ctrlPr>
                                    <a:rPr lang="el-GR" sz="2000" b="1" i="1" dirty="0">
                                      <a:solidFill>
                                        <a:srgbClr val="C00000"/>
                                      </a:solidFill>
                                      <a:latin typeface="Cambria Math" charset="0"/>
                                    </a:rPr>
                                  </m:ctrlPr>
                                </m:sSupPr>
                                <m:e>
                                  <m:r>
                                    <a:rPr lang="el-GR" sz="2000" b="1" i="1" dirty="0">
                                      <a:solidFill>
                                        <a:srgbClr val="C00000"/>
                                      </a:solidFill>
                                      <a:latin typeface="Cambria Math" charset="0"/>
                                    </a:rPr>
                                    <m:t>𝝈</m:t>
                                  </m:r>
                                </m:e>
                                <m:sup>
                                  <m:r>
                                    <a:rPr lang="el-GR" sz="2000" b="1" i="1" dirty="0">
                                      <a:solidFill>
                                        <a:srgbClr val="C00000"/>
                                      </a:solidFill>
                                      <a:latin typeface="Cambria Math" charset="0"/>
                                    </a:rPr>
                                    <m:t>𝟐</m:t>
                                  </m:r>
                                </m:sup>
                              </m:sSup>
                            </m:den>
                          </m:f>
                        </m:sup>
                      </m:sSup>
                    </m:oMath>
                  </a14:m>
                  <a:endParaRPr lang="en-US"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536602" y="3602553"/>
                  <a:ext cx="2326278" cy="597792"/>
                </a:xfrm>
                <a:prstGeom prst="rect">
                  <a:avLst/>
                </a:prstGeom>
                <a:blipFill rotWithShape="0">
                  <a:blip r:embed="rId3"/>
                  <a:stretch>
                    <a:fillRect b="-13265"/>
                  </a:stretch>
                </a:blipFill>
              </p:spPr>
              <p:txBody>
                <a:bodyPr/>
                <a:lstStyle/>
                <a:p>
                  <a:r>
                    <a:rPr lang="en-US">
                      <a:noFill/>
                    </a:rPr>
                    <a:t> </a:t>
                  </a:r>
                </a:p>
              </p:txBody>
            </p:sp>
          </mc:Fallback>
        </mc:AlternateContent>
      </p:grpSp>
      <p:grpSp>
        <p:nvGrpSpPr>
          <p:cNvPr id="12" name="Group 11"/>
          <p:cNvGrpSpPr/>
          <p:nvPr/>
        </p:nvGrpSpPr>
        <p:grpSpPr>
          <a:xfrm>
            <a:off x="125506" y="4224696"/>
            <a:ext cx="8892988" cy="1892634"/>
            <a:chOff x="125506" y="4224696"/>
            <a:chExt cx="8892988" cy="1892634"/>
          </a:xfrm>
        </p:grpSpPr>
        <mc:AlternateContent xmlns:mc="http://schemas.openxmlformats.org/markup-compatibility/2006" xmlns:a14="http://schemas.microsoft.com/office/drawing/2010/main">
          <mc:Choice Requires="a14">
            <p:sp>
              <p:nvSpPr>
                <p:cNvPr id="9" name="TextBox 8"/>
                <p:cNvSpPr txBox="1"/>
                <p:nvPr/>
              </p:nvSpPr>
              <p:spPr>
                <a:xfrm>
                  <a:off x="1763688" y="4624806"/>
                  <a:ext cx="5369163" cy="1492524"/>
                </a:xfrm>
                <a:prstGeom prst="rect">
                  <a:avLst/>
                </a:prstGeom>
                <a:noFill/>
              </p:spPr>
              <p:txBody>
                <a:bodyPr wrap="none" lIns="0" tIns="0" rIns="0" bIns="0" rtlCol="0">
                  <a:spAutoFit/>
                </a:bodyPr>
                <a:lstStyle/>
                <a:p>
                  <a14:m>
                    <m:oMath xmlns:m="http://schemas.openxmlformats.org/officeDocument/2006/math">
                      <m:r>
                        <a:rPr lang="en-US" sz="2000" b="1" i="1" smtClean="0">
                          <a:solidFill>
                            <a:srgbClr val="C00000"/>
                          </a:solidFill>
                          <a:latin typeface="Cambria Math" charset="0"/>
                        </a:rPr>
                        <m:t>𝒒</m:t>
                      </m:r>
                      <m:d>
                        <m:dPr>
                          <m:ctrlPr>
                            <a:rPr lang="en-US" sz="2000" b="1" i="1" smtClean="0">
                              <a:solidFill>
                                <a:srgbClr val="C00000"/>
                              </a:solidFill>
                              <a:latin typeface="Cambria Math" charset="0"/>
                            </a:rPr>
                          </m:ctrlPr>
                        </m:dPr>
                        <m:e>
                          <m:r>
                            <a:rPr lang="el-GR" sz="2000" b="1" i="1" smtClean="0">
                              <a:solidFill>
                                <a:srgbClr val="C00000"/>
                              </a:solidFill>
                              <a:latin typeface="Cambria Math" charset="0"/>
                            </a:rPr>
                            <m:t>𝝁</m:t>
                          </m:r>
                          <m:r>
                            <a:rPr lang="en-US" sz="2000" b="1" i="1" smtClean="0">
                              <a:solidFill>
                                <a:srgbClr val="C00000"/>
                              </a:solidFill>
                              <a:latin typeface="Cambria Math" charset="0"/>
                            </a:rPr>
                            <m:t>;</m:t>
                          </m:r>
                          <m:r>
                            <a:rPr lang="en-US" sz="2000" b="1" i="1" smtClean="0">
                              <a:solidFill>
                                <a:srgbClr val="C00000"/>
                              </a:solidFill>
                              <a:latin typeface="Cambria Math" charset="0"/>
                            </a:rPr>
                            <m:t>𝒙</m:t>
                          </m:r>
                        </m:e>
                      </m:d>
                    </m:oMath>
                  </a14:m>
                  <a:r>
                    <a:rPr lang="en-US" sz="2000" b="1" dirty="0">
                      <a:solidFill>
                        <a:srgbClr val="C00000"/>
                      </a:solidFill>
                    </a:rPr>
                    <a:t>d</a:t>
                  </a:r>
                  <a:r>
                    <a:rPr lang="el-GR" sz="2000" b="1" dirty="0">
                      <a:solidFill>
                        <a:srgbClr val="C00000"/>
                      </a:solidFill>
                    </a:rPr>
                    <a:t>μ</a:t>
                  </a:r>
                  <a:r>
                    <a:rPr lang="en-US" sz="2000" b="1" dirty="0">
                      <a:solidFill>
                        <a:srgbClr val="C00000"/>
                      </a:solidFill>
                    </a:rPr>
                    <a:t> </a:t>
                  </a:r>
                  <a:r>
                    <a:rPr lang="en-US" sz="2000" b="1" dirty="0">
                      <a:solidFill>
                        <a:srgbClr val="006600"/>
                      </a:solidFill>
                    </a:rPr>
                    <a:t>= </a:t>
                  </a:r>
                  <a14:m>
                    <m:oMath xmlns:m="http://schemas.openxmlformats.org/officeDocument/2006/math">
                      <m:f>
                        <m:fPr>
                          <m:ctrlPr>
                            <a:rPr lang="el-GR" sz="2000" b="1" i="1">
                              <a:solidFill>
                                <a:srgbClr val="006600"/>
                              </a:solidFill>
                              <a:latin typeface="Cambria Math" charset="0"/>
                            </a:rPr>
                          </m:ctrlPr>
                        </m:fPr>
                        <m:num>
                          <m:f>
                            <m:fPr>
                              <m:ctrlPr>
                                <a:rPr lang="el-GR" sz="2000" b="1" i="1" dirty="0">
                                  <a:solidFill>
                                    <a:srgbClr val="006600"/>
                                  </a:solidFill>
                                  <a:latin typeface="Cambria Math" charset="0"/>
                                </a:rPr>
                              </m:ctrlPr>
                            </m:fPr>
                            <m:num>
                              <m:r>
                                <a:rPr lang="el-GR" sz="2000" b="1" i="1" dirty="0">
                                  <a:solidFill>
                                    <a:srgbClr val="006600"/>
                                  </a:solidFill>
                                  <a:latin typeface="Cambria Math" charset="0"/>
                                </a:rPr>
                                <m:t>𝟏</m:t>
                              </m:r>
                            </m:num>
                            <m:den>
                              <m:rad>
                                <m:radPr>
                                  <m:degHide m:val="on"/>
                                  <m:ctrlPr>
                                    <a:rPr lang="el-GR" sz="2000" b="1" i="1" dirty="0">
                                      <a:solidFill>
                                        <a:srgbClr val="006600"/>
                                      </a:solidFill>
                                      <a:latin typeface="Cambria Math" charset="0"/>
                                    </a:rPr>
                                  </m:ctrlPr>
                                </m:radPr>
                                <m:deg/>
                                <m:e>
                                  <m:r>
                                    <a:rPr lang="el-GR" sz="2000" b="1" i="1" dirty="0">
                                      <a:solidFill>
                                        <a:srgbClr val="006600"/>
                                      </a:solidFill>
                                      <a:latin typeface="Cambria Math" charset="0"/>
                                    </a:rPr>
                                    <m:t>𝟐</m:t>
                                  </m:r>
                                  <m:r>
                                    <a:rPr lang="el-GR" sz="2000" b="1" i="1" dirty="0">
                                      <a:solidFill>
                                        <a:srgbClr val="006600"/>
                                      </a:solidFill>
                                      <a:latin typeface="Cambria Math" charset="0"/>
                                    </a:rPr>
                                    <m:t>𝝅</m:t>
                                  </m:r>
                                </m:e>
                              </m:rad>
                              <m:r>
                                <a:rPr lang="el-GR" sz="2000" b="1" i="1" dirty="0">
                                  <a:solidFill>
                                    <a:srgbClr val="006600"/>
                                  </a:solidFill>
                                  <a:latin typeface="Cambria Math" charset="0"/>
                                  <a:ea typeface="Cambria Math" charset="0"/>
                                  <a:cs typeface="Cambria Math" charset="0"/>
                                </a:rPr>
                                <m:t>∙</m:t>
                              </m:r>
                              <m:r>
                                <a:rPr lang="el-GR" sz="2000" b="1" i="1" dirty="0">
                                  <a:solidFill>
                                    <a:srgbClr val="006600"/>
                                  </a:solidFill>
                                  <a:latin typeface="Cambria Math" charset="0"/>
                                </a:rPr>
                                <m:t>𝝈</m:t>
                              </m:r>
                            </m:den>
                          </m:f>
                          <m:sSup>
                            <m:sSupPr>
                              <m:ctrlPr>
                                <a:rPr lang="el-GR" sz="2000" b="1" i="1" dirty="0">
                                  <a:solidFill>
                                    <a:srgbClr val="006600"/>
                                  </a:solidFill>
                                  <a:latin typeface="Cambria Math" charset="0"/>
                                </a:rPr>
                              </m:ctrlPr>
                            </m:sSupPr>
                            <m:e>
                              <m:r>
                                <a:rPr lang="el-GR" sz="2000" b="1" i="1" dirty="0">
                                  <a:solidFill>
                                    <a:srgbClr val="006600"/>
                                  </a:solidFill>
                                  <a:latin typeface="Cambria Math" charset="0"/>
                                </a:rPr>
                                <m:t>𝒆</m:t>
                              </m:r>
                            </m:e>
                            <m:sup>
                              <m:r>
                                <a:rPr lang="el-GR" sz="2000" b="1" i="1" dirty="0">
                                  <a:solidFill>
                                    <a:srgbClr val="006600"/>
                                  </a:solidFill>
                                  <a:latin typeface="Cambria Math" charset="0"/>
                                </a:rPr>
                                <m:t>−</m:t>
                              </m:r>
                              <m:f>
                                <m:fPr>
                                  <m:ctrlPr>
                                    <a:rPr lang="el-GR" sz="2000" b="1" i="1" dirty="0">
                                      <a:solidFill>
                                        <a:srgbClr val="006600"/>
                                      </a:solidFill>
                                      <a:latin typeface="Cambria Math" charset="0"/>
                                    </a:rPr>
                                  </m:ctrlPr>
                                </m:fPr>
                                <m:num>
                                  <m:sSup>
                                    <m:sSupPr>
                                      <m:ctrlPr>
                                        <a:rPr lang="el-GR" sz="2000" b="1" i="1" dirty="0">
                                          <a:solidFill>
                                            <a:srgbClr val="006600"/>
                                          </a:solidFill>
                                          <a:latin typeface="Cambria Math" charset="0"/>
                                        </a:rPr>
                                      </m:ctrlPr>
                                    </m:sSupPr>
                                    <m:e>
                                      <m:d>
                                        <m:dPr>
                                          <m:ctrlPr>
                                            <a:rPr lang="el-GR" sz="2000" b="1" i="1" dirty="0">
                                              <a:solidFill>
                                                <a:srgbClr val="006600"/>
                                              </a:solidFill>
                                              <a:latin typeface="Cambria Math" charset="0"/>
                                            </a:rPr>
                                          </m:ctrlPr>
                                        </m:dPr>
                                        <m:e>
                                          <m:r>
                                            <a:rPr lang="el-GR" sz="2000" b="1" i="1" dirty="0">
                                              <a:solidFill>
                                                <a:srgbClr val="006600"/>
                                              </a:solidFill>
                                              <a:latin typeface="Cambria Math" charset="0"/>
                                            </a:rPr>
                                            <m:t>𝝁</m:t>
                                          </m:r>
                                          <m:r>
                                            <a:rPr lang="el-GR" sz="2000" b="1" i="1" dirty="0">
                                              <a:solidFill>
                                                <a:srgbClr val="006600"/>
                                              </a:solidFill>
                                              <a:latin typeface="Cambria Math" charset="0"/>
                                            </a:rPr>
                                            <m:t>−</m:t>
                                          </m:r>
                                          <m:r>
                                            <a:rPr lang="en-US" sz="2000" b="1" i="1" dirty="0" smtClean="0">
                                              <a:solidFill>
                                                <a:srgbClr val="006600"/>
                                              </a:solidFill>
                                              <a:latin typeface="Cambria Math" charset="0"/>
                                            </a:rPr>
                                            <m:t>𝒎</m:t>
                                          </m:r>
                                        </m:e>
                                      </m:d>
                                    </m:e>
                                    <m:sup>
                                      <m:r>
                                        <a:rPr lang="en-US" sz="2000" b="1" i="1" dirty="0">
                                          <a:solidFill>
                                            <a:srgbClr val="006600"/>
                                          </a:solidFill>
                                          <a:latin typeface="Cambria Math" charset="0"/>
                                        </a:rPr>
                                        <m:t>𝟐</m:t>
                                      </m:r>
                                    </m:sup>
                                  </m:sSup>
                                </m:num>
                                <m:den>
                                  <m:r>
                                    <a:rPr lang="en-US" sz="2000" b="1" i="1" dirty="0">
                                      <a:solidFill>
                                        <a:srgbClr val="006600"/>
                                      </a:solidFill>
                                      <a:latin typeface="Cambria Math" charset="0"/>
                                    </a:rPr>
                                    <m:t>𝟐</m:t>
                                  </m:r>
                                  <m:sSup>
                                    <m:sSupPr>
                                      <m:ctrlPr>
                                        <a:rPr lang="el-GR" sz="2000" b="1" i="1" dirty="0">
                                          <a:solidFill>
                                            <a:srgbClr val="006600"/>
                                          </a:solidFill>
                                          <a:latin typeface="Cambria Math" charset="0"/>
                                        </a:rPr>
                                      </m:ctrlPr>
                                    </m:sSupPr>
                                    <m:e>
                                      <m:r>
                                        <a:rPr lang="el-GR" sz="2000" b="1" i="1" dirty="0">
                                          <a:solidFill>
                                            <a:srgbClr val="006600"/>
                                          </a:solidFill>
                                          <a:latin typeface="Cambria Math" charset="0"/>
                                        </a:rPr>
                                        <m:t>𝝈</m:t>
                                      </m:r>
                                    </m:e>
                                    <m:sup>
                                      <m:r>
                                        <a:rPr lang="el-GR" sz="2000" b="1" i="1" dirty="0">
                                          <a:solidFill>
                                            <a:srgbClr val="006600"/>
                                          </a:solidFill>
                                          <a:latin typeface="Cambria Math" charset="0"/>
                                        </a:rPr>
                                        <m:t>𝟐</m:t>
                                      </m:r>
                                    </m:sup>
                                  </m:sSup>
                                </m:den>
                              </m:f>
                            </m:sup>
                          </m:sSup>
                          <m:r>
                            <a:rPr lang="en-US" sz="2000" b="1" i="1">
                              <a:solidFill>
                                <a:srgbClr val="006600"/>
                              </a:solidFill>
                              <a:latin typeface="Cambria Math" charset="0"/>
                            </a:rPr>
                            <m:t>𝒅</m:t>
                          </m:r>
                          <m:r>
                            <a:rPr lang="el-GR" sz="2000" b="1" i="1">
                              <a:solidFill>
                                <a:srgbClr val="006600"/>
                              </a:solidFill>
                              <a:latin typeface="Cambria Math" charset="0"/>
                            </a:rPr>
                            <m:t>𝝁</m:t>
                          </m:r>
                        </m:num>
                        <m:den>
                          <m:limLow>
                            <m:limLowPr>
                              <m:ctrlPr>
                                <a:rPr lang="el-GR" sz="2000" b="1" i="1" smtClean="0">
                                  <a:solidFill>
                                    <a:srgbClr val="006600"/>
                                  </a:solidFill>
                                  <a:latin typeface="Cambria Math" charset="0"/>
                                </a:rPr>
                              </m:ctrlPr>
                            </m:limLowPr>
                            <m:e>
                              <m:groupChr>
                                <m:groupChrPr>
                                  <m:chr m:val="⏟"/>
                                  <m:ctrlPr>
                                    <a:rPr lang="el-GR" sz="2000" b="1" i="1" smtClean="0">
                                      <a:solidFill>
                                        <a:srgbClr val="006600"/>
                                      </a:solidFill>
                                      <a:latin typeface="Cambria Math" charset="0"/>
                                    </a:rPr>
                                  </m:ctrlPr>
                                </m:groupChrPr>
                                <m:e>
                                  <m:nary>
                                    <m:naryPr>
                                      <m:ctrlPr>
                                        <a:rPr lang="el-GR" sz="2000" b="1" i="1">
                                          <a:solidFill>
                                            <a:srgbClr val="006600"/>
                                          </a:solidFill>
                                          <a:latin typeface="Cambria Math" charset="0"/>
                                        </a:rPr>
                                      </m:ctrlPr>
                                    </m:naryPr>
                                    <m:sub>
                                      <m:r>
                                        <m:rPr>
                                          <m:brk m:alnAt="15"/>
                                        </m:rPr>
                                        <a:rPr lang="el-GR" sz="2000" b="1" i="1">
                                          <a:solidFill>
                                            <a:srgbClr val="006600"/>
                                          </a:solidFill>
                                          <a:latin typeface="Cambria Math" charset="0"/>
                                        </a:rPr>
                                        <m:t>−</m:t>
                                      </m:r>
                                      <m:r>
                                        <a:rPr lang="el-GR" sz="2000" b="1" i="1">
                                          <a:solidFill>
                                            <a:srgbClr val="006600"/>
                                          </a:solidFill>
                                          <a:latin typeface="Cambria Math" charset="0"/>
                                          <a:ea typeface="Cambria Math" charset="0"/>
                                          <a:cs typeface="Cambria Math" charset="0"/>
                                        </a:rPr>
                                        <m:t>∞</m:t>
                                      </m:r>
                                    </m:sub>
                                    <m:sup>
                                      <m:r>
                                        <a:rPr lang="el-GR" sz="2000" b="1" i="1">
                                          <a:solidFill>
                                            <a:srgbClr val="006600"/>
                                          </a:solidFill>
                                          <a:latin typeface="Cambria Math" charset="0"/>
                                          <a:ea typeface="Cambria Math" charset="0"/>
                                          <a:cs typeface="Cambria Math" charset="0"/>
                                        </a:rPr>
                                        <m:t>∞</m:t>
                                      </m:r>
                                    </m:sup>
                                    <m:e>
                                      <m:f>
                                        <m:fPr>
                                          <m:ctrlPr>
                                            <a:rPr lang="el-GR" sz="2000" b="1" i="1" dirty="0">
                                              <a:solidFill>
                                                <a:srgbClr val="006600"/>
                                              </a:solidFill>
                                              <a:latin typeface="Cambria Math" charset="0"/>
                                            </a:rPr>
                                          </m:ctrlPr>
                                        </m:fPr>
                                        <m:num>
                                          <m:r>
                                            <a:rPr lang="el-GR" sz="2000" b="1" i="1" dirty="0">
                                              <a:solidFill>
                                                <a:srgbClr val="006600"/>
                                              </a:solidFill>
                                              <a:latin typeface="Cambria Math" charset="0"/>
                                            </a:rPr>
                                            <m:t>𝟏</m:t>
                                          </m:r>
                                        </m:num>
                                        <m:den>
                                          <m:rad>
                                            <m:radPr>
                                              <m:degHide m:val="on"/>
                                              <m:ctrlPr>
                                                <a:rPr lang="el-GR" sz="2000" b="1" i="1" dirty="0">
                                                  <a:solidFill>
                                                    <a:srgbClr val="006600"/>
                                                  </a:solidFill>
                                                  <a:latin typeface="Cambria Math" charset="0"/>
                                                </a:rPr>
                                              </m:ctrlPr>
                                            </m:radPr>
                                            <m:deg/>
                                            <m:e>
                                              <m:r>
                                                <a:rPr lang="el-GR" sz="2000" b="1" i="1" dirty="0">
                                                  <a:solidFill>
                                                    <a:srgbClr val="006600"/>
                                                  </a:solidFill>
                                                  <a:latin typeface="Cambria Math" charset="0"/>
                                                </a:rPr>
                                                <m:t>𝟐</m:t>
                                              </m:r>
                                              <m:r>
                                                <a:rPr lang="el-GR" sz="2000" b="1" i="1" dirty="0">
                                                  <a:solidFill>
                                                    <a:srgbClr val="006600"/>
                                                  </a:solidFill>
                                                  <a:latin typeface="Cambria Math" charset="0"/>
                                                </a:rPr>
                                                <m:t>𝝅</m:t>
                                              </m:r>
                                            </m:e>
                                          </m:rad>
                                          <m:r>
                                            <a:rPr lang="el-GR" sz="2000" b="1" i="1" dirty="0">
                                              <a:solidFill>
                                                <a:srgbClr val="006600"/>
                                              </a:solidFill>
                                              <a:latin typeface="Cambria Math" charset="0"/>
                                              <a:ea typeface="Cambria Math" charset="0"/>
                                              <a:cs typeface="Cambria Math" charset="0"/>
                                            </a:rPr>
                                            <m:t>∙</m:t>
                                          </m:r>
                                          <m:r>
                                            <a:rPr lang="el-GR" sz="2000" b="1" i="1" dirty="0">
                                              <a:solidFill>
                                                <a:srgbClr val="006600"/>
                                              </a:solidFill>
                                              <a:latin typeface="Cambria Math" charset="0"/>
                                            </a:rPr>
                                            <m:t>𝝈</m:t>
                                          </m:r>
                                        </m:den>
                                      </m:f>
                                      <m:sSup>
                                        <m:sSupPr>
                                          <m:ctrlPr>
                                            <a:rPr lang="el-GR" sz="2000" b="1" i="1" dirty="0">
                                              <a:solidFill>
                                                <a:srgbClr val="006600"/>
                                              </a:solidFill>
                                              <a:latin typeface="Cambria Math" charset="0"/>
                                            </a:rPr>
                                          </m:ctrlPr>
                                        </m:sSupPr>
                                        <m:e>
                                          <m:r>
                                            <a:rPr lang="el-GR" sz="2000" b="1" i="1" dirty="0">
                                              <a:solidFill>
                                                <a:srgbClr val="006600"/>
                                              </a:solidFill>
                                              <a:latin typeface="Cambria Math" charset="0"/>
                                            </a:rPr>
                                            <m:t>𝒆</m:t>
                                          </m:r>
                                        </m:e>
                                        <m:sup>
                                          <m:r>
                                            <a:rPr lang="el-GR" sz="2000" b="1" i="1" dirty="0">
                                              <a:solidFill>
                                                <a:srgbClr val="006600"/>
                                              </a:solidFill>
                                              <a:latin typeface="Cambria Math" charset="0"/>
                                            </a:rPr>
                                            <m:t>−</m:t>
                                          </m:r>
                                          <m:f>
                                            <m:fPr>
                                              <m:ctrlPr>
                                                <a:rPr lang="el-GR" sz="2000" b="1" i="1" dirty="0">
                                                  <a:solidFill>
                                                    <a:srgbClr val="006600"/>
                                                  </a:solidFill>
                                                  <a:latin typeface="Cambria Math" charset="0"/>
                                                </a:rPr>
                                              </m:ctrlPr>
                                            </m:fPr>
                                            <m:num>
                                              <m:sSup>
                                                <m:sSupPr>
                                                  <m:ctrlPr>
                                                    <a:rPr lang="el-GR" sz="2000" b="1" i="1" dirty="0">
                                                      <a:solidFill>
                                                        <a:srgbClr val="006600"/>
                                                      </a:solidFill>
                                                      <a:latin typeface="Cambria Math" charset="0"/>
                                                    </a:rPr>
                                                  </m:ctrlPr>
                                                </m:sSupPr>
                                                <m:e>
                                                  <m:d>
                                                    <m:dPr>
                                                      <m:ctrlPr>
                                                        <a:rPr lang="el-GR" sz="2000" b="1" i="1" dirty="0">
                                                          <a:solidFill>
                                                            <a:srgbClr val="006600"/>
                                                          </a:solidFill>
                                                          <a:latin typeface="Cambria Math" charset="0"/>
                                                        </a:rPr>
                                                      </m:ctrlPr>
                                                    </m:dPr>
                                                    <m:e>
                                                      <m:r>
                                                        <a:rPr lang="el-GR" sz="2000" b="1" i="1" dirty="0">
                                                          <a:solidFill>
                                                            <a:srgbClr val="006600"/>
                                                          </a:solidFill>
                                                          <a:latin typeface="Cambria Math" charset="0"/>
                                                        </a:rPr>
                                                        <m:t>𝝁</m:t>
                                                      </m:r>
                                                      <m:r>
                                                        <a:rPr lang="el-GR" sz="2000" b="1" i="1" dirty="0">
                                                          <a:solidFill>
                                                            <a:srgbClr val="006600"/>
                                                          </a:solidFill>
                                                          <a:latin typeface="Cambria Math" charset="0"/>
                                                        </a:rPr>
                                                        <m:t>−</m:t>
                                                      </m:r>
                                                      <m:r>
                                                        <a:rPr lang="en-US" sz="2000" b="1" i="1" dirty="0">
                                                          <a:solidFill>
                                                            <a:srgbClr val="006600"/>
                                                          </a:solidFill>
                                                          <a:latin typeface="Cambria Math" charset="0"/>
                                                        </a:rPr>
                                                        <m:t>𝒎</m:t>
                                                      </m:r>
                                                    </m:e>
                                                  </m:d>
                                                </m:e>
                                                <m:sup>
                                                  <m:r>
                                                    <a:rPr lang="en-US" sz="2000" b="1" i="1" dirty="0">
                                                      <a:solidFill>
                                                        <a:srgbClr val="006600"/>
                                                      </a:solidFill>
                                                      <a:latin typeface="Cambria Math" charset="0"/>
                                                    </a:rPr>
                                                    <m:t>𝟐</m:t>
                                                  </m:r>
                                                </m:sup>
                                              </m:sSup>
                                            </m:num>
                                            <m:den>
                                              <m:r>
                                                <a:rPr lang="en-US" sz="2000" b="1" i="1" dirty="0">
                                                  <a:solidFill>
                                                    <a:srgbClr val="006600"/>
                                                  </a:solidFill>
                                                  <a:latin typeface="Cambria Math" charset="0"/>
                                                </a:rPr>
                                                <m:t>𝟐</m:t>
                                              </m:r>
                                              <m:sSup>
                                                <m:sSupPr>
                                                  <m:ctrlPr>
                                                    <a:rPr lang="el-GR" sz="2000" b="1" i="1" dirty="0">
                                                      <a:solidFill>
                                                        <a:srgbClr val="006600"/>
                                                      </a:solidFill>
                                                      <a:latin typeface="Cambria Math" charset="0"/>
                                                    </a:rPr>
                                                  </m:ctrlPr>
                                                </m:sSupPr>
                                                <m:e>
                                                  <m:r>
                                                    <a:rPr lang="el-GR" sz="2000" b="1" i="1" dirty="0">
                                                      <a:solidFill>
                                                        <a:srgbClr val="006600"/>
                                                      </a:solidFill>
                                                      <a:latin typeface="Cambria Math" charset="0"/>
                                                    </a:rPr>
                                                    <m:t>𝝈</m:t>
                                                  </m:r>
                                                </m:e>
                                                <m:sup>
                                                  <m:r>
                                                    <a:rPr lang="el-GR" sz="2000" b="1" i="1" dirty="0">
                                                      <a:solidFill>
                                                        <a:srgbClr val="006600"/>
                                                      </a:solidFill>
                                                      <a:latin typeface="Cambria Math" charset="0"/>
                                                    </a:rPr>
                                                    <m:t>𝟐</m:t>
                                                  </m:r>
                                                </m:sup>
                                              </m:sSup>
                                            </m:den>
                                          </m:f>
                                        </m:sup>
                                      </m:sSup>
                                      <m:r>
                                        <a:rPr lang="en-US" sz="2000" b="1" i="1">
                                          <a:solidFill>
                                            <a:srgbClr val="006600"/>
                                          </a:solidFill>
                                          <a:latin typeface="Cambria Math" charset="0"/>
                                        </a:rPr>
                                        <m:t>𝒅</m:t>
                                      </m:r>
                                      <m:r>
                                        <a:rPr lang="el-GR" sz="2000" b="1" i="1">
                                          <a:solidFill>
                                            <a:srgbClr val="006600"/>
                                          </a:solidFill>
                                          <a:latin typeface="Cambria Math" charset="0"/>
                                        </a:rPr>
                                        <m:t>𝝁</m:t>
                                      </m:r>
                                    </m:e>
                                  </m:nary>
                                </m:e>
                              </m:groupChr>
                            </m:e>
                            <m:lim>
                              <m:eqArr>
                                <m:eqArrPr>
                                  <m:ctrlPr>
                                    <a:rPr lang="en-US" sz="2000" b="1" i="1" smtClean="0">
                                      <a:solidFill>
                                        <a:srgbClr val="006600"/>
                                      </a:solidFill>
                                      <a:latin typeface="Cambria Math" charset="0"/>
                                    </a:rPr>
                                  </m:ctrlPr>
                                </m:eqArrPr>
                                <m:e>
                                  <m:r>
                                    <a:rPr lang="en-US" sz="2000" b="1" i="1" smtClean="0">
                                      <a:solidFill>
                                        <a:srgbClr val="006600"/>
                                      </a:solidFill>
                                      <a:latin typeface="Cambria Math" charset="0"/>
                                    </a:rPr>
                                    <m:t>𝟏</m:t>
                                  </m:r>
                                </m:e>
                                <m:e>
                                  <m:r>
                                    <a:rPr lang="el-GR" sz="2000" b="1" i="1" smtClean="0">
                                      <a:solidFill>
                                        <a:srgbClr val="006600"/>
                                      </a:solidFill>
                                      <a:latin typeface="Cambria Math" charset="0"/>
                                    </a:rPr>
                                    <m:t>𝝀</m:t>
                                  </m:r>
                                  <m:r>
                                    <m:rPr>
                                      <m:sty m:val="p"/>
                                    </m:rPr>
                                    <a:rPr lang="el-GR" sz="2000" b="1" i="1" smtClean="0">
                                      <a:solidFill>
                                        <a:srgbClr val="006600"/>
                                      </a:solidFill>
                                      <a:latin typeface="Cambria Math" charset="0"/>
                                    </a:rPr>
                                    <m:t>ό</m:t>
                                  </m:r>
                                  <m:r>
                                    <a:rPr lang="el-GR" sz="2000" b="1" i="1" smtClean="0">
                                      <a:solidFill>
                                        <a:srgbClr val="006600"/>
                                      </a:solidFill>
                                      <a:latin typeface="Cambria Math" charset="0"/>
                                    </a:rPr>
                                    <m:t>𝜸𝝎</m:t>
                                  </m:r>
                                  <m:r>
                                    <a:rPr lang="el-GR" sz="2000" b="1" i="1" smtClean="0">
                                      <a:solidFill>
                                        <a:srgbClr val="006600"/>
                                      </a:solidFill>
                                      <a:latin typeface="Cambria Math" charset="0"/>
                                    </a:rPr>
                                    <m:t> </m:t>
                                  </m:r>
                                  <m:r>
                                    <a:rPr lang="el-GR" sz="2000" b="1" i="1" smtClean="0">
                                      <a:solidFill>
                                        <a:srgbClr val="006600"/>
                                      </a:solidFill>
                                      <a:latin typeface="Cambria Math" charset="0"/>
                                    </a:rPr>
                                    <m:t>𝝈𝝊𝝁𝝁𝜺𝝉𝝆</m:t>
                                  </m:r>
                                  <m:r>
                                    <m:rPr>
                                      <m:sty m:val="p"/>
                                    </m:rPr>
                                    <a:rPr lang="el-GR" sz="2000" b="1" i="1" smtClean="0">
                                      <a:solidFill>
                                        <a:srgbClr val="006600"/>
                                      </a:solidFill>
                                      <a:latin typeface="Cambria Math" charset="0"/>
                                    </a:rPr>
                                    <m:t>ί</m:t>
                                  </m:r>
                                  <m:r>
                                    <a:rPr lang="el-GR" sz="2000" b="1" i="1" smtClean="0">
                                      <a:solidFill>
                                        <a:srgbClr val="006600"/>
                                      </a:solidFill>
                                      <a:latin typeface="Cambria Math" charset="0"/>
                                    </a:rPr>
                                    <m:t>𝜶𝝇</m:t>
                                  </m:r>
                                  <m:r>
                                    <a:rPr lang="el-GR" sz="2000" b="1" i="1" smtClean="0">
                                      <a:solidFill>
                                        <a:srgbClr val="006600"/>
                                      </a:solidFill>
                                      <a:latin typeface="Cambria Math" charset="0"/>
                                    </a:rPr>
                                    <m:t> </m:t>
                                  </m:r>
                                  <m:r>
                                    <a:rPr lang="en-US" sz="2000" b="1" i="1" smtClean="0">
                                      <a:solidFill>
                                        <a:srgbClr val="006600"/>
                                      </a:solidFill>
                                      <a:latin typeface="Cambria Math" charset="0"/>
                                    </a:rPr>
                                    <m:t>𝒎</m:t>
                                  </m:r>
                                  <m:r>
                                    <a:rPr lang="en-US" sz="2000" b="1" i="1" smtClean="0">
                                      <a:solidFill>
                                        <a:srgbClr val="006600"/>
                                      </a:solidFill>
                                      <a:latin typeface="Cambria Math" charset="0"/>
                                      <a:ea typeface="Cambria Math" charset="0"/>
                                      <a:cs typeface="Cambria Math" charset="0"/>
                                    </a:rPr>
                                    <m:t>⟷</m:t>
                                  </m:r>
                                  <m:r>
                                    <a:rPr lang="el-GR" sz="2000" b="1" i="1" smtClean="0">
                                      <a:solidFill>
                                        <a:srgbClr val="006600"/>
                                      </a:solidFill>
                                      <a:latin typeface="Cambria Math" charset="0"/>
                                      <a:ea typeface="Cambria Math" charset="0"/>
                                      <a:cs typeface="Cambria Math" charset="0"/>
                                    </a:rPr>
                                    <m:t>𝝁</m:t>
                                  </m:r>
                                </m:e>
                              </m:eqArr>
                            </m:lim>
                          </m:limLow>
                          <m:r>
                            <a:rPr lang="el-GR" sz="2000" b="1" i="1">
                              <a:solidFill>
                                <a:srgbClr val="006600"/>
                              </a:solidFill>
                              <a:latin typeface="Cambria Math" charset="0"/>
                            </a:rPr>
                            <m:t> </m:t>
                          </m:r>
                        </m:den>
                      </m:f>
                      <m:r>
                        <a:rPr lang="el-GR" sz="2000" b="1" i="1" smtClean="0">
                          <a:solidFill>
                            <a:srgbClr val="006600"/>
                          </a:solidFill>
                          <a:latin typeface="Cambria Math" charset="0"/>
                        </a:rPr>
                        <m:t>=</m:t>
                      </m:r>
                      <m:f>
                        <m:fPr>
                          <m:ctrlPr>
                            <a:rPr lang="el-GR" sz="2000" b="1" i="1" dirty="0" smtClean="0">
                              <a:solidFill>
                                <a:srgbClr val="C00000"/>
                              </a:solidFill>
                              <a:latin typeface="Cambria Math" charset="0"/>
                            </a:rPr>
                          </m:ctrlPr>
                        </m:fPr>
                        <m:num>
                          <m:r>
                            <a:rPr lang="el-GR" sz="2000" b="1" i="0" dirty="0">
                              <a:solidFill>
                                <a:srgbClr val="C00000"/>
                              </a:solidFill>
                              <a:latin typeface="Cambria Math" charset="0"/>
                            </a:rPr>
                            <m:t>𝟏</m:t>
                          </m:r>
                        </m:num>
                        <m:den>
                          <m:rad>
                            <m:radPr>
                              <m:degHide m:val="on"/>
                              <m:ctrlPr>
                                <a:rPr lang="el-GR" sz="2000" b="1" i="1" dirty="0">
                                  <a:solidFill>
                                    <a:srgbClr val="C00000"/>
                                  </a:solidFill>
                                  <a:latin typeface="Cambria Math" charset="0"/>
                                </a:rPr>
                              </m:ctrlPr>
                            </m:radPr>
                            <m:deg/>
                            <m:e>
                              <m:r>
                                <a:rPr lang="el-GR" sz="2000" b="1" i="0" dirty="0">
                                  <a:solidFill>
                                    <a:srgbClr val="C00000"/>
                                  </a:solidFill>
                                  <a:latin typeface="Cambria Math" charset="0"/>
                                </a:rPr>
                                <m:t>𝟐</m:t>
                              </m:r>
                              <m:r>
                                <a:rPr lang="el-GR" sz="2000" b="1" i="0" dirty="0">
                                  <a:solidFill>
                                    <a:srgbClr val="C00000"/>
                                  </a:solidFill>
                                  <a:latin typeface="Cambria Math" charset="0"/>
                                </a:rPr>
                                <m:t>𝛑</m:t>
                              </m:r>
                            </m:e>
                          </m:rad>
                          <m:r>
                            <a:rPr lang="el-GR" sz="2000" b="1" i="0" dirty="0">
                              <a:solidFill>
                                <a:srgbClr val="C00000"/>
                              </a:solidFill>
                              <a:latin typeface="Cambria Math" charset="0"/>
                              <a:ea typeface="Cambria Math" charset="0"/>
                              <a:cs typeface="Cambria Math" charset="0"/>
                            </a:rPr>
                            <m:t>∙</m:t>
                          </m:r>
                          <m:r>
                            <a:rPr lang="el-GR" sz="2000" b="1" i="0" dirty="0">
                              <a:solidFill>
                                <a:srgbClr val="C00000"/>
                              </a:solidFill>
                              <a:latin typeface="Cambria Math" charset="0"/>
                            </a:rPr>
                            <m:t>𝛔</m:t>
                          </m:r>
                        </m:den>
                      </m:f>
                      <m:sSup>
                        <m:sSupPr>
                          <m:ctrlPr>
                            <a:rPr lang="el-GR" sz="2000" b="1" i="1" dirty="0">
                              <a:solidFill>
                                <a:srgbClr val="C00000"/>
                              </a:solidFill>
                              <a:latin typeface="Cambria Math" charset="0"/>
                            </a:rPr>
                          </m:ctrlPr>
                        </m:sSupPr>
                        <m:e>
                          <m:r>
                            <a:rPr lang="el-GR" sz="2000" b="1" i="0" dirty="0">
                              <a:solidFill>
                                <a:srgbClr val="C00000"/>
                              </a:solidFill>
                              <a:latin typeface="Cambria Math" charset="0"/>
                            </a:rPr>
                            <m:t>𝐞</m:t>
                          </m:r>
                        </m:e>
                        <m:sup>
                          <m:r>
                            <a:rPr lang="el-GR" sz="2000" b="1" i="0" dirty="0">
                              <a:solidFill>
                                <a:srgbClr val="C00000"/>
                              </a:solidFill>
                              <a:latin typeface="Cambria Math" charset="0"/>
                            </a:rPr>
                            <m:t>−</m:t>
                          </m:r>
                          <m:f>
                            <m:fPr>
                              <m:ctrlPr>
                                <a:rPr lang="el-GR" sz="2000" b="1" i="1" dirty="0">
                                  <a:solidFill>
                                    <a:srgbClr val="C00000"/>
                                  </a:solidFill>
                                  <a:latin typeface="Cambria Math" charset="0"/>
                                </a:rPr>
                              </m:ctrlPr>
                            </m:fPr>
                            <m:num>
                              <m:sSup>
                                <m:sSupPr>
                                  <m:ctrlPr>
                                    <a:rPr lang="el-GR" sz="2000" b="1" i="1" dirty="0">
                                      <a:solidFill>
                                        <a:srgbClr val="C00000"/>
                                      </a:solidFill>
                                      <a:latin typeface="Cambria Math" charset="0"/>
                                    </a:rPr>
                                  </m:ctrlPr>
                                </m:sSupPr>
                                <m:e>
                                  <m:d>
                                    <m:dPr>
                                      <m:ctrlPr>
                                        <a:rPr lang="el-GR" sz="2000" b="1" i="1" dirty="0">
                                          <a:solidFill>
                                            <a:srgbClr val="C00000"/>
                                          </a:solidFill>
                                          <a:latin typeface="Cambria Math" charset="0"/>
                                        </a:rPr>
                                      </m:ctrlPr>
                                    </m:dPr>
                                    <m:e>
                                      <m:r>
                                        <a:rPr lang="el-GR" sz="2000" b="1" i="0" dirty="0">
                                          <a:solidFill>
                                            <a:srgbClr val="C00000"/>
                                          </a:solidFill>
                                          <a:latin typeface="Cambria Math" charset="0"/>
                                        </a:rPr>
                                        <m:t>𝛍</m:t>
                                      </m:r>
                                      <m:r>
                                        <a:rPr lang="el-GR" sz="2000" b="1" i="0" dirty="0">
                                          <a:solidFill>
                                            <a:srgbClr val="C00000"/>
                                          </a:solidFill>
                                          <a:latin typeface="Cambria Math" charset="0"/>
                                        </a:rPr>
                                        <m:t>−</m:t>
                                      </m:r>
                                      <m:r>
                                        <a:rPr lang="en-US" sz="2000" b="1" i="0" dirty="0">
                                          <a:solidFill>
                                            <a:srgbClr val="C00000"/>
                                          </a:solidFill>
                                          <a:latin typeface="Cambria Math" charset="0"/>
                                        </a:rPr>
                                        <m:t>𝐦</m:t>
                                      </m:r>
                                    </m:e>
                                  </m:d>
                                </m:e>
                                <m:sup>
                                  <m:r>
                                    <a:rPr lang="en-US" sz="2000" b="1" i="0" dirty="0">
                                      <a:solidFill>
                                        <a:srgbClr val="C00000"/>
                                      </a:solidFill>
                                      <a:latin typeface="Cambria Math" charset="0"/>
                                    </a:rPr>
                                    <m:t>𝟐</m:t>
                                  </m:r>
                                </m:sup>
                              </m:sSup>
                            </m:num>
                            <m:den>
                              <m:r>
                                <a:rPr lang="en-US" sz="2000" b="1" i="0" dirty="0">
                                  <a:solidFill>
                                    <a:srgbClr val="C00000"/>
                                  </a:solidFill>
                                  <a:latin typeface="Cambria Math" charset="0"/>
                                </a:rPr>
                                <m:t>𝟐</m:t>
                              </m:r>
                              <m:sSup>
                                <m:sSupPr>
                                  <m:ctrlPr>
                                    <a:rPr lang="el-GR" sz="2000" b="1" i="1" dirty="0">
                                      <a:solidFill>
                                        <a:srgbClr val="C00000"/>
                                      </a:solidFill>
                                      <a:latin typeface="Cambria Math" charset="0"/>
                                    </a:rPr>
                                  </m:ctrlPr>
                                </m:sSupPr>
                                <m:e>
                                  <m:r>
                                    <a:rPr lang="el-GR" sz="2000" b="1" i="0" dirty="0">
                                      <a:solidFill>
                                        <a:srgbClr val="C00000"/>
                                      </a:solidFill>
                                      <a:latin typeface="Cambria Math" charset="0"/>
                                    </a:rPr>
                                    <m:t>𝛔</m:t>
                                  </m:r>
                                </m:e>
                                <m:sup>
                                  <m:r>
                                    <a:rPr lang="el-GR" sz="2000" b="1" i="0" dirty="0">
                                      <a:solidFill>
                                        <a:srgbClr val="C00000"/>
                                      </a:solidFill>
                                      <a:latin typeface="Cambria Math" charset="0"/>
                                    </a:rPr>
                                    <m:t>𝟐</m:t>
                                  </m:r>
                                </m:sup>
                              </m:sSup>
                            </m:den>
                          </m:f>
                        </m:sup>
                      </m:sSup>
                      <m:r>
                        <a:rPr lang="en-US" sz="2000" b="1" i="0">
                          <a:solidFill>
                            <a:srgbClr val="C00000"/>
                          </a:solidFill>
                          <a:latin typeface="Cambria Math" charset="0"/>
                        </a:rPr>
                        <m:t>𝐝</m:t>
                      </m:r>
                      <m:r>
                        <a:rPr lang="el-GR" sz="2000" b="1" i="0">
                          <a:solidFill>
                            <a:srgbClr val="C00000"/>
                          </a:solidFill>
                          <a:latin typeface="Cambria Math" charset="0"/>
                        </a:rPr>
                        <m:t>𝛍</m:t>
                      </m:r>
                    </m:oMath>
                  </a14:m>
                  <a:endParaRPr lang="en-US" sz="2000" b="1" dirty="0">
                    <a:solidFill>
                      <a:srgbClr val="C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763688" y="4624806"/>
                  <a:ext cx="5369163" cy="1492524"/>
                </a:xfrm>
                <a:prstGeom prst="rect">
                  <a:avLst/>
                </a:prstGeom>
                <a:blipFill rotWithShape="0">
                  <a:blip r:embed="rId4"/>
                  <a:stretch>
                    <a:fillRect/>
                  </a:stretch>
                </a:blipFill>
              </p:spPr>
              <p:txBody>
                <a:bodyPr/>
                <a:lstStyle/>
                <a:p>
                  <a:r>
                    <a:rPr lang="en-US">
                      <a:noFill/>
                    </a:rPr>
                    <a:t> </a:t>
                  </a:r>
                </a:p>
              </p:txBody>
            </p:sp>
          </mc:Fallback>
        </mc:AlternateContent>
        <p:sp>
          <p:nvSpPr>
            <p:cNvPr id="10" name="TextBox 9"/>
            <p:cNvSpPr txBox="1"/>
            <p:nvPr/>
          </p:nvSpPr>
          <p:spPr>
            <a:xfrm>
              <a:off x="125506" y="4224696"/>
              <a:ext cx="8892988" cy="400110"/>
            </a:xfrm>
            <a:prstGeom prst="rect">
              <a:avLst/>
            </a:prstGeom>
            <a:noFill/>
          </p:spPr>
          <p:txBody>
            <a:bodyPr wrap="square" rtlCol="0">
              <a:spAutoFit/>
            </a:bodyPr>
            <a:lstStyle/>
            <a:p>
              <a:r>
                <a:rPr lang="el-GR" sz="2000" b="1" dirty="0">
                  <a:solidFill>
                    <a:srgbClr val="006600"/>
                  </a:solidFill>
                </a:rPr>
                <a:t>Έστω ότι μία μέτρηση του φυσικού μεγέθους μας έδωσε </a:t>
              </a:r>
              <a:r>
                <a:rPr lang="en-US" sz="2000" b="1" dirty="0">
                  <a:solidFill>
                    <a:srgbClr val="006600"/>
                  </a:solidFill>
                </a:rPr>
                <a:t>x=m</a:t>
              </a:r>
            </a:p>
          </p:txBody>
        </p:sp>
      </p:grpSp>
      <p:sp>
        <p:nvSpPr>
          <p:cNvPr id="13" name="TextBox 12"/>
          <p:cNvSpPr txBox="1"/>
          <p:nvPr/>
        </p:nvSpPr>
        <p:spPr>
          <a:xfrm>
            <a:off x="146625" y="6151767"/>
            <a:ext cx="8244916" cy="707886"/>
          </a:xfrm>
          <a:prstGeom prst="rect">
            <a:avLst/>
          </a:prstGeom>
          <a:noFill/>
        </p:spPr>
        <p:txBody>
          <a:bodyPr wrap="square" rtlCol="0">
            <a:spAutoFit/>
          </a:bodyPr>
          <a:lstStyle/>
          <a:p>
            <a:r>
              <a:rPr lang="el-GR" sz="2000" b="1" dirty="0">
                <a:solidFill>
                  <a:srgbClr val="0000CC"/>
                </a:solidFill>
              </a:rPr>
              <a:t>Η αληθής τιμή κατανέμεται γύρω από την μέτρηση ακολουθώντας </a:t>
            </a:r>
            <a:r>
              <a:rPr lang="en-US" sz="2000" b="1" dirty="0">
                <a:solidFill>
                  <a:srgbClr val="0000CC"/>
                </a:solidFill>
              </a:rPr>
              <a:t>Gaussian</a:t>
            </a:r>
            <a:r>
              <a:rPr lang="el-GR" sz="2000" b="1" dirty="0">
                <a:solidFill>
                  <a:srgbClr val="0000CC"/>
                </a:solidFill>
              </a:rPr>
              <a:t>  συνάρτηση πυκνότητας πιθανότητας</a:t>
            </a:r>
            <a:endParaRPr lang="en-US" sz="2000" b="1" dirty="0">
              <a:solidFill>
                <a:srgbClr val="0000CC"/>
              </a:solidFill>
            </a:endParaRPr>
          </a:p>
        </p:txBody>
      </p:sp>
    </p:spTree>
    <p:extLst>
      <p:ext uri="{BB962C8B-B14F-4D97-AF65-F5344CB8AC3E}">
        <p14:creationId xmlns:p14="http://schemas.microsoft.com/office/powerpoint/2010/main" val="44623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60D3D76-1451-A74E-BC32-B1B3771C7CA8}"/>
              </a:ext>
            </a:extLst>
          </p:cNvPr>
          <p:cNvSpPr>
            <a:spLocks noGrp="1"/>
          </p:cNvSpPr>
          <p:nvPr>
            <p:ph type="sldNum" sz="quarter" idx="12"/>
          </p:nvPr>
        </p:nvSpPr>
        <p:spPr/>
        <p:txBody>
          <a:bodyPr/>
          <a:lstStyle/>
          <a:p>
            <a:pPr>
              <a:defRPr/>
            </a:pPr>
            <a:fld id="{EE383D5D-67FD-9A47-8D13-7B5989A5CB4D}" type="slidenum">
              <a:rPr lang="el-GR" smtClean="0"/>
              <a:pPr>
                <a:defRPr/>
              </a:pPr>
              <a:t>37</a:t>
            </a:fld>
            <a:endParaRPr lang="el-GR"/>
          </a:p>
        </p:txBody>
      </p:sp>
      <p:pic>
        <p:nvPicPr>
          <p:cNvPr id="116738" name="Picture 2">
            <a:extLst>
              <a:ext uri="{FF2B5EF4-FFF2-40B4-BE49-F238E27FC236}">
                <a16:creationId xmlns:a16="http://schemas.microsoft.com/office/drawing/2014/main" xmlns="" id="{628604AA-A282-AA4D-9B9E-BAEF068779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94" b="44485"/>
          <a:stretch/>
        </p:blipFill>
        <p:spPr bwMode="auto">
          <a:xfrm>
            <a:off x="1151620" y="2384884"/>
            <a:ext cx="7416316" cy="29074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ED55A79-F131-4146-BDEE-867FC78080F1}"/>
              </a:ext>
            </a:extLst>
          </p:cNvPr>
          <p:cNvSpPr txBox="1"/>
          <p:nvPr/>
        </p:nvSpPr>
        <p:spPr>
          <a:xfrm>
            <a:off x="1331640" y="4437112"/>
            <a:ext cx="720080" cy="338554"/>
          </a:xfrm>
          <a:prstGeom prst="rect">
            <a:avLst/>
          </a:prstGeom>
          <a:solidFill>
            <a:schemeClr val="bg1"/>
          </a:solidFill>
        </p:spPr>
        <p:txBody>
          <a:bodyPr wrap="square" rtlCol="0">
            <a:spAutoFit/>
          </a:bodyPr>
          <a:lstStyle/>
          <a:p>
            <a:r>
              <a:rPr lang="en-US" sz="1600" dirty="0"/>
              <a:t>0.13%</a:t>
            </a:r>
          </a:p>
        </p:txBody>
      </p:sp>
      <p:sp>
        <p:nvSpPr>
          <p:cNvPr id="6" name="TextBox 5">
            <a:extLst>
              <a:ext uri="{FF2B5EF4-FFF2-40B4-BE49-F238E27FC236}">
                <a16:creationId xmlns:a16="http://schemas.microsoft.com/office/drawing/2014/main" xmlns="" id="{6EE18019-4460-704C-8DB2-12395D7B09D2}"/>
              </a:ext>
            </a:extLst>
          </p:cNvPr>
          <p:cNvSpPr txBox="1"/>
          <p:nvPr/>
        </p:nvSpPr>
        <p:spPr>
          <a:xfrm>
            <a:off x="7847856" y="4436332"/>
            <a:ext cx="720080" cy="338554"/>
          </a:xfrm>
          <a:prstGeom prst="rect">
            <a:avLst/>
          </a:prstGeom>
          <a:solidFill>
            <a:schemeClr val="bg1"/>
          </a:solidFill>
        </p:spPr>
        <p:txBody>
          <a:bodyPr wrap="square" rtlCol="0">
            <a:spAutoFit/>
          </a:bodyPr>
          <a:lstStyle/>
          <a:p>
            <a:r>
              <a:rPr lang="en-US" sz="1600" dirty="0"/>
              <a:t>0.13%</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B4EFC634-2A24-9C46-8C1F-BAB56ECD355C}"/>
                  </a:ext>
                </a:extLst>
              </p:cNvPr>
              <p:cNvSpPr/>
              <p:nvPr/>
            </p:nvSpPr>
            <p:spPr>
              <a:xfrm>
                <a:off x="3877714" y="40636"/>
                <a:ext cx="1964127" cy="6574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sz="1600" b="1" i="1" dirty="0">
                              <a:solidFill>
                                <a:srgbClr val="C00000"/>
                              </a:solidFill>
                              <a:latin typeface="Cambria Math" charset="0"/>
                            </a:rPr>
                          </m:ctrlPr>
                        </m:fPr>
                        <m:num>
                          <m:r>
                            <a:rPr lang="el-GR" sz="1600" b="1" dirty="0">
                              <a:solidFill>
                                <a:srgbClr val="C00000"/>
                              </a:solidFill>
                              <a:latin typeface="Cambria Math" charset="0"/>
                            </a:rPr>
                            <m:t>𝟏</m:t>
                          </m:r>
                        </m:num>
                        <m:den>
                          <m:rad>
                            <m:radPr>
                              <m:degHide m:val="on"/>
                              <m:ctrlPr>
                                <a:rPr lang="el-GR" sz="1600" b="1" i="1" dirty="0">
                                  <a:solidFill>
                                    <a:srgbClr val="C00000"/>
                                  </a:solidFill>
                                  <a:latin typeface="Cambria Math" charset="0"/>
                                </a:rPr>
                              </m:ctrlPr>
                            </m:radPr>
                            <m:deg/>
                            <m:e>
                              <m:r>
                                <a:rPr lang="el-GR" sz="1600" b="1" dirty="0">
                                  <a:solidFill>
                                    <a:srgbClr val="C00000"/>
                                  </a:solidFill>
                                  <a:latin typeface="Cambria Math" charset="0"/>
                                </a:rPr>
                                <m:t>𝟐</m:t>
                              </m:r>
                              <m:r>
                                <a:rPr lang="el-GR" sz="1600" b="1" dirty="0">
                                  <a:solidFill>
                                    <a:srgbClr val="C00000"/>
                                  </a:solidFill>
                                  <a:latin typeface="Cambria Math" charset="0"/>
                                </a:rPr>
                                <m:t>𝛑</m:t>
                              </m:r>
                            </m:e>
                          </m:rad>
                          <m:r>
                            <a:rPr lang="el-GR" sz="1600" b="1" dirty="0">
                              <a:solidFill>
                                <a:srgbClr val="C00000"/>
                              </a:solidFill>
                              <a:latin typeface="Cambria Math" charset="0"/>
                              <a:ea typeface="Cambria Math" charset="0"/>
                              <a:cs typeface="Cambria Math" charset="0"/>
                            </a:rPr>
                            <m:t>∙</m:t>
                          </m:r>
                          <m:r>
                            <a:rPr lang="el-GR" sz="1600" b="1" dirty="0">
                              <a:solidFill>
                                <a:srgbClr val="C00000"/>
                              </a:solidFill>
                              <a:latin typeface="Cambria Math" charset="0"/>
                            </a:rPr>
                            <m:t>𝛔</m:t>
                          </m:r>
                        </m:den>
                      </m:f>
                      <m:sSup>
                        <m:sSupPr>
                          <m:ctrlPr>
                            <a:rPr lang="el-GR" sz="1600" b="1" i="1" dirty="0">
                              <a:solidFill>
                                <a:srgbClr val="C00000"/>
                              </a:solidFill>
                              <a:latin typeface="Cambria Math" charset="0"/>
                            </a:rPr>
                          </m:ctrlPr>
                        </m:sSupPr>
                        <m:e>
                          <m:r>
                            <a:rPr lang="el-GR" sz="1600" b="1" dirty="0">
                              <a:solidFill>
                                <a:srgbClr val="C00000"/>
                              </a:solidFill>
                              <a:latin typeface="Cambria Math" charset="0"/>
                            </a:rPr>
                            <m:t>𝐞</m:t>
                          </m:r>
                        </m:e>
                        <m:sup>
                          <m:r>
                            <a:rPr lang="el-GR" sz="1600" b="1" dirty="0">
                              <a:solidFill>
                                <a:srgbClr val="C00000"/>
                              </a:solidFill>
                              <a:latin typeface="Cambria Math" charset="0"/>
                            </a:rPr>
                            <m:t>−</m:t>
                          </m:r>
                          <m:f>
                            <m:fPr>
                              <m:ctrlPr>
                                <a:rPr lang="el-GR" sz="1600" b="1" i="1" dirty="0">
                                  <a:solidFill>
                                    <a:srgbClr val="C00000"/>
                                  </a:solidFill>
                                  <a:latin typeface="Cambria Math" charset="0"/>
                                </a:rPr>
                              </m:ctrlPr>
                            </m:fPr>
                            <m:num>
                              <m:sSup>
                                <m:sSupPr>
                                  <m:ctrlPr>
                                    <a:rPr lang="el-GR" sz="1600" b="1" i="1" dirty="0">
                                      <a:solidFill>
                                        <a:srgbClr val="C00000"/>
                                      </a:solidFill>
                                      <a:latin typeface="Cambria Math" charset="0"/>
                                    </a:rPr>
                                  </m:ctrlPr>
                                </m:sSupPr>
                                <m:e>
                                  <m:d>
                                    <m:dPr>
                                      <m:ctrlPr>
                                        <a:rPr lang="el-GR" sz="1600" b="1" i="1" dirty="0">
                                          <a:solidFill>
                                            <a:srgbClr val="C00000"/>
                                          </a:solidFill>
                                          <a:latin typeface="Cambria Math" charset="0"/>
                                        </a:rPr>
                                      </m:ctrlPr>
                                    </m:dPr>
                                    <m:e>
                                      <m:r>
                                        <a:rPr lang="el-GR" sz="1600" b="1" dirty="0">
                                          <a:solidFill>
                                            <a:srgbClr val="C00000"/>
                                          </a:solidFill>
                                          <a:latin typeface="Cambria Math" charset="0"/>
                                        </a:rPr>
                                        <m:t>𝛍</m:t>
                                      </m:r>
                                      <m:r>
                                        <a:rPr lang="el-GR" sz="1600" b="1" dirty="0">
                                          <a:solidFill>
                                            <a:srgbClr val="C00000"/>
                                          </a:solidFill>
                                          <a:latin typeface="Cambria Math" charset="0"/>
                                        </a:rPr>
                                        <m:t>−</m:t>
                                      </m:r>
                                      <m:r>
                                        <a:rPr lang="en-US" sz="1600" b="1" dirty="0">
                                          <a:solidFill>
                                            <a:srgbClr val="C00000"/>
                                          </a:solidFill>
                                          <a:latin typeface="Cambria Math" charset="0"/>
                                        </a:rPr>
                                        <m:t>𝐦</m:t>
                                      </m:r>
                                    </m:e>
                                  </m:d>
                                </m:e>
                                <m:sup>
                                  <m:r>
                                    <a:rPr lang="en-US" sz="1600" b="1" dirty="0">
                                      <a:solidFill>
                                        <a:srgbClr val="C00000"/>
                                      </a:solidFill>
                                      <a:latin typeface="Cambria Math" charset="0"/>
                                    </a:rPr>
                                    <m:t>𝟐</m:t>
                                  </m:r>
                                </m:sup>
                              </m:sSup>
                            </m:num>
                            <m:den>
                              <m:r>
                                <a:rPr lang="en-US" sz="1600" b="1" dirty="0">
                                  <a:solidFill>
                                    <a:srgbClr val="C00000"/>
                                  </a:solidFill>
                                  <a:latin typeface="Cambria Math" charset="0"/>
                                </a:rPr>
                                <m:t>𝟐</m:t>
                              </m:r>
                              <m:sSup>
                                <m:sSupPr>
                                  <m:ctrlPr>
                                    <a:rPr lang="el-GR" sz="1600" b="1" i="1" dirty="0">
                                      <a:solidFill>
                                        <a:srgbClr val="C00000"/>
                                      </a:solidFill>
                                      <a:latin typeface="Cambria Math" charset="0"/>
                                    </a:rPr>
                                  </m:ctrlPr>
                                </m:sSupPr>
                                <m:e>
                                  <m:r>
                                    <a:rPr lang="el-GR" sz="1600" b="1" dirty="0">
                                      <a:solidFill>
                                        <a:srgbClr val="C00000"/>
                                      </a:solidFill>
                                      <a:latin typeface="Cambria Math" charset="0"/>
                                    </a:rPr>
                                    <m:t>𝛔</m:t>
                                  </m:r>
                                </m:e>
                                <m:sup>
                                  <m:r>
                                    <a:rPr lang="el-GR" sz="1600" b="1" dirty="0">
                                      <a:solidFill>
                                        <a:srgbClr val="C00000"/>
                                      </a:solidFill>
                                      <a:latin typeface="Cambria Math" charset="0"/>
                                    </a:rPr>
                                    <m:t>𝟐</m:t>
                                  </m:r>
                                </m:sup>
                              </m:sSup>
                            </m:den>
                          </m:f>
                        </m:sup>
                      </m:sSup>
                      <m:r>
                        <a:rPr lang="en-US" sz="1600" b="1">
                          <a:solidFill>
                            <a:srgbClr val="C00000"/>
                          </a:solidFill>
                          <a:latin typeface="Cambria Math" charset="0"/>
                        </a:rPr>
                        <m:t>𝐝</m:t>
                      </m:r>
                      <m:r>
                        <a:rPr lang="el-GR" sz="1600" b="1">
                          <a:solidFill>
                            <a:srgbClr val="C00000"/>
                          </a:solidFill>
                          <a:latin typeface="Cambria Math" charset="0"/>
                        </a:rPr>
                        <m:t>𝛍</m:t>
                      </m:r>
                    </m:oMath>
                  </m:oMathPara>
                </a14:m>
                <a:endParaRPr lang="en-US" sz="1600" dirty="0"/>
              </a:p>
            </p:txBody>
          </p:sp>
        </mc:Choice>
        <mc:Fallback xmlns="">
          <p:sp>
            <p:nvSpPr>
              <p:cNvPr id="4" name="Rectangle 3">
                <a:extLst>
                  <a:ext uri="{FF2B5EF4-FFF2-40B4-BE49-F238E27FC236}">
                    <a16:creationId xmlns:a16="http://schemas.microsoft.com/office/drawing/2014/main" id="{B4EFC634-2A24-9C46-8C1F-BAB56ECD355C}"/>
                  </a:ext>
                </a:extLst>
              </p:cNvPr>
              <p:cNvSpPr>
                <a:spLocks noRot="1" noChangeAspect="1" noMove="1" noResize="1" noEditPoints="1" noAdjustHandles="1" noChangeArrowheads="1" noChangeShapeType="1" noTextEdit="1"/>
              </p:cNvSpPr>
              <p:nvPr/>
            </p:nvSpPr>
            <p:spPr>
              <a:xfrm>
                <a:off x="3877714" y="40636"/>
                <a:ext cx="1964127" cy="65742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E0EE991F-C7C7-A04E-B8BD-AD027B9EC9D1}"/>
                  </a:ext>
                </a:extLst>
              </p:cNvPr>
              <p:cNvSpPr/>
              <p:nvPr/>
            </p:nvSpPr>
            <p:spPr>
              <a:xfrm>
                <a:off x="8155629" y="5465929"/>
                <a:ext cx="1062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l-GR" sz="1800" b="1" i="1" dirty="0" smtClean="0">
                              <a:solidFill>
                                <a:srgbClr val="0000CC"/>
                              </a:solidFill>
                              <a:latin typeface="Cambria Math" charset="0"/>
                            </a:rPr>
                          </m:ctrlPr>
                        </m:dPr>
                        <m:e>
                          <m:r>
                            <a:rPr lang="el-GR" sz="1800" b="1" dirty="0">
                              <a:solidFill>
                                <a:srgbClr val="0000CC"/>
                              </a:solidFill>
                              <a:latin typeface="Cambria Math" charset="0"/>
                            </a:rPr>
                            <m:t>𝛍</m:t>
                          </m:r>
                          <m:r>
                            <a:rPr lang="el-GR" sz="1800" b="1" dirty="0">
                              <a:solidFill>
                                <a:srgbClr val="0000CC"/>
                              </a:solidFill>
                              <a:latin typeface="Cambria Math" charset="0"/>
                            </a:rPr>
                            <m:t>−</m:t>
                          </m:r>
                          <m:r>
                            <a:rPr lang="en-US" sz="1800" b="1" dirty="0">
                              <a:solidFill>
                                <a:srgbClr val="0000CC"/>
                              </a:solidFill>
                              <a:latin typeface="Cambria Math" charset="0"/>
                            </a:rPr>
                            <m:t>𝐦</m:t>
                          </m:r>
                        </m:e>
                      </m:d>
                    </m:oMath>
                  </m:oMathPara>
                </a14:m>
                <a:endParaRPr lang="en-US" sz="1800" dirty="0"/>
              </a:p>
            </p:txBody>
          </p:sp>
        </mc:Choice>
        <mc:Fallback xmlns="">
          <p:sp>
            <p:nvSpPr>
              <p:cNvPr id="7" name="Rectangle 6">
                <a:extLst>
                  <a:ext uri="{FF2B5EF4-FFF2-40B4-BE49-F238E27FC236}">
                    <a16:creationId xmlns:a16="http://schemas.microsoft.com/office/drawing/2014/main" id="{E0EE991F-C7C7-A04E-B8BD-AD027B9EC9D1}"/>
                  </a:ext>
                </a:extLst>
              </p:cNvPr>
              <p:cNvSpPr>
                <a:spLocks noRot="1" noChangeAspect="1" noMove="1" noResize="1" noEditPoints="1" noAdjustHandles="1" noChangeArrowheads="1" noChangeShapeType="1" noTextEdit="1"/>
              </p:cNvSpPr>
              <p:nvPr/>
            </p:nvSpPr>
            <p:spPr>
              <a:xfrm>
                <a:off x="8155629" y="5465929"/>
                <a:ext cx="1062342" cy="369332"/>
              </a:xfrm>
              <a:prstGeom prst="rect">
                <a:avLst/>
              </a:prstGeom>
              <a:blipFill>
                <a:blip r:embed="rId4"/>
                <a:stretch>
                  <a:fillRect b="-6667"/>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xmlns="" id="{C267ECE4-DA7C-D749-B082-851F6C81FBE1}"/>
              </a:ext>
            </a:extLst>
          </p:cNvPr>
          <p:cNvCxnSpPr/>
          <p:nvPr/>
        </p:nvCxnSpPr>
        <p:spPr bwMode="auto">
          <a:xfrm>
            <a:off x="8267092" y="5391787"/>
            <a:ext cx="792088" cy="0"/>
          </a:xfrm>
          <a:prstGeom prst="straightConnector1">
            <a:avLst/>
          </a:prstGeom>
          <a:solidFill>
            <a:schemeClr val="accent1"/>
          </a:solidFill>
          <a:ln w="34925" cap="flat" cmpd="sng" algn="ctr">
            <a:solidFill>
              <a:srgbClr val="0000CC"/>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1C00C9C6-FD5B-FC47-87A4-F791CFCEF57B}"/>
                  </a:ext>
                </a:extLst>
              </p:cNvPr>
              <p:cNvSpPr/>
              <p:nvPr/>
            </p:nvSpPr>
            <p:spPr>
              <a:xfrm>
                <a:off x="6385144" y="1295345"/>
                <a:ext cx="2301656" cy="6666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l-GR" sz="1600" b="1" i="1" dirty="0" smtClean="0">
                              <a:solidFill>
                                <a:srgbClr val="C00000"/>
                              </a:solidFill>
                              <a:latin typeface="Cambria Math" charset="0"/>
                            </a:rPr>
                          </m:ctrlPr>
                        </m:naryPr>
                        <m:sub>
                          <m:r>
                            <m:rPr>
                              <m:brk m:alnAt="23"/>
                            </m:rPr>
                            <a:rPr lang="en-US" sz="1600" b="1" i="1" dirty="0" smtClean="0">
                              <a:solidFill>
                                <a:srgbClr val="C00000"/>
                              </a:solidFill>
                              <a:latin typeface="Cambria Math" panose="02040503050406030204" pitchFamily="18" charset="0"/>
                            </a:rPr>
                            <m:t>𝒂</m:t>
                          </m:r>
                        </m:sub>
                        <m:sup>
                          <m:r>
                            <a:rPr lang="en-US" sz="1600" b="1" i="1" dirty="0" smtClean="0">
                              <a:solidFill>
                                <a:srgbClr val="C00000"/>
                              </a:solidFill>
                              <a:latin typeface="Cambria Math" panose="02040503050406030204" pitchFamily="18" charset="0"/>
                            </a:rPr>
                            <m:t>𝒃</m:t>
                          </m:r>
                        </m:sup>
                        <m:e>
                          <m:f>
                            <m:fPr>
                              <m:ctrlPr>
                                <a:rPr lang="el-GR" sz="1600" b="1" i="1" dirty="0">
                                  <a:solidFill>
                                    <a:srgbClr val="C00000"/>
                                  </a:solidFill>
                                  <a:latin typeface="Cambria Math" charset="0"/>
                                </a:rPr>
                              </m:ctrlPr>
                            </m:fPr>
                            <m:num>
                              <m:r>
                                <a:rPr lang="el-GR" sz="1600" b="1" dirty="0">
                                  <a:solidFill>
                                    <a:srgbClr val="C00000"/>
                                  </a:solidFill>
                                  <a:latin typeface="Cambria Math" charset="0"/>
                                </a:rPr>
                                <m:t>𝟏</m:t>
                              </m:r>
                            </m:num>
                            <m:den>
                              <m:rad>
                                <m:radPr>
                                  <m:degHide m:val="on"/>
                                  <m:ctrlPr>
                                    <a:rPr lang="el-GR" sz="1600" b="1" i="1" dirty="0">
                                      <a:solidFill>
                                        <a:srgbClr val="C00000"/>
                                      </a:solidFill>
                                      <a:latin typeface="Cambria Math" charset="0"/>
                                    </a:rPr>
                                  </m:ctrlPr>
                                </m:radPr>
                                <m:deg/>
                                <m:e>
                                  <m:r>
                                    <a:rPr lang="el-GR" sz="1600" b="1" dirty="0">
                                      <a:solidFill>
                                        <a:srgbClr val="C00000"/>
                                      </a:solidFill>
                                      <a:latin typeface="Cambria Math" charset="0"/>
                                    </a:rPr>
                                    <m:t>𝟐</m:t>
                                  </m:r>
                                  <m:r>
                                    <a:rPr lang="el-GR" sz="1600" b="1" dirty="0">
                                      <a:solidFill>
                                        <a:srgbClr val="C00000"/>
                                      </a:solidFill>
                                      <a:latin typeface="Cambria Math" charset="0"/>
                                    </a:rPr>
                                    <m:t>𝛑</m:t>
                                  </m:r>
                                </m:e>
                              </m:rad>
                              <m:r>
                                <a:rPr lang="el-GR" sz="1600" b="1" dirty="0">
                                  <a:solidFill>
                                    <a:srgbClr val="C00000"/>
                                  </a:solidFill>
                                  <a:latin typeface="Cambria Math" charset="0"/>
                                  <a:ea typeface="Cambria Math" charset="0"/>
                                  <a:cs typeface="Cambria Math" charset="0"/>
                                </a:rPr>
                                <m:t>∙</m:t>
                              </m:r>
                              <m:r>
                                <a:rPr lang="el-GR" sz="1600" b="1" dirty="0">
                                  <a:solidFill>
                                    <a:srgbClr val="C00000"/>
                                  </a:solidFill>
                                  <a:latin typeface="Cambria Math" charset="0"/>
                                </a:rPr>
                                <m:t>𝛔</m:t>
                              </m:r>
                            </m:den>
                          </m:f>
                          <m:sSup>
                            <m:sSupPr>
                              <m:ctrlPr>
                                <a:rPr lang="el-GR" sz="1600" b="1" i="1" dirty="0">
                                  <a:solidFill>
                                    <a:srgbClr val="C00000"/>
                                  </a:solidFill>
                                  <a:latin typeface="Cambria Math" charset="0"/>
                                </a:rPr>
                              </m:ctrlPr>
                            </m:sSupPr>
                            <m:e>
                              <m:r>
                                <a:rPr lang="el-GR" sz="1600" b="1" dirty="0">
                                  <a:solidFill>
                                    <a:srgbClr val="C00000"/>
                                  </a:solidFill>
                                  <a:latin typeface="Cambria Math" charset="0"/>
                                </a:rPr>
                                <m:t>𝐞</m:t>
                              </m:r>
                            </m:e>
                            <m:sup>
                              <m:r>
                                <a:rPr lang="el-GR" sz="1600" b="1" dirty="0">
                                  <a:solidFill>
                                    <a:srgbClr val="C00000"/>
                                  </a:solidFill>
                                  <a:latin typeface="Cambria Math" charset="0"/>
                                </a:rPr>
                                <m:t>−</m:t>
                              </m:r>
                              <m:f>
                                <m:fPr>
                                  <m:ctrlPr>
                                    <a:rPr lang="el-GR" sz="1600" b="1" i="1" dirty="0">
                                      <a:solidFill>
                                        <a:srgbClr val="C00000"/>
                                      </a:solidFill>
                                      <a:latin typeface="Cambria Math" charset="0"/>
                                    </a:rPr>
                                  </m:ctrlPr>
                                </m:fPr>
                                <m:num>
                                  <m:sSup>
                                    <m:sSupPr>
                                      <m:ctrlPr>
                                        <a:rPr lang="el-GR" sz="1600" b="1" i="1" dirty="0">
                                          <a:solidFill>
                                            <a:srgbClr val="C00000"/>
                                          </a:solidFill>
                                          <a:latin typeface="Cambria Math" charset="0"/>
                                        </a:rPr>
                                      </m:ctrlPr>
                                    </m:sSupPr>
                                    <m:e>
                                      <m:d>
                                        <m:dPr>
                                          <m:ctrlPr>
                                            <a:rPr lang="el-GR" sz="1600" b="1" i="1" dirty="0">
                                              <a:solidFill>
                                                <a:srgbClr val="C00000"/>
                                              </a:solidFill>
                                              <a:latin typeface="Cambria Math" charset="0"/>
                                            </a:rPr>
                                          </m:ctrlPr>
                                        </m:dPr>
                                        <m:e>
                                          <m:r>
                                            <a:rPr lang="el-GR" sz="1600" b="1" dirty="0">
                                              <a:solidFill>
                                                <a:srgbClr val="C00000"/>
                                              </a:solidFill>
                                              <a:latin typeface="Cambria Math" charset="0"/>
                                            </a:rPr>
                                            <m:t>𝛍</m:t>
                                          </m:r>
                                          <m:r>
                                            <a:rPr lang="el-GR" sz="1600" b="1" dirty="0">
                                              <a:solidFill>
                                                <a:srgbClr val="C00000"/>
                                              </a:solidFill>
                                              <a:latin typeface="Cambria Math" charset="0"/>
                                            </a:rPr>
                                            <m:t>−</m:t>
                                          </m:r>
                                          <m:r>
                                            <a:rPr lang="en-US" sz="1600" b="1" dirty="0">
                                              <a:solidFill>
                                                <a:srgbClr val="C00000"/>
                                              </a:solidFill>
                                              <a:latin typeface="Cambria Math" charset="0"/>
                                            </a:rPr>
                                            <m:t>𝐦</m:t>
                                          </m:r>
                                        </m:e>
                                      </m:d>
                                    </m:e>
                                    <m:sup>
                                      <m:r>
                                        <a:rPr lang="en-US" sz="1600" b="1" dirty="0">
                                          <a:solidFill>
                                            <a:srgbClr val="C00000"/>
                                          </a:solidFill>
                                          <a:latin typeface="Cambria Math" charset="0"/>
                                        </a:rPr>
                                        <m:t>𝟐</m:t>
                                      </m:r>
                                    </m:sup>
                                  </m:sSup>
                                </m:num>
                                <m:den>
                                  <m:r>
                                    <a:rPr lang="en-US" sz="1600" b="1" dirty="0">
                                      <a:solidFill>
                                        <a:srgbClr val="C00000"/>
                                      </a:solidFill>
                                      <a:latin typeface="Cambria Math" charset="0"/>
                                    </a:rPr>
                                    <m:t>𝟐</m:t>
                                  </m:r>
                                  <m:sSup>
                                    <m:sSupPr>
                                      <m:ctrlPr>
                                        <a:rPr lang="el-GR" sz="1600" b="1" i="1" dirty="0">
                                          <a:solidFill>
                                            <a:srgbClr val="C00000"/>
                                          </a:solidFill>
                                          <a:latin typeface="Cambria Math" charset="0"/>
                                        </a:rPr>
                                      </m:ctrlPr>
                                    </m:sSupPr>
                                    <m:e>
                                      <m:r>
                                        <a:rPr lang="el-GR" sz="1600" b="1" dirty="0">
                                          <a:solidFill>
                                            <a:srgbClr val="C00000"/>
                                          </a:solidFill>
                                          <a:latin typeface="Cambria Math" charset="0"/>
                                        </a:rPr>
                                        <m:t>𝛔</m:t>
                                      </m:r>
                                    </m:e>
                                    <m:sup>
                                      <m:r>
                                        <a:rPr lang="el-GR" sz="1600" b="1" dirty="0">
                                          <a:solidFill>
                                            <a:srgbClr val="C00000"/>
                                          </a:solidFill>
                                          <a:latin typeface="Cambria Math" charset="0"/>
                                        </a:rPr>
                                        <m:t>𝟐</m:t>
                                      </m:r>
                                    </m:sup>
                                  </m:sSup>
                                </m:den>
                              </m:f>
                            </m:sup>
                          </m:sSup>
                          <m:r>
                            <a:rPr lang="en-US" sz="1600" b="1">
                              <a:solidFill>
                                <a:srgbClr val="C00000"/>
                              </a:solidFill>
                              <a:latin typeface="Cambria Math" charset="0"/>
                            </a:rPr>
                            <m:t>𝐝</m:t>
                          </m:r>
                          <m:r>
                            <a:rPr lang="el-GR" sz="1600" b="1">
                              <a:solidFill>
                                <a:srgbClr val="C00000"/>
                              </a:solidFill>
                              <a:latin typeface="Cambria Math" charset="0"/>
                            </a:rPr>
                            <m:t>𝛍</m:t>
                          </m:r>
                        </m:e>
                      </m:nary>
                    </m:oMath>
                  </m:oMathPara>
                </a14:m>
                <a:endParaRPr lang="en-US" sz="1600" dirty="0"/>
              </a:p>
            </p:txBody>
          </p:sp>
        </mc:Choice>
        <mc:Fallback xmlns="">
          <p:sp>
            <p:nvSpPr>
              <p:cNvPr id="11" name="Rectangle 10">
                <a:extLst>
                  <a:ext uri="{FF2B5EF4-FFF2-40B4-BE49-F238E27FC236}">
                    <a16:creationId xmlns:a16="http://schemas.microsoft.com/office/drawing/2014/main" id="{1C00C9C6-FD5B-FC47-87A4-F791CFCEF57B}"/>
                  </a:ext>
                </a:extLst>
              </p:cNvPr>
              <p:cNvSpPr>
                <a:spLocks noRot="1" noChangeAspect="1" noMove="1" noResize="1" noEditPoints="1" noAdjustHandles="1" noChangeArrowheads="1" noChangeShapeType="1" noTextEdit="1"/>
              </p:cNvSpPr>
              <p:nvPr/>
            </p:nvSpPr>
            <p:spPr>
              <a:xfrm>
                <a:off x="6385144" y="1295345"/>
                <a:ext cx="2301656" cy="666657"/>
              </a:xfrm>
              <a:prstGeom prst="rect">
                <a:avLst/>
              </a:prstGeom>
              <a:blipFill>
                <a:blip r:embed="rId5"/>
                <a:stretch>
                  <a:fillRect l="-31868" t="-137736" b="-2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F2D8B49F-0F05-3543-B96C-5EA81D246DFA}"/>
                  </a:ext>
                </a:extLst>
              </p:cNvPr>
              <p:cNvSpPr txBox="1"/>
              <p:nvPr/>
            </p:nvSpPr>
            <p:spPr>
              <a:xfrm>
                <a:off x="179512" y="925135"/>
                <a:ext cx="6804756" cy="923330"/>
              </a:xfrm>
              <a:prstGeom prst="rect">
                <a:avLst/>
              </a:prstGeom>
              <a:noFill/>
            </p:spPr>
            <p:txBody>
              <a:bodyPr wrap="square" rtlCol="0">
                <a:spAutoFit/>
              </a:bodyPr>
              <a:lstStyle/>
              <a:p>
                <a:pPr algn="just"/>
                <a:r>
                  <a:rPr lang="el-GR" sz="1800" b="1" dirty="0"/>
                  <a:t>Αποτέλεσμα μέτρησης φυσικού μεγέθους:</a:t>
                </a:r>
                <a:r>
                  <a:rPr lang="en-US" sz="1800" b="1" dirty="0"/>
                  <a:t> </a:t>
                </a:r>
                <a:r>
                  <a:rPr lang="en-US" sz="1800" b="1" dirty="0">
                    <a:solidFill>
                      <a:srgbClr val="FF0000"/>
                    </a:solidFill>
                  </a:rPr>
                  <a:t>m</a:t>
                </a:r>
                <a:endParaRPr lang="el-GR" sz="1800" b="1" dirty="0">
                  <a:solidFill>
                    <a:srgbClr val="FF0000"/>
                  </a:solidFill>
                </a:endParaRPr>
              </a:p>
              <a:p>
                <a:pPr algn="just"/>
                <a:r>
                  <a:rPr lang="el-GR" sz="1800" b="1" dirty="0"/>
                  <a:t>Περιοχή (</a:t>
                </a:r>
                <a:r>
                  <a:rPr lang="en-US" sz="1800" b="1" dirty="0" err="1"/>
                  <a:t>ή</a:t>
                </a:r>
                <a:r>
                  <a:rPr lang="el-GR" sz="1800" b="1" dirty="0"/>
                  <a:t> διάστημα) εμπιστοσύνης </a:t>
                </a:r>
                <a:r>
                  <a:rPr lang="el-GR" sz="1800" dirty="0"/>
                  <a:t>: </a:t>
                </a:r>
                <a:r>
                  <a:rPr lang="en-US" sz="1800" dirty="0"/>
                  <a:t> </a:t>
                </a:r>
                <a:r>
                  <a:rPr lang="el-GR" sz="1800" b="1" dirty="0">
                    <a:solidFill>
                      <a:srgbClr val="FF0000"/>
                    </a:solidFill>
                  </a:rPr>
                  <a:t>μ</a:t>
                </a:r>
                <a14:m>
                  <m:oMath xmlns:m="http://schemas.openxmlformats.org/officeDocument/2006/math">
                    <m:r>
                      <a:rPr lang="el-GR" sz="1800" b="1" i="0" smtClean="0">
                        <a:solidFill>
                          <a:srgbClr val="FF0000"/>
                        </a:solidFill>
                        <a:latin typeface="Cambria Math" panose="02040503050406030204" pitchFamily="18" charset="0"/>
                        <a:ea typeface="Cambria Math" panose="02040503050406030204" pitchFamily="18" charset="0"/>
                      </a:rPr>
                      <m:t> </m:t>
                    </m:r>
                    <m:r>
                      <a:rPr lang="el-GR" sz="1800" b="1" i="1" smtClean="0">
                        <a:solidFill>
                          <a:srgbClr val="FF0000"/>
                        </a:solidFill>
                        <a:latin typeface="Cambria Math" panose="02040503050406030204" pitchFamily="18" charset="0"/>
                        <a:ea typeface="Cambria Math" panose="02040503050406030204" pitchFamily="18" charset="0"/>
                      </a:rPr>
                      <m:t>∈[</m:t>
                    </m:r>
                    <m:r>
                      <a:rPr lang="en-US" sz="1800" b="1" i="1" smtClean="0">
                        <a:solidFill>
                          <a:srgbClr val="FF0000"/>
                        </a:solidFill>
                        <a:latin typeface="Cambria Math" panose="02040503050406030204" pitchFamily="18" charset="0"/>
                        <a:ea typeface="Cambria Math" panose="02040503050406030204" pitchFamily="18" charset="0"/>
                      </a:rPr>
                      <m:t>𝒂</m:t>
                    </m:r>
                    <m:r>
                      <a:rPr lang="en-US" sz="1800" b="1" i="1" smtClean="0">
                        <a:solidFill>
                          <a:srgbClr val="FF0000"/>
                        </a:solidFill>
                        <a:latin typeface="Cambria Math" panose="02040503050406030204" pitchFamily="18" charset="0"/>
                        <a:ea typeface="Cambria Math" panose="02040503050406030204" pitchFamily="18" charset="0"/>
                      </a:rPr>
                      <m:t>,</m:t>
                    </m:r>
                    <m:r>
                      <a:rPr lang="en-US" sz="1800" b="1" i="1" smtClean="0">
                        <a:solidFill>
                          <a:srgbClr val="FF0000"/>
                        </a:solidFill>
                        <a:latin typeface="Cambria Math" panose="02040503050406030204" pitchFamily="18" charset="0"/>
                        <a:ea typeface="Cambria Math" panose="02040503050406030204" pitchFamily="18" charset="0"/>
                      </a:rPr>
                      <m:t>𝒃</m:t>
                    </m:r>
                    <m:r>
                      <a:rPr lang="en-US" sz="1800" b="1" i="1" smtClean="0">
                        <a:solidFill>
                          <a:srgbClr val="FF0000"/>
                        </a:solidFill>
                        <a:latin typeface="Cambria Math" panose="02040503050406030204" pitchFamily="18" charset="0"/>
                        <a:ea typeface="Cambria Math" panose="02040503050406030204" pitchFamily="18" charset="0"/>
                      </a:rPr>
                      <m:t>]</m:t>
                    </m:r>
                  </m:oMath>
                </a14:m>
                <a:r>
                  <a:rPr lang="el-GR" sz="1800" b="1" dirty="0">
                    <a:solidFill>
                      <a:srgbClr val="FF0000"/>
                    </a:solidFill>
                  </a:rPr>
                  <a:t> </a:t>
                </a:r>
                <a:endParaRPr lang="en-US" sz="1800" b="1" dirty="0">
                  <a:solidFill>
                    <a:srgbClr val="FF0000"/>
                  </a:solidFill>
                </a:endParaRPr>
              </a:p>
              <a:p>
                <a:pPr algn="just"/>
                <a:r>
                  <a:rPr lang="el-GR" sz="1800" b="1" dirty="0" err="1"/>
                  <a:t>Περιεχ</a:t>
                </a:r>
                <a:r>
                  <a:rPr lang="en-US" sz="1800" b="1" dirty="0" err="1"/>
                  <a:t>ό</a:t>
                </a:r>
                <a:r>
                  <a:rPr lang="el-GR" sz="1800" b="1" dirty="0" err="1"/>
                  <a:t>μενο</a:t>
                </a:r>
                <a:r>
                  <a:rPr lang="el-GR" sz="1800" b="1" dirty="0"/>
                  <a:t> πιθανότητας του διαστήματος εμπιστοσύνης:</a:t>
                </a:r>
                <a:endParaRPr lang="en-US" sz="1800" b="1" dirty="0"/>
              </a:p>
            </p:txBody>
          </p:sp>
        </mc:Choice>
        <mc:Fallback xmlns="">
          <p:sp>
            <p:nvSpPr>
              <p:cNvPr id="10" name="TextBox 9">
                <a:extLst>
                  <a:ext uri="{FF2B5EF4-FFF2-40B4-BE49-F238E27FC236}">
                    <a16:creationId xmlns:a16="http://schemas.microsoft.com/office/drawing/2014/main" id="{F2D8B49F-0F05-3543-B96C-5EA81D246DFA}"/>
                  </a:ext>
                </a:extLst>
              </p:cNvPr>
              <p:cNvSpPr txBox="1">
                <a:spLocks noRot="1" noChangeAspect="1" noMove="1" noResize="1" noEditPoints="1" noAdjustHandles="1" noChangeArrowheads="1" noChangeShapeType="1" noTextEdit="1"/>
              </p:cNvSpPr>
              <p:nvPr/>
            </p:nvSpPr>
            <p:spPr>
              <a:xfrm>
                <a:off x="179512" y="925135"/>
                <a:ext cx="6804756" cy="923330"/>
              </a:xfrm>
              <a:prstGeom prst="rect">
                <a:avLst/>
              </a:prstGeom>
              <a:blipFill>
                <a:blip r:embed="rId6"/>
                <a:stretch>
                  <a:fillRect l="-559" t="-2703" b="-8108"/>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xmlns="" id="{1956730C-91A6-9E4F-8F2D-A860307F3D6D}"/>
              </a:ext>
            </a:extLst>
          </p:cNvPr>
          <p:cNvGrpSpPr/>
          <p:nvPr/>
        </p:nvGrpSpPr>
        <p:grpSpPr>
          <a:xfrm>
            <a:off x="179511" y="5270487"/>
            <a:ext cx="7452828" cy="1587513"/>
            <a:chOff x="179511" y="5270487"/>
            <a:chExt cx="7452828" cy="1587513"/>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4ECBD794-6429-F44A-9D14-DBD5ADE989F4}"/>
                    </a:ext>
                  </a:extLst>
                </p:cNvPr>
                <p:cNvSpPr txBox="1"/>
                <p:nvPr/>
              </p:nvSpPr>
              <p:spPr>
                <a:xfrm>
                  <a:off x="179511" y="6488668"/>
                  <a:ext cx="6373689" cy="369332"/>
                </a:xfrm>
                <a:prstGeom prst="rect">
                  <a:avLst/>
                </a:prstGeom>
                <a:noFill/>
              </p:spPr>
              <p:txBody>
                <a:bodyPr wrap="square" rtlCol="0">
                  <a:spAutoFit/>
                </a:bodyPr>
                <a:lstStyle/>
                <a:p>
                  <a:r>
                    <a:rPr lang="el-GR" sz="1800" b="1" dirty="0">
                      <a:solidFill>
                        <a:srgbClr val="006600"/>
                      </a:solidFill>
                    </a:rPr>
                    <a:t>Συνήθως γράφουμε το αποτέλεσμα της μέτρησης ως: </a:t>
                  </a:r>
                  <a:r>
                    <a:rPr lang="en-US" sz="1800" b="1" dirty="0">
                      <a:solidFill>
                        <a:srgbClr val="C00000"/>
                      </a:solidFill>
                    </a:rPr>
                    <a:t>m</a:t>
                  </a:r>
                  <a14:m>
                    <m:oMath xmlns:m="http://schemas.openxmlformats.org/officeDocument/2006/math">
                      <m:r>
                        <a:rPr lang="el-GR" sz="1800" b="1" i="1" smtClean="0">
                          <a:solidFill>
                            <a:srgbClr val="C00000"/>
                          </a:solidFill>
                          <a:latin typeface="Cambria Math" panose="02040503050406030204" pitchFamily="18" charset="0"/>
                          <a:ea typeface="Cambria Math" panose="02040503050406030204" pitchFamily="18" charset="0"/>
                        </a:rPr>
                        <m:t>±</m:t>
                      </m:r>
                      <m:r>
                        <a:rPr lang="el-GR" sz="1800" b="1" i="1" smtClean="0">
                          <a:solidFill>
                            <a:srgbClr val="C00000"/>
                          </a:solidFill>
                          <a:latin typeface="Cambria Math" panose="02040503050406030204" pitchFamily="18" charset="0"/>
                          <a:ea typeface="Cambria Math" panose="02040503050406030204" pitchFamily="18" charset="0"/>
                        </a:rPr>
                        <m:t>𝝈</m:t>
                      </m:r>
                    </m:oMath>
                  </a14:m>
                  <a:r>
                    <a:rPr lang="el-GR" sz="1800" b="1" dirty="0">
                      <a:solidFill>
                        <a:srgbClr val="C00000"/>
                      </a:solidFill>
                    </a:rPr>
                    <a:t> </a:t>
                  </a:r>
                  <a:endParaRPr lang="en-US" sz="1800" b="1" dirty="0">
                    <a:solidFill>
                      <a:srgbClr val="006600"/>
                    </a:solidFill>
                  </a:endParaRPr>
                </a:p>
              </p:txBody>
            </p:sp>
          </mc:Choice>
          <mc:Fallback xmlns="">
            <p:sp>
              <p:nvSpPr>
                <p:cNvPr id="12" name="TextBox 11">
                  <a:extLst>
                    <a:ext uri="{FF2B5EF4-FFF2-40B4-BE49-F238E27FC236}">
                      <a16:creationId xmlns:a16="http://schemas.microsoft.com/office/drawing/2014/main" id="{4ECBD794-6429-F44A-9D14-DBD5ADE989F4}"/>
                    </a:ext>
                  </a:extLst>
                </p:cNvPr>
                <p:cNvSpPr txBox="1">
                  <a:spLocks noRot="1" noChangeAspect="1" noMove="1" noResize="1" noEditPoints="1" noAdjustHandles="1" noChangeArrowheads="1" noChangeShapeType="1" noTextEdit="1"/>
                </p:cNvSpPr>
                <p:nvPr/>
              </p:nvSpPr>
              <p:spPr>
                <a:xfrm>
                  <a:off x="179511" y="6488668"/>
                  <a:ext cx="6373689" cy="369332"/>
                </a:xfrm>
                <a:prstGeom prst="rect">
                  <a:avLst/>
                </a:prstGeom>
                <a:blipFill>
                  <a:blip r:embed="rId7"/>
                  <a:stretch>
                    <a:fillRect t="-6667" b="-23333"/>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xmlns="" id="{FBECFA98-BD66-144F-B868-5196239D58D4}"/>
                </a:ext>
              </a:extLst>
            </p:cNvPr>
            <p:cNvGrpSpPr/>
            <p:nvPr/>
          </p:nvGrpSpPr>
          <p:grpSpPr>
            <a:xfrm>
              <a:off x="2173206" y="5270487"/>
              <a:ext cx="5459133" cy="960183"/>
              <a:chOff x="2173206" y="5270487"/>
              <a:chExt cx="5459133" cy="960183"/>
            </a:xfrm>
          </p:grpSpPr>
          <p:sp>
            <p:nvSpPr>
              <p:cNvPr id="13" name="Left Brace 12">
                <a:extLst>
                  <a:ext uri="{FF2B5EF4-FFF2-40B4-BE49-F238E27FC236}">
                    <a16:creationId xmlns:a16="http://schemas.microsoft.com/office/drawing/2014/main" xmlns="" id="{07A2BD0D-E171-D543-ACBF-D62C757EC83A}"/>
                  </a:ext>
                </a:extLst>
              </p:cNvPr>
              <p:cNvSpPr/>
              <p:nvPr/>
            </p:nvSpPr>
            <p:spPr bwMode="auto">
              <a:xfrm rot="16200000">
                <a:off x="4813581" y="4445255"/>
                <a:ext cx="195442" cy="1845906"/>
              </a:xfrm>
              <a:prstGeom prst="leftBrac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sp>
            <p:nvSpPr>
              <p:cNvPr id="15" name="Left Brace 14">
                <a:extLst>
                  <a:ext uri="{FF2B5EF4-FFF2-40B4-BE49-F238E27FC236}">
                    <a16:creationId xmlns:a16="http://schemas.microsoft.com/office/drawing/2014/main" xmlns="" id="{58CC563B-DA39-4246-899D-6B2BE38838D9}"/>
                  </a:ext>
                </a:extLst>
              </p:cNvPr>
              <p:cNvSpPr/>
              <p:nvPr/>
            </p:nvSpPr>
            <p:spPr bwMode="auto">
              <a:xfrm rot="16200000">
                <a:off x="4714152" y="3806397"/>
                <a:ext cx="369332" cy="3666844"/>
              </a:xfrm>
              <a:prstGeom prst="leftBrac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sp>
            <p:nvSpPr>
              <p:cNvPr id="16" name="Left Brace 15">
                <a:extLst>
                  <a:ext uri="{FF2B5EF4-FFF2-40B4-BE49-F238E27FC236}">
                    <a16:creationId xmlns:a16="http://schemas.microsoft.com/office/drawing/2014/main" xmlns="" id="{8657745D-E329-BA4B-9E72-11CB6336A6CF}"/>
                  </a:ext>
                </a:extLst>
              </p:cNvPr>
              <p:cNvSpPr/>
              <p:nvPr/>
            </p:nvSpPr>
            <p:spPr bwMode="auto">
              <a:xfrm rot="16200000">
                <a:off x="4616569" y="3214899"/>
                <a:ext cx="572408" cy="5459133"/>
              </a:xfrm>
              <a:prstGeom prst="leftBrac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grpSp>
      </p:grpSp>
      <p:sp>
        <p:nvSpPr>
          <p:cNvPr id="17" name="Rectangle 16">
            <a:extLst>
              <a:ext uri="{FF2B5EF4-FFF2-40B4-BE49-F238E27FC236}">
                <a16:creationId xmlns:a16="http://schemas.microsoft.com/office/drawing/2014/main" xmlns="" id="{51E841F2-87E6-B546-A94B-07A7BCB2D57B}"/>
              </a:ext>
            </a:extLst>
          </p:cNvPr>
          <p:cNvSpPr/>
          <p:nvPr/>
        </p:nvSpPr>
        <p:spPr bwMode="auto">
          <a:xfrm>
            <a:off x="1799692" y="3176972"/>
            <a:ext cx="1782198" cy="6616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Book Antiqua" pitchFamily="18" charset="0"/>
            </a:endParaRPr>
          </a:p>
        </p:txBody>
      </p:sp>
    </p:spTree>
    <p:extLst>
      <p:ext uri="{BB962C8B-B14F-4D97-AF65-F5344CB8AC3E}">
        <p14:creationId xmlns:p14="http://schemas.microsoft.com/office/powerpoint/2010/main" val="9387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38</a:t>
            </a:fld>
            <a:endParaRPr lang="el-GR"/>
          </a:p>
        </p:txBody>
      </p:sp>
      <p:sp>
        <p:nvSpPr>
          <p:cNvPr id="3" name="TextBox 2"/>
          <p:cNvSpPr txBox="1"/>
          <p:nvPr/>
        </p:nvSpPr>
        <p:spPr>
          <a:xfrm>
            <a:off x="611560" y="2420888"/>
            <a:ext cx="8075240" cy="954107"/>
          </a:xfrm>
          <a:prstGeom prst="rect">
            <a:avLst/>
          </a:prstGeom>
          <a:noFill/>
        </p:spPr>
        <p:txBody>
          <a:bodyPr wrap="square" rtlCol="0">
            <a:spAutoFit/>
          </a:bodyPr>
          <a:lstStyle/>
          <a:p>
            <a:r>
              <a:rPr lang="el-GR" dirty="0" smtClean="0"/>
              <a:t>Εκτ</a:t>
            </a:r>
            <a:r>
              <a:rPr lang="el-GR" dirty="0" smtClean="0"/>
              <a:t>ίμηση Παραμέτρων</a:t>
            </a:r>
          </a:p>
          <a:p>
            <a:r>
              <a:rPr lang="el-GR" dirty="0" smtClean="0"/>
              <a:t>(έμμεση μέτρηση)</a:t>
            </a:r>
            <a:endParaRPr lang="en-US" dirty="0"/>
          </a:p>
        </p:txBody>
      </p:sp>
    </p:spTree>
    <p:extLst>
      <p:ext uri="{BB962C8B-B14F-4D97-AF65-F5344CB8AC3E}">
        <p14:creationId xmlns:p14="http://schemas.microsoft.com/office/powerpoint/2010/main" val="429480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483" y="100462"/>
            <a:ext cx="1187576" cy="2088787"/>
          </a:xfrm>
          <a:prstGeom prst="rect">
            <a:avLst/>
          </a:prstGeom>
        </p:spPr>
      </p:pic>
      <p:grpSp>
        <p:nvGrpSpPr>
          <p:cNvPr id="17" name="Group 16"/>
          <p:cNvGrpSpPr/>
          <p:nvPr/>
        </p:nvGrpSpPr>
        <p:grpSpPr>
          <a:xfrm>
            <a:off x="2462004" y="1767188"/>
            <a:ext cx="2654487" cy="2615872"/>
            <a:chOff x="2697625" y="2180865"/>
            <a:chExt cx="2654487" cy="261587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164" y="2180865"/>
              <a:ext cx="2507948" cy="2525862"/>
            </a:xfrm>
            <a:prstGeom prst="rect">
              <a:avLst/>
            </a:prstGeom>
          </p:spPr>
        </p:pic>
        <p:graphicFrame>
          <p:nvGraphicFramePr>
            <p:cNvPr id="15" name="Object 4096"/>
            <p:cNvGraphicFramePr>
              <a:graphicFrameLocks noChangeAspect="1"/>
            </p:cNvGraphicFramePr>
            <p:nvPr>
              <p:extLst>
                <p:ext uri="{D42A27DB-BD31-4B8C-83A1-F6EECF244321}">
                  <p14:modId xmlns:p14="http://schemas.microsoft.com/office/powerpoint/2010/main" val="77009317"/>
                </p:ext>
              </p:extLst>
            </p:nvPr>
          </p:nvGraphicFramePr>
          <p:xfrm>
            <a:off x="4349295" y="4616717"/>
            <a:ext cx="222705" cy="180020"/>
          </p:xfrm>
          <a:graphic>
            <a:graphicData uri="http://schemas.openxmlformats.org/presentationml/2006/ole">
              <mc:AlternateContent xmlns:mc="http://schemas.openxmlformats.org/markup-compatibility/2006">
                <mc:Choice xmlns:v="urn:schemas-microsoft-com:vml" Requires="v">
                  <p:oleObj spid="_x0000_s116823" name="Εξίσωση" r:id="rId5" imgW="266400" imgH="215640" progId="Equation.3">
                    <p:embed/>
                  </p:oleObj>
                </mc:Choice>
                <mc:Fallback>
                  <p:oleObj name="Εξίσωση" r:id="rId5" imgW="266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295" y="4616717"/>
                          <a:ext cx="222705" cy="180020"/>
                        </a:xfrm>
                        <a:prstGeom prst="rect">
                          <a:avLst/>
                        </a:prstGeom>
                        <a:noFill/>
                        <a:extLst/>
                      </p:spPr>
                    </p:pic>
                  </p:oleObj>
                </mc:Fallback>
              </mc:AlternateContent>
            </a:graphicData>
          </a:graphic>
        </p:graphicFrame>
        <p:sp>
          <p:nvSpPr>
            <p:cNvPr id="16" name="TextBox 15"/>
            <p:cNvSpPr txBox="1"/>
            <p:nvPr/>
          </p:nvSpPr>
          <p:spPr>
            <a:xfrm>
              <a:off x="2697625" y="2780928"/>
              <a:ext cx="293078" cy="307777"/>
            </a:xfrm>
            <a:prstGeom prst="rect">
              <a:avLst/>
            </a:prstGeom>
            <a:noFill/>
          </p:spPr>
          <p:txBody>
            <a:bodyPr wrap="square" rtlCol="0">
              <a:spAutoFit/>
            </a:bodyPr>
            <a:lstStyle/>
            <a:p>
              <a:r>
                <a:rPr lang="en-US" sz="1400" b="1" dirty="0" smtClean="0"/>
                <a:t>T</a:t>
              </a:r>
              <a:endParaRPr lang="en-US" sz="1400" b="1" dirty="0"/>
            </a:p>
          </p:txBody>
        </p:sp>
      </p:grpSp>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39</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1354107834"/>
              </p:ext>
            </p:extLst>
          </p:nvPr>
        </p:nvGraphicFramePr>
        <p:xfrm>
          <a:off x="436586" y="100462"/>
          <a:ext cx="1764196" cy="2961820"/>
        </p:xfrm>
        <a:graphic>
          <a:graphicData uri="http://schemas.openxmlformats.org/drawingml/2006/table">
            <a:tbl>
              <a:tblPr firstRow="1" bandRow="1">
                <a:tableStyleId>{5C22544A-7EE6-4342-B048-85BDC9FD1C3A}</a:tableStyleId>
              </a:tblPr>
              <a:tblGrid>
                <a:gridCol w="441049"/>
                <a:gridCol w="441049"/>
                <a:gridCol w="441049"/>
                <a:gridCol w="441049"/>
              </a:tblGrid>
              <a:tr h="167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800" b="1" i="0" u="none" strike="noStrike" cap="none" normalizeH="0" baseline="0" dirty="0" smtClean="0">
                          <a:ln>
                            <a:noFill/>
                          </a:ln>
                          <a:solidFill>
                            <a:schemeClr val="tx1"/>
                          </a:solidFill>
                          <a:effectLst/>
                          <a:latin typeface="+mn-lt"/>
                        </a:rPr>
                        <a:t>α/α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chemeClr val="tx1"/>
                          </a:solidFill>
                          <a:effectLst/>
                          <a:latin typeface="+mn-lt"/>
                        </a:rPr>
                        <a:t>L (m)</a:t>
                      </a:r>
                      <a:endParaRPr kumimoji="0" lang="el-GR" sz="800" b="1" i="0" u="none" strike="noStrike" cap="none" normalizeH="0" baseline="0" dirty="0" smtClean="0">
                        <a:ln>
                          <a:noFill/>
                        </a:ln>
                        <a:solidFill>
                          <a:schemeClr val="tx1"/>
                        </a:solidFill>
                        <a:effectLst/>
                        <a:latin typeface="+mn-lt"/>
                      </a:endParaRPr>
                    </a:p>
                  </a:txBody>
                  <a:tcPr/>
                </a:tc>
                <a:tc>
                  <a:txBody>
                    <a:bodyPr/>
                    <a:lstStyle/>
                    <a:p>
                      <a:r>
                        <a:rPr lang="el-GR" sz="800" b="1" dirty="0" smtClean="0">
                          <a:solidFill>
                            <a:schemeClr val="tx1"/>
                          </a:solidFill>
                          <a:latin typeface="+mn-lt"/>
                        </a:rPr>
                        <a:t>σ</a:t>
                      </a:r>
                      <a:r>
                        <a:rPr lang="el-GR" sz="800" b="1" baseline="0" dirty="0" smtClean="0">
                          <a:solidFill>
                            <a:schemeClr val="tx1"/>
                          </a:solidFill>
                          <a:latin typeface="+mn-lt"/>
                        </a:rPr>
                        <a:t> (</a:t>
                      </a:r>
                      <a:r>
                        <a:rPr lang="en-US" sz="800" b="1" baseline="0" dirty="0" smtClean="0">
                          <a:solidFill>
                            <a:schemeClr val="tx1"/>
                          </a:solidFill>
                          <a:latin typeface="+mn-lt"/>
                        </a:rPr>
                        <a:t>s)</a:t>
                      </a:r>
                      <a:endParaRPr lang="en-US" sz="800" b="1" dirty="0">
                        <a:solidFill>
                          <a:schemeClr val="tx1"/>
                        </a:solidFill>
                        <a:latin typeface="+mn-lt"/>
                      </a:endParaRPr>
                    </a:p>
                  </a:txBody>
                  <a:tcPr/>
                </a:tc>
                <a:tc>
                  <a:txBody>
                    <a:bodyPr/>
                    <a:lstStyle/>
                    <a:p>
                      <a:r>
                        <a:rPr lang="el-GR" sz="800" b="1" dirty="0" smtClean="0">
                          <a:solidFill>
                            <a:schemeClr val="tx1"/>
                          </a:solidFill>
                        </a:rPr>
                        <a:t>Τ(</a:t>
                      </a:r>
                      <a:r>
                        <a:rPr lang="en-US" sz="800" b="1" dirty="0" smtClean="0">
                          <a:solidFill>
                            <a:schemeClr val="tx1"/>
                          </a:solidFill>
                        </a:rPr>
                        <a:t>s)</a:t>
                      </a:r>
                      <a:endParaRPr lang="en-US" sz="800" b="1" dirty="0">
                        <a:solidFill>
                          <a:schemeClr val="tx1"/>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1</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0.70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0.08</a:t>
                      </a:r>
                      <a:endParaRPr lang="en-US" sz="900" b="1" dirty="0">
                        <a:latin typeface="+mn-lt"/>
                      </a:endParaRPr>
                    </a:p>
                  </a:txBody>
                  <a:tcPr/>
                </a:tc>
                <a:tc>
                  <a:txBody>
                    <a:bodyPr/>
                    <a:lstStyle/>
                    <a:p>
                      <a:r>
                        <a:rPr lang="en-US" sz="900" b="1" dirty="0" smtClean="0">
                          <a:solidFill>
                            <a:srgbClr val="0000CC"/>
                          </a:solidFill>
                        </a:rPr>
                        <a:t>1.72</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2</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0.80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0.08</a:t>
                      </a:r>
                      <a:endParaRPr lang="en-US" sz="900" b="1" dirty="0">
                        <a:latin typeface="+mn-lt"/>
                      </a:endParaRPr>
                    </a:p>
                  </a:txBody>
                  <a:tcPr/>
                </a:tc>
                <a:tc>
                  <a:txBody>
                    <a:bodyPr/>
                    <a:lstStyle/>
                    <a:p>
                      <a:r>
                        <a:rPr lang="en-US" sz="900" b="1" dirty="0" smtClean="0">
                          <a:solidFill>
                            <a:srgbClr val="0000CC"/>
                          </a:solidFill>
                        </a:rPr>
                        <a:t>1.87</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3</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0.90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0.10</a:t>
                      </a:r>
                      <a:endParaRPr lang="en-US" sz="900" b="1" dirty="0">
                        <a:latin typeface="+mn-lt"/>
                      </a:endParaRPr>
                    </a:p>
                  </a:txBody>
                  <a:tcPr/>
                </a:tc>
                <a:tc>
                  <a:txBody>
                    <a:bodyPr/>
                    <a:lstStyle/>
                    <a:p>
                      <a:r>
                        <a:rPr lang="en-US" sz="900" b="1" dirty="0" smtClean="0">
                          <a:solidFill>
                            <a:srgbClr val="0000CC"/>
                          </a:solidFill>
                        </a:rPr>
                        <a:t>1.97</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4</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1.00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0.10</a:t>
                      </a:r>
                      <a:endParaRPr lang="en-US" sz="900" b="1" dirty="0">
                        <a:latin typeface="+mn-lt"/>
                      </a:endParaRPr>
                    </a:p>
                  </a:txBody>
                  <a:tcPr/>
                </a:tc>
                <a:tc>
                  <a:txBody>
                    <a:bodyPr/>
                    <a:lstStyle/>
                    <a:p>
                      <a:r>
                        <a:rPr lang="en-US" sz="900" b="1" dirty="0" smtClean="0">
                          <a:solidFill>
                            <a:srgbClr val="0000CC"/>
                          </a:solidFill>
                        </a:rPr>
                        <a:t>1.93</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5</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1.30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0.13</a:t>
                      </a:r>
                      <a:endParaRPr lang="en-US" sz="900" b="1" dirty="0">
                        <a:latin typeface="+mn-lt"/>
                      </a:endParaRPr>
                    </a:p>
                  </a:txBody>
                  <a:tcPr/>
                </a:tc>
                <a:tc>
                  <a:txBody>
                    <a:bodyPr/>
                    <a:lstStyle/>
                    <a:p>
                      <a:r>
                        <a:rPr lang="en-US" sz="900" b="1" dirty="0" smtClean="0">
                          <a:solidFill>
                            <a:srgbClr val="0000CC"/>
                          </a:solidFill>
                        </a:rPr>
                        <a:t>2.34</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6</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1.40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0.15</a:t>
                      </a:r>
                      <a:endParaRPr lang="en-US" sz="900" b="1" dirty="0">
                        <a:latin typeface="+mn-lt"/>
                      </a:endParaRPr>
                    </a:p>
                  </a:txBody>
                  <a:tcPr/>
                </a:tc>
                <a:tc>
                  <a:txBody>
                    <a:bodyPr/>
                    <a:lstStyle/>
                    <a:p>
                      <a:r>
                        <a:rPr lang="en-US" sz="900" b="1" dirty="0" smtClean="0">
                          <a:solidFill>
                            <a:srgbClr val="0000CC"/>
                          </a:solidFill>
                        </a:rPr>
                        <a:t>2.18</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7</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1.55</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0.15</a:t>
                      </a:r>
                      <a:endParaRPr lang="en-US" sz="900" b="1" dirty="0">
                        <a:latin typeface="+mn-lt"/>
                      </a:endParaRPr>
                    </a:p>
                  </a:txBody>
                  <a:tcPr/>
                </a:tc>
                <a:tc>
                  <a:txBody>
                    <a:bodyPr/>
                    <a:lstStyle/>
                    <a:p>
                      <a:r>
                        <a:rPr lang="en-US" sz="900" b="1" dirty="0" smtClean="0">
                          <a:solidFill>
                            <a:srgbClr val="0000CC"/>
                          </a:solidFill>
                        </a:rPr>
                        <a:t>2.32</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8</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1.71</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0.18</a:t>
                      </a:r>
                      <a:endParaRPr lang="en-US" sz="900" b="1" dirty="0">
                        <a:latin typeface="+mn-lt"/>
                      </a:endParaRPr>
                    </a:p>
                  </a:txBody>
                  <a:tcPr/>
                </a:tc>
                <a:tc>
                  <a:txBody>
                    <a:bodyPr/>
                    <a:lstStyle/>
                    <a:p>
                      <a:r>
                        <a:rPr lang="en-US" sz="900" b="1" dirty="0" smtClean="0">
                          <a:solidFill>
                            <a:srgbClr val="0000CC"/>
                          </a:solidFill>
                        </a:rPr>
                        <a:t>2.70</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9</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1.85</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0.20</a:t>
                      </a:r>
                      <a:endParaRPr lang="en-US" sz="900" b="1" dirty="0">
                        <a:latin typeface="+mn-lt"/>
                      </a:endParaRPr>
                    </a:p>
                  </a:txBody>
                  <a:tcPr/>
                </a:tc>
                <a:tc>
                  <a:txBody>
                    <a:bodyPr/>
                    <a:lstStyle/>
                    <a:p>
                      <a:r>
                        <a:rPr lang="en-US" sz="900" b="1" dirty="0" smtClean="0">
                          <a:solidFill>
                            <a:srgbClr val="0000CC"/>
                          </a:solidFill>
                        </a:rPr>
                        <a:t>2.43</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10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2.00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0.20</a:t>
                      </a:r>
                      <a:endParaRPr lang="en-US" sz="900" b="1" dirty="0">
                        <a:latin typeface="+mn-lt"/>
                      </a:endParaRPr>
                    </a:p>
                  </a:txBody>
                  <a:tcPr/>
                </a:tc>
                <a:tc>
                  <a:txBody>
                    <a:bodyPr/>
                    <a:lstStyle/>
                    <a:p>
                      <a:r>
                        <a:rPr lang="en-US" sz="900" b="1" dirty="0" smtClean="0">
                          <a:solidFill>
                            <a:srgbClr val="0000CC"/>
                          </a:solidFill>
                        </a:rPr>
                        <a:t>3.05</a:t>
                      </a:r>
                      <a:endParaRPr lang="en-US" sz="900" b="1" dirty="0">
                        <a:solidFill>
                          <a:srgbClr val="0000CC"/>
                        </a:solidFill>
                      </a:endParaRPr>
                    </a:p>
                  </a:txBody>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546" y="107048"/>
            <a:ext cx="893715" cy="1571925"/>
          </a:xfrm>
          <a:prstGeom prst="rect">
            <a:avLst/>
          </a:prstGeom>
        </p:spPr>
      </p:pic>
      <p:sp>
        <p:nvSpPr>
          <p:cNvPr id="8" name="TextBox 7"/>
          <p:cNvSpPr txBox="1"/>
          <p:nvPr/>
        </p:nvSpPr>
        <p:spPr>
          <a:xfrm>
            <a:off x="2910006" y="1257533"/>
            <a:ext cx="1188132" cy="430887"/>
          </a:xfrm>
          <a:prstGeom prst="rect">
            <a:avLst/>
          </a:prstGeom>
          <a:noFill/>
        </p:spPr>
        <p:txBody>
          <a:bodyPr wrap="square" rtlCol="0">
            <a:spAutoFit/>
          </a:bodyPr>
          <a:lstStyle/>
          <a:p>
            <a:r>
              <a:rPr lang="en-US" sz="1100" b="1" dirty="0" smtClean="0"/>
              <a:t>L</a:t>
            </a:r>
            <a:r>
              <a:rPr lang="el-GR" sz="1100" b="1" baseline="-25000" dirty="0" smtClean="0"/>
              <a:t>1</a:t>
            </a:r>
            <a:r>
              <a:rPr lang="el-GR" sz="1100" b="1" dirty="0" smtClean="0"/>
              <a:t> </a:t>
            </a:r>
            <a:r>
              <a:rPr lang="en-US" sz="1100" b="1" dirty="0" smtClean="0"/>
              <a:t>=</a:t>
            </a:r>
            <a:r>
              <a:rPr lang="el-GR" sz="1100" b="1" dirty="0" smtClean="0"/>
              <a:t>0.70</a:t>
            </a:r>
            <a:r>
              <a:rPr lang="en-US" sz="1100" b="1" dirty="0" smtClean="0"/>
              <a:t>m</a:t>
            </a:r>
            <a:endParaRPr lang="en-US" sz="1100" b="1" dirty="0"/>
          </a:p>
          <a:p>
            <a:r>
              <a:rPr lang="en-US" sz="1100" b="1" dirty="0"/>
              <a:t>  </a:t>
            </a:r>
            <a:r>
              <a:rPr lang="el-GR" sz="1100" b="1" dirty="0" smtClean="0"/>
              <a:t>σ</a:t>
            </a:r>
            <a:r>
              <a:rPr lang="el-GR" sz="1100" b="1" baseline="-25000" dirty="0" smtClean="0"/>
              <a:t>1</a:t>
            </a:r>
            <a:r>
              <a:rPr lang="el-GR" sz="1100" b="1" dirty="0" smtClean="0"/>
              <a:t> =0.08 </a:t>
            </a:r>
            <a:r>
              <a:rPr lang="en-US" sz="1100" b="1" dirty="0" smtClean="0"/>
              <a:t>s</a:t>
            </a:r>
            <a:endParaRPr lang="el-GR" sz="1100" b="1" dirty="0"/>
          </a:p>
        </p:txBody>
      </p:sp>
      <p:sp>
        <p:nvSpPr>
          <p:cNvPr id="9" name="TextBox 8"/>
          <p:cNvSpPr txBox="1"/>
          <p:nvPr/>
        </p:nvSpPr>
        <p:spPr>
          <a:xfrm>
            <a:off x="4243741" y="1416514"/>
            <a:ext cx="1188132" cy="430887"/>
          </a:xfrm>
          <a:prstGeom prst="rect">
            <a:avLst/>
          </a:prstGeom>
          <a:noFill/>
        </p:spPr>
        <p:txBody>
          <a:bodyPr wrap="square" rtlCol="0">
            <a:spAutoFit/>
          </a:bodyPr>
          <a:lstStyle/>
          <a:p>
            <a:r>
              <a:rPr lang="en-US" sz="1100" b="1" dirty="0" smtClean="0"/>
              <a:t>L</a:t>
            </a:r>
            <a:r>
              <a:rPr lang="el-GR" sz="1100" b="1" baseline="-25000" dirty="0" smtClean="0"/>
              <a:t>5</a:t>
            </a:r>
            <a:r>
              <a:rPr lang="el-GR" sz="1100" b="1" dirty="0" smtClean="0"/>
              <a:t> </a:t>
            </a:r>
            <a:r>
              <a:rPr lang="en-US" sz="1100" b="1" dirty="0" smtClean="0"/>
              <a:t>=</a:t>
            </a:r>
            <a:r>
              <a:rPr lang="el-GR" sz="1100" b="1" dirty="0" smtClean="0"/>
              <a:t>1.30</a:t>
            </a:r>
            <a:r>
              <a:rPr lang="en-US" sz="1100" b="1" dirty="0"/>
              <a:t>m</a:t>
            </a:r>
          </a:p>
          <a:p>
            <a:r>
              <a:rPr lang="en-US" sz="1100" b="1" dirty="0"/>
              <a:t>  </a:t>
            </a:r>
            <a:r>
              <a:rPr lang="el-GR" sz="1100" b="1" dirty="0" smtClean="0"/>
              <a:t>σ</a:t>
            </a:r>
            <a:r>
              <a:rPr lang="el-GR" sz="1100" b="1" baseline="-25000" dirty="0" smtClean="0"/>
              <a:t>5</a:t>
            </a:r>
            <a:r>
              <a:rPr lang="el-GR" sz="1100" b="1" dirty="0" smtClean="0"/>
              <a:t> </a:t>
            </a:r>
            <a:r>
              <a:rPr lang="el-GR" sz="1100" b="1" dirty="0"/>
              <a:t>=</a:t>
            </a:r>
            <a:r>
              <a:rPr lang="el-GR" sz="1100" b="1" dirty="0" smtClean="0"/>
              <a:t>0.13 </a:t>
            </a:r>
            <a:r>
              <a:rPr lang="en-US" sz="1100" b="1" dirty="0"/>
              <a:t>s</a:t>
            </a:r>
            <a:endParaRPr lang="el-GR" sz="1100" b="1" dirty="0"/>
          </a:p>
        </p:txBody>
      </p:sp>
      <p:sp>
        <p:nvSpPr>
          <p:cNvPr id="10" name="TextBox 9"/>
          <p:cNvSpPr txBox="1"/>
          <p:nvPr/>
        </p:nvSpPr>
        <p:spPr>
          <a:xfrm>
            <a:off x="4211960" y="728700"/>
            <a:ext cx="720080" cy="523220"/>
          </a:xfrm>
          <a:prstGeom prst="rect">
            <a:avLst/>
          </a:prstGeom>
          <a:noFill/>
        </p:spPr>
        <p:txBody>
          <a:bodyPr wrap="square" rtlCol="0">
            <a:spAutoFit/>
          </a:bodyPr>
          <a:lstStyle/>
          <a:p>
            <a:r>
              <a:rPr lang="el-GR" dirty="0" smtClean="0"/>
              <a:t>. . .</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805" y="107048"/>
            <a:ext cx="1655621" cy="2912015"/>
          </a:xfrm>
          <a:prstGeom prst="rect">
            <a:avLst/>
          </a:prstGeom>
        </p:spPr>
      </p:pic>
      <p:sp>
        <p:nvSpPr>
          <p:cNvPr id="12" name="TextBox 11"/>
          <p:cNvSpPr txBox="1"/>
          <p:nvPr/>
        </p:nvSpPr>
        <p:spPr>
          <a:xfrm>
            <a:off x="5822984" y="1671300"/>
            <a:ext cx="1188132" cy="430887"/>
          </a:xfrm>
          <a:prstGeom prst="rect">
            <a:avLst/>
          </a:prstGeom>
          <a:noFill/>
        </p:spPr>
        <p:txBody>
          <a:bodyPr wrap="square" rtlCol="0">
            <a:spAutoFit/>
          </a:bodyPr>
          <a:lstStyle/>
          <a:p>
            <a:r>
              <a:rPr lang="en-US" sz="1100" b="1" dirty="0" smtClean="0"/>
              <a:t>L</a:t>
            </a:r>
            <a:r>
              <a:rPr lang="el-GR" sz="1100" b="1" baseline="-25000" dirty="0" smtClean="0"/>
              <a:t>10</a:t>
            </a:r>
            <a:r>
              <a:rPr lang="el-GR" sz="1100" b="1" dirty="0" smtClean="0"/>
              <a:t> </a:t>
            </a:r>
            <a:r>
              <a:rPr lang="en-US" sz="1100" b="1" dirty="0" smtClean="0"/>
              <a:t>=</a:t>
            </a:r>
            <a:r>
              <a:rPr lang="el-GR" sz="1100" b="1" dirty="0" smtClean="0"/>
              <a:t>2.00</a:t>
            </a:r>
            <a:r>
              <a:rPr lang="en-US" sz="1100" b="1" dirty="0"/>
              <a:t>m</a:t>
            </a:r>
          </a:p>
          <a:p>
            <a:r>
              <a:rPr lang="en-US" sz="1100" b="1" dirty="0"/>
              <a:t>  </a:t>
            </a:r>
            <a:r>
              <a:rPr lang="el-GR" sz="1100" b="1" dirty="0" smtClean="0"/>
              <a:t>σ</a:t>
            </a:r>
            <a:r>
              <a:rPr lang="en-US" sz="1100" b="1" baseline="-25000" smtClean="0"/>
              <a:t>10</a:t>
            </a:r>
            <a:r>
              <a:rPr lang="el-GR" sz="1100" b="1" smtClean="0"/>
              <a:t> </a:t>
            </a:r>
            <a:r>
              <a:rPr lang="el-GR" sz="1100" b="1" dirty="0"/>
              <a:t>=</a:t>
            </a:r>
            <a:r>
              <a:rPr lang="el-GR" sz="1100" b="1" dirty="0" smtClean="0"/>
              <a:t>0.2 </a:t>
            </a:r>
            <a:r>
              <a:rPr lang="en-US" sz="1100" b="1" dirty="0"/>
              <a:t>s</a:t>
            </a:r>
            <a:endParaRPr lang="el-GR" sz="1100" b="1" dirty="0"/>
          </a:p>
        </p:txBody>
      </p:sp>
      <p:sp>
        <p:nvSpPr>
          <p:cNvPr id="13" name="TextBox 12"/>
          <p:cNvSpPr txBox="1"/>
          <p:nvPr/>
        </p:nvSpPr>
        <p:spPr>
          <a:xfrm>
            <a:off x="5810582" y="771676"/>
            <a:ext cx="720080" cy="523220"/>
          </a:xfrm>
          <a:prstGeom prst="rect">
            <a:avLst/>
          </a:prstGeom>
          <a:noFill/>
        </p:spPr>
        <p:txBody>
          <a:bodyPr wrap="square" rtlCol="0">
            <a:spAutoFit/>
          </a:bodyPr>
          <a:lstStyle/>
          <a:p>
            <a:r>
              <a:rPr lang="el-GR" dirty="0" smtClean="0"/>
              <a:t>. . .</a:t>
            </a:r>
            <a:endParaRPr lang="en-US" dirty="0"/>
          </a:p>
        </p:txBody>
      </p:sp>
      <p:grpSp>
        <p:nvGrpSpPr>
          <p:cNvPr id="21" name="Group 20"/>
          <p:cNvGrpSpPr/>
          <p:nvPr/>
        </p:nvGrpSpPr>
        <p:grpSpPr>
          <a:xfrm>
            <a:off x="107504" y="3910079"/>
            <a:ext cx="5328592" cy="1532140"/>
            <a:chOff x="71500" y="4113076"/>
            <a:chExt cx="5328592" cy="1532140"/>
          </a:xfrm>
        </p:grpSpPr>
        <mc:AlternateContent xmlns:mc="http://schemas.openxmlformats.org/markup-compatibility/2006" xmlns:a14="http://schemas.microsoft.com/office/drawing/2010/main">
          <mc:Choice Requires="a14">
            <p:sp>
              <p:nvSpPr>
                <p:cNvPr id="18" name="TextBox 17"/>
                <p:cNvSpPr txBox="1"/>
                <p:nvPr/>
              </p:nvSpPr>
              <p:spPr>
                <a:xfrm>
                  <a:off x="941369" y="4420853"/>
                  <a:ext cx="754629" cy="545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charset="0"/>
                          </a:rPr>
                          <m:t>𝑻</m:t>
                        </m:r>
                        <m:r>
                          <a:rPr lang="en-US" sz="1200" b="1" i="1" smtClean="0">
                            <a:latin typeface="Cambria Math" charset="0"/>
                          </a:rPr>
                          <m:t>=</m:t>
                        </m:r>
                        <m:r>
                          <a:rPr lang="en-US" sz="1200" b="1" i="1" smtClean="0">
                            <a:latin typeface="Cambria Math" charset="0"/>
                          </a:rPr>
                          <m:t>𝟐</m:t>
                        </m:r>
                        <m:r>
                          <a:rPr lang="el-GR" sz="1200" b="1" i="1" smtClean="0">
                            <a:latin typeface="Cambria Math" charset="0"/>
                          </a:rPr>
                          <m:t>𝝅</m:t>
                        </m:r>
                        <m:rad>
                          <m:radPr>
                            <m:degHide m:val="on"/>
                            <m:ctrlPr>
                              <a:rPr lang="el-GR" sz="1200" b="1" i="1" smtClean="0">
                                <a:latin typeface="Cambria Math" charset="0"/>
                              </a:rPr>
                            </m:ctrlPr>
                          </m:radPr>
                          <m:deg/>
                          <m:e>
                            <m:f>
                              <m:fPr>
                                <m:ctrlPr>
                                  <a:rPr lang="el-GR" sz="1200" b="1" i="1">
                                    <a:latin typeface="Cambria Math" charset="0"/>
                                  </a:rPr>
                                </m:ctrlPr>
                              </m:fPr>
                              <m:num>
                                <m:r>
                                  <a:rPr lang="en-US" sz="1200" b="1" i="0" smtClean="0">
                                    <a:latin typeface="Cambria Math" charset="0"/>
                                  </a:rPr>
                                  <m:t>𝐋</m:t>
                                </m:r>
                              </m:num>
                              <m:den>
                                <m:r>
                                  <a:rPr lang="en-US" sz="1200" b="1" i="1" smtClean="0">
                                    <a:latin typeface="Cambria Math" charset="0"/>
                                  </a:rPr>
                                  <m:t>𝒈</m:t>
                                </m:r>
                              </m:den>
                            </m:f>
                          </m:e>
                        </m:rad>
                      </m:oMath>
                    </m:oMathPara>
                  </a14:m>
                  <a:endParaRPr lang="en-US"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941369" y="4420853"/>
                  <a:ext cx="754629" cy="545662"/>
                </a:xfrm>
                <a:prstGeom prst="rect">
                  <a:avLst/>
                </a:prstGeom>
                <a:blipFill rotWithShape="0">
                  <a:blip r:embed="rId7"/>
                  <a:stretch>
                    <a:fillRect/>
                  </a:stretch>
                </a:blipFill>
              </p:spPr>
              <p:txBody>
                <a:bodyPr/>
                <a:lstStyle/>
                <a:p>
                  <a:r>
                    <a:rPr lang="en-US">
                      <a:noFill/>
                    </a:rPr>
                    <a:t> </a:t>
                  </a:r>
                </a:p>
              </p:txBody>
            </p:sp>
          </mc:Fallback>
        </mc:AlternateContent>
        <p:sp>
          <p:nvSpPr>
            <p:cNvPr id="19" name="TextBox 18"/>
            <p:cNvSpPr txBox="1"/>
            <p:nvPr/>
          </p:nvSpPr>
          <p:spPr>
            <a:xfrm>
              <a:off x="359532" y="4113076"/>
              <a:ext cx="2231685" cy="307777"/>
            </a:xfrm>
            <a:prstGeom prst="rect">
              <a:avLst/>
            </a:prstGeom>
            <a:noFill/>
          </p:spPr>
          <p:txBody>
            <a:bodyPr wrap="square" rtlCol="0">
              <a:spAutoFit/>
            </a:bodyPr>
            <a:lstStyle/>
            <a:p>
              <a:r>
                <a:rPr lang="el-GR" sz="1400" dirty="0" smtClean="0">
                  <a:solidFill>
                    <a:srgbClr val="C00000"/>
                  </a:solidFill>
                </a:rPr>
                <a:t>Θεωρητική Πρόβλεψη</a:t>
              </a:r>
              <a:endParaRPr lang="en-US" sz="1400" dirty="0">
                <a:solidFill>
                  <a:srgbClr val="C00000"/>
                </a:solidFill>
              </a:endParaRPr>
            </a:p>
          </p:txBody>
        </p:sp>
        <mc:AlternateContent xmlns:mc="http://schemas.openxmlformats.org/markup-compatibility/2006">
          <mc:Choice xmlns:a14="http://schemas.microsoft.com/office/drawing/2010/main" Requires="a14">
            <p:sp>
              <p:nvSpPr>
                <p:cNvPr id="20" name="TextBox 19"/>
                <p:cNvSpPr txBox="1"/>
                <p:nvPr/>
              </p:nvSpPr>
              <p:spPr>
                <a:xfrm>
                  <a:off x="71500" y="4947846"/>
                  <a:ext cx="5328592" cy="697370"/>
                </a:xfrm>
                <a:prstGeom prst="rect">
                  <a:avLst/>
                </a:prstGeom>
                <a:noFill/>
              </p:spPr>
              <p:txBody>
                <a:bodyPr wrap="square" rtlCol="0">
                  <a:spAutoFit/>
                </a:bodyPr>
                <a:lstStyle/>
                <a:p>
                  <a:pPr algn="just"/>
                  <a:r>
                    <a:rPr lang="el-GR" sz="1400" b="1" dirty="0" smtClean="0"/>
                    <a:t>Θα εξετάσουμε την «Υπόθεση»:</a:t>
                  </a:r>
                  <a:r>
                    <a:rPr lang="en-US" sz="1400" b="1" dirty="0" smtClean="0"/>
                    <a:t> </a:t>
                  </a:r>
                  <a14:m>
                    <m:oMath xmlns:m="http://schemas.openxmlformats.org/officeDocument/2006/math">
                      <m:r>
                        <a:rPr lang="en-US" sz="1400" b="1" i="1" smtClean="0">
                          <a:solidFill>
                            <a:srgbClr val="C00000"/>
                          </a:solidFill>
                          <a:latin typeface="Cambria Math" charset="0"/>
                        </a:rPr>
                        <m:t>𝑻</m:t>
                      </m:r>
                      <m:r>
                        <a:rPr lang="en-US" sz="1400" b="1" i="1" smtClean="0">
                          <a:solidFill>
                            <a:srgbClr val="C00000"/>
                          </a:solidFill>
                          <a:latin typeface="Cambria Math" charset="0"/>
                        </a:rPr>
                        <m:t>=</m:t>
                      </m:r>
                      <m:r>
                        <a:rPr lang="en-US" sz="1400" b="1" i="1" smtClean="0">
                          <a:solidFill>
                            <a:srgbClr val="C00000"/>
                          </a:solidFill>
                          <a:latin typeface="Cambria Math" charset="0"/>
                        </a:rPr>
                        <m:t>𝒂</m:t>
                      </m:r>
                      <m:r>
                        <a:rPr lang="en-US" sz="1400" b="1" i="1" smtClean="0">
                          <a:solidFill>
                            <a:srgbClr val="C00000"/>
                          </a:solidFill>
                          <a:latin typeface="Cambria Math" charset="0"/>
                        </a:rPr>
                        <m:t>+</m:t>
                      </m:r>
                      <m:r>
                        <a:rPr lang="en-US" sz="1400" b="1" i="1" smtClean="0">
                          <a:solidFill>
                            <a:srgbClr val="C00000"/>
                          </a:solidFill>
                          <a:latin typeface="Cambria Math" charset="0"/>
                        </a:rPr>
                        <m:t>𝒃</m:t>
                      </m:r>
                      <m:rad>
                        <m:radPr>
                          <m:degHide m:val="on"/>
                          <m:ctrlPr>
                            <a:rPr lang="en-US" sz="1400" b="1" i="1" smtClean="0">
                              <a:solidFill>
                                <a:srgbClr val="C00000"/>
                              </a:solidFill>
                              <a:latin typeface="Cambria Math" charset="0"/>
                            </a:rPr>
                          </m:ctrlPr>
                        </m:radPr>
                        <m:deg/>
                        <m:e>
                          <m:r>
                            <a:rPr lang="en-US" sz="1400" b="1" i="1" smtClean="0">
                              <a:solidFill>
                                <a:srgbClr val="C00000"/>
                              </a:solidFill>
                              <a:latin typeface="Cambria Math" charset="0"/>
                            </a:rPr>
                            <m:t>𝑳</m:t>
                          </m:r>
                        </m:e>
                      </m:rad>
                    </m:oMath>
                  </a14:m>
                  <a:endParaRPr lang="en-US" sz="1400" b="1" dirty="0" smtClean="0">
                    <a:solidFill>
                      <a:srgbClr val="C00000"/>
                    </a:solidFill>
                  </a:endParaRPr>
                </a:p>
                <a:p>
                  <a:pPr marL="285750" indent="-285750" algn="just">
                    <a:buFont typeface="Arial" charset="0"/>
                    <a:buChar char="•"/>
                  </a:pPr>
                  <a:r>
                    <a:rPr lang="el-GR" sz="1200" b="1" dirty="0" smtClean="0">
                      <a:solidFill>
                        <a:srgbClr val="C00000"/>
                      </a:solidFill>
                    </a:rPr>
                    <a:t>Θα εκτιμήσουμε τις τιμές για το </a:t>
                  </a:r>
                  <a:r>
                    <a:rPr lang="en-US" sz="1200" b="1" dirty="0" smtClean="0">
                      <a:solidFill>
                        <a:srgbClr val="C00000"/>
                      </a:solidFill>
                    </a:rPr>
                    <a:t>(</a:t>
                  </a:r>
                  <a:r>
                    <a:rPr lang="el-GR" sz="1200" b="1" dirty="0" err="1">
                      <a:solidFill>
                        <a:srgbClr val="C00000"/>
                      </a:solidFill>
                    </a:rPr>
                    <a:t>α</a:t>
                  </a:r>
                  <a:r>
                    <a:rPr lang="en-US" sz="1200" b="1" dirty="0" smtClean="0">
                      <a:solidFill>
                        <a:srgbClr val="C00000"/>
                      </a:solidFill>
                    </a:rPr>
                    <a:t>,b) </a:t>
                  </a:r>
                  <a:r>
                    <a:rPr lang="el-GR" sz="1200" b="1" dirty="0" smtClean="0">
                      <a:solidFill>
                        <a:srgbClr val="C00000"/>
                      </a:solidFill>
                    </a:rPr>
                    <a:t>από τα πειραματικά δεδομένα</a:t>
                  </a:r>
                </a:p>
                <a:p>
                  <a:pPr marL="285750" indent="-285750" algn="just">
                    <a:buFont typeface="Arial" charset="0"/>
                    <a:buChar char="•"/>
                  </a:pPr>
                  <a:r>
                    <a:rPr lang="el-GR" sz="1200" b="1" dirty="0" smtClean="0">
                      <a:solidFill>
                        <a:srgbClr val="C00000"/>
                      </a:solidFill>
                    </a:rPr>
                    <a:t>Σύμφωνα με τη Θεωρία θα πρέπει: </a:t>
                  </a:r>
                  <a:r>
                    <a:rPr lang="el-GR" sz="1200" b="1" dirty="0" err="1" smtClean="0">
                      <a:solidFill>
                        <a:srgbClr val="C00000"/>
                      </a:solidFill>
                    </a:rPr>
                    <a:t>α</a:t>
                  </a:r>
                  <a:r>
                    <a:rPr lang="el-GR" sz="1200" b="1" baseline="-25000" dirty="0" err="1" smtClean="0">
                      <a:solidFill>
                        <a:srgbClr val="C00000"/>
                      </a:solidFill>
                    </a:rPr>
                    <a:t>α</a:t>
                  </a:r>
                  <a14:m>
                    <m:oMath xmlns:m="http://schemas.openxmlformats.org/officeDocument/2006/math">
                      <m:r>
                        <a:rPr lang="en-US" sz="1200" b="1" i="1" smtClean="0">
                          <a:solidFill>
                            <a:srgbClr val="C00000"/>
                          </a:solidFill>
                          <a:latin typeface="Cambria Math" charset="0"/>
                        </a:rPr>
                        <m:t>=</m:t>
                      </m:r>
                    </m:oMath>
                  </a14:m>
                  <a:r>
                    <a:rPr lang="el-GR" sz="1200" b="1" dirty="0" smtClean="0">
                      <a:solidFill>
                        <a:srgbClr val="C00000"/>
                      </a:solidFill>
                    </a:rPr>
                    <a:t>0 και </a:t>
                  </a:r>
                  <a:r>
                    <a:rPr lang="en-US" sz="1200" b="1" dirty="0" smtClean="0">
                      <a:solidFill>
                        <a:srgbClr val="C00000"/>
                      </a:solidFill>
                    </a:rPr>
                    <a:t>b</a:t>
                  </a:r>
                  <a:r>
                    <a:rPr lang="el-GR" sz="1200" b="1" baseline="-25000" dirty="0" smtClean="0">
                      <a:solidFill>
                        <a:srgbClr val="C00000"/>
                      </a:solidFill>
                    </a:rPr>
                    <a:t>α</a:t>
                  </a:r>
                  <a:r>
                    <a:rPr lang="el-GR" sz="1200" b="1" dirty="0" smtClean="0">
                      <a:solidFill>
                        <a:srgbClr val="C00000"/>
                      </a:solidFill>
                    </a:rPr>
                    <a:t>=2π/(</a:t>
                  </a:r>
                  <a:r>
                    <a:rPr lang="en-US" sz="1200" b="1" dirty="0" smtClean="0">
                      <a:solidFill>
                        <a:srgbClr val="C00000"/>
                      </a:solidFill>
                    </a:rPr>
                    <a:t>g</a:t>
                  </a:r>
                  <a:r>
                    <a:rPr lang="el-GR" sz="1200" b="1" dirty="0" smtClean="0">
                      <a:solidFill>
                        <a:srgbClr val="C00000"/>
                      </a:solidFill>
                    </a:rPr>
                    <a:t>)</a:t>
                  </a:r>
                  <a:r>
                    <a:rPr lang="el-GR" sz="1200" b="1" baseline="30000" dirty="0" smtClean="0">
                      <a:solidFill>
                        <a:srgbClr val="C00000"/>
                      </a:solidFill>
                    </a:rPr>
                    <a:t>1/2</a:t>
                  </a:r>
                  <a:endParaRPr lang="en-US" sz="1200" b="1" baseline="30000" dirty="0">
                    <a:solidFill>
                      <a:srgbClr val="C0000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71500" y="4947846"/>
                  <a:ext cx="5328592" cy="697370"/>
                </a:xfrm>
                <a:prstGeom prst="rect">
                  <a:avLst/>
                </a:prstGeom>
                <a:blipFill rotWithShape="0">
                  <a:blip r:embed="rId8"/>
                  <a:stretch>
                    <a:fillRect l="-343" b="-5217"/>
                  </a:stretch>
                </a:blipFill>
              </p:spPr>
              <p:txBody>
                <a:bodyPr/>
                <a:lstStyle/>
                <a:p>
                  <a:r>
                    <a:rPr lang="en-US">
                      <a:noFill/>
                    </a:rPr>
                    <a:t> </a:t>
                  </a:r>
                </a:p>
              </p:txBody>
            </p:sp>
          </mc:Fallback>
        </mc:AlternateContent>
      </p:grpSp>
      <p:grpSp>
        <p:nvGrpSpPr>
          <p:cNvPr id="24" name="Group 23"/>
          <p:cNvGrpSpPr/>
          <p:nvPr/>
        </p:nvGrpSpPr>
        <p:grpSpPr>
          <a:xfrm>
            <a:off x="443419" y="1602534"/>
            <a:ext cx="3712842" cy="1868554"/>
            <a:chOff x="447658" y="1581682"/>
            <a:chExt cx="3712842" cy="1868554"/>
          </a:xfrm>
        </p:grpSpPr>
        <p:sp>
          <p:nvSpPr>
            <p:cNvPr id="22" name="Oval 21"/>
            <p:cNvSpPr/>
            <p:nvPr/>
          </p:nvSpPr>
          <p:spPr bwMode="auto">
            <a:xfrm>
              <a:off x="4050917" y="3054192"/>
              <a:ext cx="109583" cy="396044"/>
            </a:xfrm>
            <a:prstGeom prst="ellipse">
              <a:avLst/>
            </a:prstGeom>
            <a:noFill/>
            <a:ln w="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sp>
          <p:nvSpPr>
            <p:cNvPr id="23" name="Oval 22"/>
            <p:cNvSpPr/>
            <p:nvPr/>
          </p:nvSpPr>
          <p:spPr bwMode="auto">
            <a:xfrm>
              <a:off x="447658" y="1581682"/>
              <a:ext cx="1753124" cy="396044"/>
            </a:xfrm>
            <a:prstGeom prst="ellipse">
              <a:avLst/>
            </a:prstGeom>
            <a:noFill/>
            <a:ln w="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p:grpSp>
        <p:nvGrpSpPr>
          <p:cNvPr id="28" name="Group 27"/>
          <p:cNvGrpSpPr/>
          <p:nvPr/>
        </p:nvGrpSpPr>
        <p:grpSpPr>
          <a:xfrm>
            <a:off x="-391860" y="5516173"/>
            <a:ext cx="7308812" cy="1195681"/>
            <a:chOff x="-391860" y="5516173"/>
            <a:chExt cx="7308812" cy="1195681"/>
          </a:xfrm>
        </p:grpSpPr>
        <mc:AlternateContent xmlns:mc="http://schemas.openxmlformats.org/markup-compatibility/2006" xmlns:a14="http://schemas.microsoft.com/office/drawing/2010/main">
          <mc:Choice Requires="a14">
            <p:sp>
              <p:nvSpPr>
                <p:cNvPr id="25" name="TextBox 24"/>
                <p:cNvSpPr txBox="1"/>
                <p:nvPr/>
              </p:nvSpPr>
              <p:spPr>
                <a:xfrm>
                  <a:off x="135564" y="6014162"/>
                  <a:ext cx="4796476" cy="697692"/>
                </a:xfrm>
                <a:prstGeom prst="rect">
                  <a:avLst/>
                </a:prstGeom>
                <a:noFill/>
              </p:spPr>
              <p:txBody>
                <a:bodyPr wrap="square" lIns="0" tIns="0" rIns="0" bIns="0" rtlCol="0">
                  <a:spAutoFit/>
                </a:bodyPr>
                <a:lstStyle/>
                <a:p>
                  <a:r>
                    <a:rPr lang="en-US" sz="1400" b="1" dirty="0" smtClean="0">
                      <a:latin typeface="Cambria Math" charset="0"/>
                      <a:ea typeface="Cambria Math" charset="0"/>
                      <a:cs typeface="Cambria Math" charset="0"/>
                    </a:rPr>
                    <a:t>P</a:t>
                  </a:r>
                  <a14:m>
                    <m:oMath xmlns:m="http://schemas.openxmlformats.org/officeDocument/2006/math">
                      <m:d>
                        <m:dPr>
                          <m:ctrlPr>
                            <a:rPr lang="en-US" sz="1400" b="1" i="1" smtClean="0">
                              <a:latin typeface="Cambria Math" charset="0"/>
                              <a:ea typeface="Cambria Math" charset="0"/>
                              <a:cs typeface="Cambria Math" charset="0"/>
                            </a:rPr>
                          </m:ctrlPr>
                        </m:dPr>
                        <m:e>
                          <m:sSub>
                            <m:sSubPr>
                              <m:ctrlPr>
                                <a:rPr lang="en-US" sz="1400" b="1" i="1" smtClean="0">
                                  <a:latin typeface="Cambria Math" charset="0"/>
                                  <a:ea typeface="Cambria Math" charset="0"/>
                                  <a:cs typeface="Cambria Math" charset="0"/>
                                </a:rPr>
                              </m:ctrlPr>
                            </m:sSubPr>
                            <m:e>
                              <m:r>
                                <a:rPr lang="en-US" sz="1400" b="1" i="1" smtClean="0">
                                  <a:latin typeface="Cambria Math" charset="0"/>
                                  <a:ea typeface="Cambria Math" charset="0"/>
                                  <a:cs typeface="Cambria Math" charset="0"/>
                                </a:rPr>
                                <m:t>𝑻</m:t>
                              </m:r>
                            </m:e>
                            <m:sub>
                              <m:r>
                                <a:rPr lang="en-US" sz="1400" b="1" i="1" smtClean="0">
                                  <a:latin typeface="Cambria Math" charset="0"/>
                                  <a:ea typeface="Cambria Math" charset="0"/>
                                  <a:cs typeface="Cambria Math" charset="0"/>
                                </a:rPr>
                                <m:t>𝟔</m:t>
                              </m:r>
                            </m:sub>
                          </m:sSub>
                          <m:r>
                            <a:rPr lang="en-US" sz="1400" b="1" i="1" smtClean="0">
                              <a:latin typeface="Cambria Math" charset="0"/>
                              <a:ea typeface="Cambria Math" charset="0"/>
                              <a:cs typeface="Cambria Math" charset="0"/>
                            </a:rPr>
                            <m:t>|</m:t>
                          </m:r>
                          <m:r>
                            <a:rPr lang="en-US" sz="1400" b="1" i="1" smtClean="0">
                              <a:latin typeface="Cambria Math" charset="0"/>
                              <a:ea typeface="Cambria Math" charset="0"/>
                              <a:cs typeface="Cambria Math" charset="0"/>
                            </a:rPr>
                            <m:t>𝒂</m:t>
                          </m:r>
                          <m:r>
                            <a:rPr lang="en-US" sz="1400" b="1" i="1" smtClean="0">
                              <a:latin typeface="Cambria Math" charset="0"/>
                              <a:ea typeface="Cambria Math" charset="0"/>
                              <a:cs typeface="Cambria Math" charset="0"/>
                            </a:rPr>
                            <m:t>,</m:t>
                          </m:r>
                          <m:r>
                            <a:rPr lang="en-US" sz="1400" b="1" i="1" smtClean="0">
                              <a:latin typeface="Cambria Math" charset="0"/>
                              <a:ea typeface="Cambria Math" charset="0"/>
                              <a:cs typeface="Cambria Math" charset="0"/>
                            </a:rPr>
                            <m:t>𝒃</m:t>
                          </m:r>
                        </m:e>
                      </m:d>
                    </m:oMath>
                  </a14:m>
                  <a:r>
                    <a:rPr lang="en-US" sz="1400" b="1" dirty="0" smtClean="0">
                      <a:latin typeface="Cambria Math" charset="0"/>
                      <a:ea typeface="Cambria Math" charset="0"/>
                      <a:cs typeface="Cambria Math" charset="0"/>
                    </a:rPr>
                    <a:t>=</a:t>
                  </a:r>
                  <a14:m>
                    <m:oMath xmlns:m="http://schemas.openxmlformats.org/officeDocument/2006/math">
                      <m:f>
                        <m:fPr>
                          <m:ctrlPr>
                            <a:rPr lang="en-US" sz="1400" b="1" i="1" dirty="0" smtClean="0">
                              <a:latin typeface="Cambria Math" charset="0"/>
                              <a:ea typeface="Cambria Math" charset="0"/>
                              <a:cs typeface="Cambria Math" charset="0"/>
                            </a:rPr>
                          </m:ctrlPr>
                        </m:fPr>
                        <m:num>
                          <m:r>
                            <a:rPr lang="en-US" sz="1400" b="1" i="1" dirty="0" smtClean="0">
                              <a:latin typeface="Cambria Math" charset="0"/>
                              <a:ea typeface="Cambria Math" charset="0"/>
                              <a:cs typeface="Cambria Math" charset="0"/>
                            </a:rPr>
                            <m:t>𝟏</m:t>
                          </m:r>
                        </m:num>
                        <m:den>
                          <m:rad>
                            <m:radPr>
                              <m:degHide m:val="on"/>
                              <m:ctrlPr>
                                <a:rPr lang="en-US" sz="1400" b="1" i="1" dirty="0" smtClean="0">
                                  <a:latin typeface="Cambria Math" charset="0"/>
                                  <a:ea typeface="Cambria Math" charset="0"/>
                                  <a:cs typeface="Cambria Math" charset="0"/>
                                </a:rPr>
                              </m:ctrlPr>
                            </m:radPr>
                            <m:deg/>
                            <m:e>
                              <m:r>
                                <a:rPr lang="en-US" sz="1400" b="1" i="1" dirty="0" smtClean="0">
                                  <a:latin typeface="Cambria Math" charset="0"/>
                                  <a:ea typeface="Cambria Math" charset="0"/>
                                  <a:cs typeface="Cambria Math" charset="0"/>
                                </a:rPr>
                                <m:t>𝟐</m:t>
                              </m:r>
                              <m:r>
                                <a:rPr lang="el-GR" sz="1400" b="1" i="1" dirty="0" smtClean="0">
                                  <a:latin typeface="Cambria Math" charset="0"/>
                                  <a:ea typeface="Cambria Math" charset="0"/>
                                  <a:cs typeface="Cambria Math" charset="0"/>
                                </a:rPr>
                                <m:t>𝝅</m:t>
                              </m:r>
                            </m:e>
                          </m:rad>
                          <m:sSub>
                            <m:sSubPr>
                              <m:ctrlPr>
                                <a:rPr lang="el-GR" sz="1400" b="1" i="1" dirty="0" smtClean="0">
                                  <a:latin typeface="Cambria Math" charset="0"/>
                                  <a:ea typeface="Cambria Math" charset="0"/>
                                  <a:cs typeface="Cambria Math" charset="0"/>
                                </a:rPr>
                              </m:ctrlPr>
                            </m:sSubPr>
                            <m:e>
                              <m:r>
                                <m:rPr>
                                  <m:nor/>
                                </m:rPr>
                                <a:rPr lang="el-GR" sz="1400" b="1" i="0" dirty="0" smtClean="0">
                                  <a:latin typeface="Cambria Math" charset="0"/>
                                  <a:ea typeface="Cambria Math" charset="0"/>
                                  <a:cs typeface="Cambria Math" charset="0"/>
                                </a:rPr>
                                <m:t>σ</m:t>
                              </m:r>
                            </m:e>
                            <m:sub>
                              <m:r>
                                <a:rPr lang="el-GR" sz="1400" b="1" i="1" dirty="0" smtClean="0">
                                  <a:latin typeface="Cambria Math" charset="0"/>
                                  <a:ea typeface="Cambria Math" charset="0"/>
                                  <a:cs typeface="Cambria Math" charset="0"/>
                                </a:rPr>
                                <m:t>𝟔</m:t>
                              </m:r>
                            </m:sub>
                          </m:sSub>
                        </m:den>
                      </m:f>
                      <m:sSup>
                        <m:sSupPr>
                          <m:ctrlPr>
                            <a:rPr lang="el-GR" sz="1400" b="1" i="1" dirty="0">
                              <a:latin typeface="Cambria Math" charset="0"/>
                              <a:ea typeface="Cambria Math" charset="0"/>
                              <a:cs typeface="Cambria Math" charset="0"/>
                            </a:rPr>
                          </m:ctrlPr>
                        </m:sSupPr>
                        <m:e>
                          <m:r>
                            <a:rPr lang="en-US" sz="1400" b="1" i="1" dirty="0" smtClean="0">
                              <a:latin typeface="Cambria Math" charset="0"/>
                              <a:ea typeface="Cambria Math" charset="0"/>
                              <a:cs typeface="Cambria Math" charset="0"/>
                            </a:rPr>
                            <m:t>𝒆</m:t>
                          </m:r>
                        </m:e>
                        <m:sup>
                          <m:f>
                            <m:fPr>
                              <m:ctrlPr>
                                <a:rPr lang="el-GR" sz="1400" b="1" i="1" dirty="0" smtClean="0">
                                  <a:latin typeface="Cambria Math" charset="0"/>
                                  <a:ea typeface="Cambria Math" charset="0"/>
                                  <a:cs typeface="Cambria Math" charset="0"/>
                                </a:rPr>
                              </m:ctrlPr>
                            </m:fPr>
                            <m:num>
                              <m:sSup>
                                <m:sSupPr>
                                  <m:ctrlPr>
                                    <a:rPr lang="el-GR" sz="1400" b="1" i="1" dirty="0" smtClean="0">
                                      <a:latin typeface="Cambria Math" charset="0"/>
                                      <a:ea typeface="Cambria Math" charset="0"/>
                                      <a:cs typeface="Cambria Math" charset="0"/>
                                    </a:rPr>
                                  </m:ctrlPr>
                                </m:sSupPr>
                                <m:e>
                                  <m:r>
                                    <a:rPr lang="en-US" sz="1400" b="1" i="1" dirty="0" smtClean="0">
                                      <a:latin typeface="Cambria Math" charset="0"/>
                                      <a:ea typeface="Cambria Math" charset="0"/>
                                      <a:cs typeface="Cambria Math" charset="0"/>
                                    </a:rPr>
                                    <m:t>−</m:t>
                                  </m:r>
                                  <m:d>
                                    <m:dPr>
                                      <m:ctrlPr>
                                        <a:rPr lang="el-GR" sz="1400" b="1" i="1" dirty="0">
                                          <a:latin typeface="Cambria Math" charset="0"/>
                                          <a:ea typeface="Cambria Math" charset="0"/>
                                          <a:cs typeface="Cambria Math" charset="0"/>
                                        </a:rPr>
                                      </m:ctrlPr>
                                    </m:dPr>
                                    <m:e>
                                      <m:sSub>
                                        <m:sSubPr>
                                          <m:ctrlPr>
                                            <a:rPr lang="el-GR" sz="1400" b="1" i="1" dirty="0">
                                              <a:latin typeface="Cambria Math" charset="0"/>
                                              <a:ea typeface="Cambria Math" charset="0"/>
                                              <a:cs typeface="Cambria Math" charset="0"/>
                                            </a:rPr>
                                          </m:ctrlPr>
                                        </m:sSubPr>
                                        <m:e>
                                          <m:r>
                                            <a:rPr lang="en-US" sz="1400" b="1" i="1" dirty="0">
                                              <a:latin typeface="Cambria Math" charset="0"/>
                                              <a:ea typeface="Cambria Math" charset="0"/>
                                              <a:cs typeface="Cambria Math" charset="0"/>
                                            </a:rPr>
                                            <m:t>𝑻</m:t>
                                          </m:r>
                                        </m:e>
                                        <m:sub>
                                          <m:r>
                                            <a:rPr lang="en-US" sz="1400" b="1" i="1" dirty="0">
                                              <a:latin typeface="Cambria Math" charset="0"/>
                                              <a:ea typeface="Cambria Math" charset="0"/>
                                              <a:cs typeface="Cambria Math" charset="0"/>
                                            </a:rPr>
                                            <m:t>𝟔</m:t>
                                          </m:r>
                                        </m:sub>
                                      </m:sSub>
                                      <m:r>
                                        <a:rPr lang="en-US" sz="1400" b="1" i="1" dirty="0">
                                          <a:latin typeface="Cambria Math" charset="0"/>
                                          <a:ea typeface="Cambria Math" charset="0"/>
                                          <a:cs typeface="Cambria Math" charset="0"/>
                                        </a:rPr>
                                        <m:t>−</m:t>
                                      </m:r>
                                      <m:d>
                                        <m:dPr>
                                          <m:begChr m:val="["/>
                                          <m:endChr m:val="]"/>
                                          <m:ctrlPr>
                                            <a:rPr lang="en-US" sz="1400" b="1" i="1" dirty="0">
                                              <a:latin typeface="Cambria Math" charset="0"/>
                                              <a:ea typeface="Cambria Math" charset="0"/>
                                              <a:cs typeface="Cambria Math" charset="0"/>
                                            </a:rPr>
                                          </m:ctrlPr>
                                        </m:dPr>
                                        <m:e>
                                          <m:r>
                                            <a:rPr lang="en-US" sz="1400" b="1" i="1" dirty="0" smtClean="0">
                                              <a:solidFill>
                                                <a:srgbClr val="0000CC"/>
                                              </a:solidFill>
                                              <a:latin typeface="Cambria Math" charset="0"/>
                                              <a:ea typeface="Cambria Math" charset="0"/>
                                              <a:cs typeface="Cambria Math" charset="0"/>
                                            </a:rPr>
                                            <m:t>𝒂</m:t>
                                          </m:r>
                                          <m:r>
                                            <a:rPr lang="en-US" sz="1400" b="1" i="1" dirty="0" smtClean="0">
                                              <a:solidFill>
                                                <a:srgbClr val="0000CC"/>
                                              </a:solidFill>
                                              <a:latin typeface="Cambria Math" charset="0"/>
                                              <a:ea typeface="Cambria Math" charset="0"/>
                                              <a:cs typeface="Cambria Math" charset="0"/>
                                            </a:rPr>
                                            <m:t>+</m:t>
                                          </m:r>
                                          <m:r>
                                            <a:rPr lang="en-US" sz="1400" b="1" i="1" dirty="0" smtClean="0">
                                              <a:solidFill>
                                                <a:srgbClr val="0000CC"/>
                                              </a:solidFill>
                                              <a:latin typeface="Cambria Math" charset="0"/>
                                              <a:ea typeface="Cambria Math" charset="0"/>
                                              <a:cs typeface="Cambria Math" charset="0"/>
                                            </a:rPr>
                                            <m:t>𝒃</m:t>
                                          </m:r>
                                          <m:limUpp>
                                            <m:limUppPr>
                                              <m:ctrlPr>
                                                <a:rPr lang="en-US" sz="1400" b="1" i="1" dirty="0" smtClean="0">
                                                  <a:solidFill>
                                                    <a:srgbClr val="FF0000"/>
                                                  </a:solidFill>
                                                  <a:latin typeface="Cambria Math" charset="0"/>
                                                  <a:ea typeface="Cambria Math" charset="0"/>
                                                  <a:cs typeface="Cambria Math" charset="0"/>
                                                </a:rPr>
                                              </m:ctrlPr>
                                            </m:limUppPr>
                                            <m:e>
                                              <m:groupChr>
                                                <m:groupChrPr>
                                                  <m:chr m:val="⏞"/>
                                                  <m:pos m:val="top"/>
                                                  <m:vertJc m:val="bot"/>
                                                  <m:ctrlPr>
                                                    <a:rPr lang="en-US" sz="1400" b="1" i="1" dirty="0" smtClean="0">
                                                      <a:solidFill>
                                                        <a:srgbClr val="FF0000"/>
                                                      </a:solidFill>
                                                      <a:latin typeface="Cambria Math" charset="0"/>
                                                      <a:ea typeface="Cambria Math" charset="0"/>
                                                      <a:cs typeface="Cambria Math" charset="0"/>
                                                    </a:rPr>
                                                  </m:ctrlPr>
                                                </m:groupChrPr>
                                                <m:e>
                                                  <m:r>
                                                    <m:rPr>
                                                      <m:brk/>
                                                    </m:rPr>
                                                    <a:rPr lang="en-US" sz="1400" b="1" i="1" dirty="0" smtClean="0">
                                                      <a:solidFill>
                                                        <a:srgbClr val="FF0000"/>
                                                      </a:solidFill>
                                                      <a:latin typeface="Cambria Math" charset="0"/>
                                                      <a:ea typeface="Cambria Math" charset="0"/>
                                                      <a:cs typeface="Cambria Math" charset="0"/>
                                                    </a:rPr>
                                                    <m:t> </m:t>
                                                  </m:r>
                                                  <m:rad>
                                                    <m:radPr>
                                                      <m:degHide m:val="on"/>
                                                      <m:ctrlPr>
                                                        <a:rPr lang="en-US" sz="1400" b="1" i="1" dirty="0">
                                                          <a:solidFill>
                                                            <a:srgbClr val="FF0000"/>
                                                          </a:solidFill>
                                                          <a:latin typeface="Cambria Math" charset="0"/>
                                                          <a:ea typeface="Cambria Math" charset="0"/>
                                                          <a:cs typeface="Cambria Math" charset="0"/>
                                                        </a:rPr>
                                                      </m:ctrlPr>
                                                    </m:radPr>
                                                    <m:deg/>
                                                    <m:e>
                                                      <m:sSub>
                                                        <m:sSubPr>
                                                          <m:ctrlPr>
                                                            <a:rPr lang="en-US" sz="1400" b="1" i="1" dirty="0">
                                                              <a:solidFill>
                                                                <a:srgbClr val="FF0000"/>
                                                              </a:solidFill>
                                                              <a:latin typeface="Cambria Math" charset="0"/>
                                                              <a:ea typeface="Cambria Math" charset="0"/>
                                                              <a:cs typeface="Cambria Math" charset="0"/>
                                                            </a:rPr>
                                                          </m:ctrlPr>
                                                        </m:sSubPr>
                                                        <m:e>
                                                          <m:r>
                                                            <a:rPr lang="en-US" sz="1400" b="1" i="1" dirty="0">
                                                              <a:solidFill>
                                                                <a:srgbClr val="FF0000"/>
                                                              </a:solidFill>
                                                              <a:latin typeface="Cambria Math" charset="0"/>
                                                              <a:ea typeface="Cambria Math" charset="0"/>
                                                              <a:cs typeface="Cambria Math" charset="0"/>
                                                            </a:rPr>
                                                            <m:t>𝑳</m:t>
                                                          </m:r>
                                                        </m:e>
                                                        <m:sub>
                                                          <m:r>
                                                            <a:rPr lang="el-GR" sz="1400" b="1" i="1" dirty="0">
                                                              <a:solidFill>
                                                                <a:srgbClr val="FF0000"/>
                                                              </a:solidFill>
                                                              <a:latin typeface="Cambria Math" charset="0"/>
                                                              <a:ea typeface="Cambria Math" charset="0"/>
                                                              <a:cs typeface="Cambria Math" charset="0"/>
                                                            </a:rPr>
                                                            <m:t>𝟔</m:t>
                                                          </m:r>
                                                        </m:sub>
                                                      </m:sSub>
                                                    </m:e>
                                                  </m:rad>
                                                </m:e>
                                              </m:groupChr>
                                            </m:e>
                                            <m:lim>
                                              <m:sSub>
                                                <m:sSubPr>
                                                  <m:ctrlPr>
                                                    <a:rPr lang="en-US" sz="1400" b="1" i="1" dirty="0" smtClean="0">
                                                      <a:solidFill>
                                                        <a:srgbClr val="FF0000"/>
                                                      </a:solidFill>
                                                      <a:latin typeface="Cambria Math" charset="0"/>
                                                      <a:ea typeface="Cambria Math" charset="0"/>
                                                      <a:cs typeface="Cambria Math" charset="0"/>
                                                    </a:rPr>
                                                  </m:ctrlPr>
                                                </m:sSubPr>
                                                <m:e>
                                                  <m:r>
                                                    <a:rPr lang="en-US" sz="1400" b="1" i="1" dirty="0" smtClean="0">
                                                      <a:solidFill>
                                                        <a:srgbClr val="FF0000"/>
                                                      </a:solidFill>
                                                      <a:latin typeface="Cambria Math" charset="0"/>
                                                      <a:ea typeface="Cambria Math" charset="0"/>
                                                      <a:cs typeface="Cambria Math" charset="0"/>
                                                    </a:rPr>
                                                    <m:t>𝒙</m:t>
                                                  </m:r>
                                                </m:e>
                                                <m:sub>
                                                  <m:r>
                                                    <a:rPr lang="en-US" sz="1400" b="1" i="1" dirty="0" smtClean="0">
                                                      <a:solidFill>
                                                        <a:srgbClr val="FF0000"/>
                                                      </a:solidFill>
                                                      <a:latin typeface="Cambria Math" charset="0"/>
                                                      <a:ea typeface="Cambria Math" charset="0"/>
                                                      <a:cs typeface="Cambria Math" charset="0"/>
                                                    </a:rPr>
                                                    <m:t>𝟔</m:t>
                                                  </m:r>
                                                </m:sub>
                                              </m:sSub>
                                            </m:lim>
                                          </m:limUpp>
                                        </m:e>
                                      </m:d>
                                    </m:e>
                                  </m:d>
                                </m:e>
                                <m:sup>
                                  <m:r>
                                    <a:rPr lang="en-US" sz="1400" b="1" i="1" dirty="0" smtClean="0">
                                      <a:latin typeface="Cambria Math" charset="0"/>
                                      <a:ea typeface="Cambria Math" charset="0"/>
                                      <a:cs typeface="Cambria Math" charset="0"/>
                                    </a:rPr>
                                    <m:t>𝟐</m:t>
                                  </m:r>
                                </m:sup>
                              </m:sSup>
                            </m:num>
                            <m:den>
                              <m:r>
                                <a:rPr lang="en-US" sz="1400" b="1" i="1" dirty="0" smtClean="0">
                                  <a:latin typeface="Cambria Math" charset="0"/>
                                  <a:ea typeface="Cambria Math" charset="0"/>
                                  <a:cs typeface="Cambria Math" charset="0"/>
                                </a:rPr>
                                <m:t>𝟐</m:t>
                              </m:r>
                              <m:sSubSup>
                                <m:sSubSupPr>
                                  <m:ctrlPr>
                                    <a:rPr lang="en-US" sz="1400" b="1" i="1" dirty="0" smtClean="0">
                                      <a:latin typeface="Cambria Math" charset="0"/>
                                      <a:ea typeface="Cambria Math" charset="0"/>
                                      <a:cs typeface="Cambria Math" charset="0"/>
                                    </a:rPr>
                                  </m:ctrlPr>
                                </m:sSubSupPr>
                                <m:e>
                                  <m:r>
                                    <a:rPr lang="el-GR" sz="1400" b="1" i="1" dirty="0" smtClean="0">
                                      <a:latin typeface="Cambria Math" charset="0"/>
                                      <a:ea typeface="Cambria Math" charset="0"/>
                                      <a:cs typeface="Cambria Math" charset="0"/>
                                    </a:rPr>
                                    <m:t>𝝈</m:t>
                                  </m:r>
                                </m:e>
                                <m:sub>
                                  <m:r>
                                    <a:rPr lang="el-GR" sz="1400" b="1" i="1" dirty="0" smtClean="0">
                                      <a:latin typeface="Cambria Math" charset="0"/>
                                      <a:ea typeface="Cambria Math" charset="0"/>
                                      <a:cs typeface="Cambria Math" charset="0"/>
                                    </a:rPr>
                                    <m:t>𝟔</m:t>
                                  </m:r>
                                </m:sub>
                                <m:sup>
                                  <m:r>
                                    <a:rPr lang="el-GR" sz="1400" b="1" i="1" dirty="0" smtClean="0">
                                      <a:latin typeface="Cambria Math" charset="0"/>
                                      <a:ea typeface="Cambria Math" charset="0"/>
                                      <a:cs typeface="Cambria Math" charset="0"/>
                                    </a:rPr>
                                    <m:t>𝟐</m:t>
                                  </m:r>
                                </m:sup>
                              </m:sSubSup>
                            </m:den>
                          </m:f>
                        </m:sup>
                      </m:sSup>
                      <m:r>
                        <a:rPr lang="en-US" sz="1400" b="1" i="0" dirty="0" smtClean="0">
                          <a:latin typeface="Cambria Math" charset="0"/>
                          <a:ea typeface="Cambria Math" charset="0"/>
                          <a:cs typeface="Cambria Math" charset="0"/>
                        </a:rPr>
                        <m:t>𝐝</m:t>
                      </m:r>
                      <m:sSub>
                        <m:sSubPr>
                          <m:ctrlPr>
                            <a:rPr lang="el-GR" sz="1400" b="1" i="1" dirty="0">
                              <a:latin typeface="Cambria Math" charset="0"/>
                              <a:ea typeface="Cambria Math" charset="0"/>
                              <a:cs typeface="Cambria Math" charset="0"/>
                            </a:rPr>
                          </m:ctrlPr>
                        </m:sSubPr>
                        <m:e>
                          <m:r>
                            <a:rPr lang="en-US" sz="1400" b="1" i="1" dirty="0">
                              <a:latin typeface="Cambria Math" charset="0"/>
                              <a:ea typeface="Cambria Math" charset="0"/>
                              <a:cs typeface="Cambria Math" charset="0"/>
                            </a:rPr>
                            <m:t>𝑻</m:t>
                          </m:r>
                        </m:e>
                        <m:sub>
                          <m:r>
                            <a:rPr lang="en-US" sz="1400" b="1" i="1" dirty="0">
                              <a:latin typeface="Cambria Math" charset="0"/>
                              <a:ea typeface="Cambria Math" charset="0"/>
                              <a:cs typeface="Cambria Math" charset="0"/>
                            </a:rPr>
                            <m:t>𝟔</m:t>
                          </m:r>
                        </m:sub>
                      </m:sSub>
                    </m:oMath>
                  </a14:m>
                  <a:endParaRPr lang="en-US" sz="1400" b="1" dirty="0">
                    <a:latin typeface="Cambria Math" charset="0"/>
                    <a:ea typeface="Cambria Math" charset="0"/>
                    <a:cs typeface="Cambria Math"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35564" y="6014162"/>
                  <a:ext cx="4796476" cy="697692"/>
                </a:xfrm>
                <a:prstGeom prst="rect">
                  <a:avLst/>
                </a:prstGeom>
                <a:blipFill rotWithShape="0">
                  <a:blip r:embed="rId9"/>
                  <a:stretch>
                    <a:fillRect b="-877"/>
                  </a:stretch>
                </a:blipFill>
              </p:spPr>
              <p:txBody>
                <a:bodyPr/>
                <a:lstStyle/>
                <a:p>
                  <a:r>
                    <a:rPr lang="en-US">
                      <a:noFill/>
                    </a:rPr>
                    <a:t> </a:t>
                  </a:r>
                </a:p>
              </p:txBody>
            </p:sp>
          </mc:Fallback>
        </mc:AlternateContent>
        <p:sp>
          <p:nvSpPr>
            <p:cNvPr id="26" name="TextBox 25"/>
            <p:cNvSpPr txBox="1"/>
            <p:nvPr/>
          </p:nvSpPr>
          <p:spPr>
            <a:xfrm>
              <a:off x="-391860" y="5516173"/>
              <a:ext cx="7308812" cy="523220"/>
            </a:xfrm>
            <a:prstGeom prst="rect">
              <a:avLst/>
            </a:prstGeom>
            <a:noFill/>
          </p:spPr>
          <p:txBody>
            <a:bodyPr wrap="square" rtlCol="0">
              <a:spAutoFit/>
            </a:bodyPr>
            <a:lstStyle/>
            <a:p>
              <a:r>
                <a:rPr lang="el-GR" sz="1400" b="1" dirty="0" smtClean="0">
                  <a:solidFill>
                    <a:srgbClr val="006600"/>
                  </a:solidFill>
                </a:rPr>
                <a:t>Η πιθανότητα η μέτρηση της περιόδου του 6</a:t>
              </a:r>
              <a:r>
                <a:rPr lang="el-GR" sz="1400" b="1" baseline="30000" dirty="0" smtClean="0">
                  <a:solidFill>
                    <a:srgbClr val="006600"/>
                  </a:solidFill>
                </a:rPr>
                <a:t>ου</a:t>
              </a:r>
              <a:r>
                <a:rPr lang="el-GR" sz="1400" b="1" dirty="0" smtClean="0">
                  <a:solidFill>
                    <a:srgbClr val="006600"/>
                  </a:solidFill>
                </a:rPr>
                <a:t> εκκρεμούς να είναι [Τ</a:t>
              </a:r>
              <a:r>
                <a:rPr lang="el-GR" sz="1400" b="1" baseline="-25000" dirty="0" smtClean="0">
                  <a:solidFill>
                    <a:srgbClr val="006600"/>
                  </a:solidFill>
                </a:rPr>
                <a:t>6</a:t>
              </a:r>
              <a:r>
                <a:rPr lang="el-GR" sz="1400" b="1" dirty="0" smtClean="0">
                  <a:solidFill>
                    <a:srgbClr val="006600"/>
                  </a:solidFill>
                </a:rPr>
                <a:t>, Τ</a:t>
              </a:r>
              <a:r>
                <a:rPr lang="el-GR" sz="1400" b="1" baseline="-25000" dirty="0" smtClean="0">
                  <a:solidFill>
                    <a:srgbClr val="006600"/>
                  </a:solidFill>
                </a:rPr>
                <a:t>6</a:t>
              </a:r>
              <a:r>
                <a:rPr lang="el-GR" sz="1400" b="1" dirty="0" smtClean="0">
                  <a:solidFill>
                    <a:srgbClr val="006600"/>
                  </a:solidFill>
                </a:rPr>
                <a:t>+</a:t>
              </a:r>
              <a:r>
                <a:rPr lang="en-US" sz="1400" b="1" dirty="0" smtClean="0">
                  <a:solidFill>
                    <a:srgbClr val="006600"/>
                  </a:solidFill>
                </a:rPr>
                <a:t>dT</a:t>
              </a:r>
              <a:r>
                <a:rPr lang="en-US" sz="1400" b="1" baseline="-25000" dirty="0" smtClean="0">
                  <a:solidFill>
                    <a:srgbClr val="006600"/>
                  </a:solidFill>
                </a:rPr>
                <a:t>6</a:t>
              </a:r>
              <a:r>
                <a:rPr lang="en-US" sz="1400" b="1" dirty="0" smtClean="0">
                  <a:solidFill>
                    <a:srgbClr val="006600"/>
                  </a:solidFill>
                </a:rPr>
                <a:t>] </a:t>
              </a:r>
              <a:r>
                <a:rPr lang="el-GR" sz="1400" b="1" dirty="0" smtClean="0">
                  <a:solidFill>
                    <a:srgbClr val="006600"/>
                  </a:solidFill>
                </a:rPr>
                <a:t>δεδομένου ότι οι παράμετροι έχουν τιμές</a:t>
              </a:r>
              <a:r>
                <a:rPr lang="en-US" sz="1400" b="1" dirty="0" smtClean="0">
                  <a:solidFill>
                    <a:srgbClr val="006600"/>
                  </a:solidFill>
                </a:rPr>
                <a:t> </a:t>
              </a:r>
              <a:r>
                <a:rPr lang="el-GR" sz="1400" b="1" dirty="0" smtClean="0">
                  <a:solidFill>
                    <a:srgbClr val="006600"/>
                  </a:solidFill>
                </a:rPr>
                <a:t>ίσες με α και </a:t>
              </a:r>
              <a:r>
                <a:rPr lang="en-US" sz="1400" b="1" dirty="0" smtClean="0">
                  <a:solidFill>
                    <a:srgbClr val="006600"/>
                  </a:solidFill>
                </a:rPr>
                <a:t>b</a:t>
              </a:r>
              <a:endParaRPr lang="en-US" sz="1400" b="1" dirty="0">
                <a:solidFill>
                  <a:srgbClr val="006600"/>
                </a:solidFill>
              </a:endParaRPr>
            </a:p>
          </p:txBody>
        </p:sp>
      </p:grpSp>
      <p:grpSp>
        <p:nvGrpSpPr>
          <p:cNvPr id="32" name="Group 31"/>
          <p:cNvGrpSpPr/>
          <p:nvPr/>
        </p:nvGrpSpPr>
        <p:grpSpPr>
          <a:xfrm>
            <a:off x="203016" y="-56792"/>
            <a:ext cx="8833480" cy="4270285"/>
            <a:chOff x="203016" y="-56792"/>
            <a:chExt cx="8833480" cy="4270285"/>
          </a:xfrm>
        </p:grpSpPr>
        <mc:AlternateContent xmlns:mc="http://schemas.openxmlformats.org/markup-compatibility/2006" xmlns:a14="http://schemas.microsoft.com/office/drawing/2010/main">
          <mc:Choice Requires="a14">
            <p:sp>
              <p:nvSpPr>
                <p:cNvPr id="29" name="TextBox 28"/>
                <p:cNvSpPr txBox="1"/>
                <p:nvPr/>
              </p:nvSpPr>
              <p:spPr>
                <a:xfrm>
                  <a:off x="4932040" y="3019063"/>
                  <a:ext cx="4104456" cy="1194430"/>
                </a:xfrm>
                <a:prstGeom prst="rect">
                  <a:avLst/>
                </a:prstGeom>
                <a:noFill/>
                <a:ln w="19050">
                  <a:solidFill>
                    <a:srgbClr val="C00000"/>
                  </a:solidFill>
                </a:ln>
              </p:spPr>
              <p:txBody>
                <a:bodyPr wrap="square" rtlCol="0">
                  <a:spAutoFit/>
                </a:bodyPr>
                <a:lstStyle/>
                <a:p>
                  <a:pPr algn="just"/>
                  <a:r>
                    <a:rPr lang="el-GR" sz="1400" dirty="0" smtClean="0"/>
                    <a:t>Η πιθανότητα οι </a:t>
                  </a:r>
                  <a:r>
                    <a:rPr lang="el-GR" sz="1400" dirty="0" smtClean="0">
                      <a:solidFill>
                        <a:srgbClr val="FF0000"/>
                      </a:solidFill>
                    </a:rPr>
                    <a:t>ανεξάρτητες</a:t>
                  </a:r>
                  <a:r>
                    <a:rPr lang="el-GR" sz="1400" dirty="0" smtClean="0"/>
                    <a:t> μετρήσεις να είναι: </a:t>
                  </a:r>
                  <a:r>
                    <a:rPr lang="el-GR" sz="1100" dirty="0" smtClean="0">
                      <a:solidFill>
                        <a:srgbClr val="006600"/>
                      </a:solidFill>
                    </a:rPr>
                    <a:t>[Τ</a:t>
                  </a:r>
                  <a:r>
                    <a:rPr lang="el-GR" sz="1100" baseline="-25000" dirty="0" smtClean="0">
                      <a:solidFill>
                        <a:srgbClr val="006600"/>
                      </a:solidFill>
                    </a:rPr>
                    <a:t>1</a:t>
                  </a:r>
                  <a:r>
                    <a:rPr lang="el-GR" sz="1100" dirty="0" smtClean="0">
                      <a:solidFill>
                        <a:srgbClr val="006600"/>
                      </a:solidFill>
                    </a:rPr>
                    <a:t>, Τ</a:t>
                  </a:r>
                  <a:r>
                    <a:rPr lang="el-GR" sz="1100" baseline="-25000" dirty="0" smtClean="0">
                      <a:solidFill>
                        <a:srgbClr val="006600"/>
                      </a:solidFill>
                    </a:rPr>
                    <a:t>1</a:t>
                  </a:r>
                  <a:r>
                    <a:rPr lang="el-GR" sz="1100" dirty="0" smtClean="0">
                      <a:solidFill>
                        <a:srgbClr val="006600"/>
                      </a:solidFill>
                    </a:rPr>
                    <a:t>+</a:t>
                  </a:r>
                  <a:r>
                    <a:rPr lang="en-US" sz="1100" dirty="0" err="1" smtClean="0">
                      <a:solidFill>
                        <a:srgbClr val="006600"/>
                      </a:solidFill>
                    </a:rPr>
                    <a:t>dT</a:t>
                  </a:r>
                  <a:r>
                    <a:rPr lang="el-GR" sz="1100" baseline="-25000" dirty="0" smtClean="0">
                      <a:solidFill>
                        <a:srgbClr val="006600"/>
                      </a:solidFill>
                    </a:rPr>
                    <a:t>1</a:t>
                  </a:r>
                  <a:r>
                    <a:rPr lang="en-US" sz="1100" dirty="0" smtClean="0">
                      <a:solidFill>
                        <a:srgbClr val="006600"/>
                      </a:solidFill>
                    </a:rPr>
                    <a:t>] </a:t>
                  </a:r>
                  <a:r>
                    <a:rPr lang="el-GR" sz="1100" dirty="0" smtClean="0">
                      <a:solidFill>
                        <a:srgbClr val="006600"/>
                      </a:solidFill>
                    </a:rPr>
                    <a:t>,</a:t>
                  </a:r>
                  <a:r>
                    <a:rPr lang="el-GR" sz="1100" dirty="0">
                      <a:solidFill>
                        <a:srgbClr val="006600"/>
                      </a:solidFill>
                    </a:rPr>
                    <a:t> [</a:t>
                  </a:r>
                  <a:r>
                    <a:rPr lang="el-GR" sz="1100" dirty="0" smtClean="0">
                      <a:solidFill>
                        <a:srgbClr val="006600"/>
                      </a:solidFill>
                    </a:rPr>
                    <a:t>Τ</a:t>
                  </a:r>
                  <a:r>
                    <a:rPr lang="el-GR" sz="1100" baseline="-25000" dirty="0" smtClean="0">
                      <a:solidFill>
                        <a:srgbClr val="006600"/>
                      </a:solidFill>
                    </a:rPr>
                    <a:t>2</a:t>
                  </a:r>
                  <a:r>
                    <a:rPr lang="el-GR" sz="1100" dirty="0" smtClean="0">
                      <a:solidFill>
                        <a:srgbClr val="006600"/>
                      </a:solidFill>
                    </a:rPr>
                    <a:t>, Τ</a:t>
                  </a:r>
                  <a:r>
                    <a:rPr lang="el-GR" sz="1100" baseline="-25000" dirty="0" smtClean="0">
                      <a:solidFill>
                        <a:srgbClr val="006600"/>
                      </a:solidFill>
                    </a:rPr>
                    <a:t>2</a:t>
                  </a:r>
                  <a:r>
                    <a:rPr lang="el-GR" sz="1100" dirty="0" smtClean="0">
                      <a:solidFill>
                        <a:srgbClr val="006600"/>
                      </a:solidFill>
                    </a:rPr>
                    <a:t>+</a:t>
                  </a:r>
                  <a:r>
                    <a:rPr lang="en-US" sz="1100" dirty="0" err="1" smtClean="0">
                      <a:solidFill>
                        <a:srgbClr val="006600"/>
                      </a:solidFill>
                    </a:rPr>
                    <a:t>dT</a:t>
                  </a:r>
                  <a:r>
                    <a:rPr lang="el-GR" sz="1100" baseline="-25000" dirty="0" smtClean="0">
                      <a:solidFill>
                        <a:srgbClr val="006600"/>
                      </a:solidFill>
                    </a:rPr>
                    <a:t>2</a:t>
                  </a:r>
                  <a:r>
                    <a:rPr lang="en-US" sz="1100" dirty="0" smtClean="0">
                      <a:solidFill>
                        <a:srgbClr val="006600"/>
                      </a:solidFill>
                    </a:rPr>
                    <a:t>] </a:t>
                  </a:r>
                  <a:r>
                    <a:rPr lang="el-GR" sz="1100" dirty="0" smtClean="0">
                      <a:solidFill>
                        <a:srgbClr val="006600"/>
                      </a:solidFill>
                    </a:rPr>
                    <a:t>...,</a:t>
                  </a:r>
                  <a:r>
                    <a:rPr lang="el-GR" sz="1100" dirty="0">
                      <a:solidFill>
                        <a:srgbClr val="006600"/>
                      </a:solidFill>
                    </a:rPr>
                    <a:t> [</a:t>
                  </a:r>
                  <a:r>
                    <a:rPr lang="el-GR" sz="1100" dirty="0" smtClean="0">
                      <a:solidFill>
                        <a:srgbClr val="006600"/>
                      </a:solidFill>
                    </a:rPr>
                    <a:t>Τ</a:t>
                  </a:r>
                  <a:r>
                    <a:rPr lang="el-GR" sz="1100" baseline="-25000" dirty="0" smtClean="0">
                      <a:solidFill>
                        <a:srgbClr val="006600"/>
                      </a:solidFill>
                    </a:rPr>
                    <a:t>10</a:t>
                  </a:r>
                  <a:r>
                    <a:rPr lang="el-GR" sz="1100" dirty="0" smtClean="0">
                      <a:solidFill>
                        <a:srgbClr val="006600"/>
                      </a:solidFill>
                    </a:rPr>
                    <a:t>, Τ</a:t>
                  </a:r>
                  <a:r>
                    <a:rPr lang="el-GR" sz="1100" baseline="-25000" dirty="0" smtClean="0">
                      <a:solidFill>
                        <a:srgbClr val="006600"/>
                      </a:solidFill>
                    </a:rPr>
                    <a:t>6</a:t>
                  </a:r>
                  <a:r>
                    <a:rPr lang="el-GR" sz="1100" dirty="0" smtClean="0">
                      <a:solidFill>
                        <a:srgbClr val="006600"/>
                      </a:solidFill>
                    </a:rPr>
                    <a:t>+</a:t>
                  </a:r>
                  <a:r>
                    <a:rPr lang="en-US" sz="1100" dirty="0" smtClean="0">
                      <a:solidFill>
                        <a:srgbClr val="006600"/>
                      </a:solidFill>
                    </a:rPr>
                    <a:t>dT</a:t>
                  </a:r>
                  <a:r>
                    <a:rPr lang="en-US" sz="1100" baseline="-25000" dirty="0" smtClean="0">
                      <a:solidFill>
                        <a:srgbClr val="006600"/>
                      </a:solidFill>
                    </a:rPr>
                    <a:t>6</a:t>
                  </a:r>
                  <a:r>
                    <a:rPr lang="en-US" sz="1100" dirty="0" smtClean="0">
                      <a:solidFill>
                        <a:srgbClr val="006600"/>
                      </a:solidFill>
                    </a:rPr>
                    <a:t>]</a:t>
                  </a:r>
                  <a:r>
                    <a:rPr lang="el-GR" sz="1100" dirty="0" smtClean="0">
                      <a:solidFill>
                        <a:srgbClr val="006600"/>
                      </a:solidFill>
                    </a:rPr>
                    <a:t>,</a:t>
                  </a:r>
                  <a:r>
                    <a:rPr lang="en-US" sz="1400" dirty="0" smtClean="0">
                      <a:solidFill>
                        <a:srgbClr val="006600"/>
                      </a:solidFill>
                    </a:rPr>
                    <a:t> </a:t>
                  </a:r>
                  <a:r>
                    <a:rPr lang="el-GR" sz="1400" dirty="0"/>
                    <a:t>δεδομένου ότι οι παράμετροι έχουν τιμές</a:t>
                  </a:r>
                  <a:r>
                    <a:rPr lang="en-US" sz="1400" dirty="0"/>
                    <a:t> </a:t>
                  </a:r>
                  <a:r>
                    <a:rPr lang="el-GR" sz="1400" dirty="0"/>
                    <a:t>ίσες με α και </a:t>
                  </a:r>
                  <a:r>
                    <a:rPr lang="en-US" sz="1400" dirty="0" smtClean="0"/>
                    <a:t>b</a:t>
                  </a:r>
                  <a:r>
                    <a:rPr lang="el-GR" sz="1400" dirty="0" smtClean="0"/>
                    <a:t>, είναι:</a:t>
                  </a:r>
                  <a:endParaRPr lang="el-GR" sz="1400" b="1" dirty="0">
                    <a:solidFill>
                      <a:srgbClr val="006600"/>
                    </a:solidFill>
                  </a:endParaRPr>
                </a:p>
                <a:p>
                  <a14:m>
                    <m:oMath xmlns:m="http://schemas.openxmlformats.org/officeDocument/2006/math">
                      <m:r>
                        <a:rPr lang="en-US" sz="1200" b="1" i="1" smtClean="0">
                          <a:solidFill>
                            <a:schemeClr val="tx1"/>
                          </a:solidFill>
                          <a:latin typeface="Cambria Math" charset="0"/>
                        </a:rPr>
                        <m:t>𝑷</m:t>
                      </m:r>
                      <m:d>
                        <m:dPr>
                          <m:ctrlPr>
                            <a:rPr lang="en-US" sz="1200" b="1" i="1" smtClean="0">
                              <a:solidFill>
                                <a:schemeClr val="tx1"/>
                              </a:solidFill>
                              <a:latin typeface="Cambria Math" charset="0"/>
                            </a:rPr>
                          </m:ctrlPr>
                        </m:dPr>
                        <m:e>
                          <m:sSub>
                            <m:sSubPr>
                              <m:ctrlPr>
                                <a:rPr lang="en-US" sz="1200" b="1" i="1" smtClean="0">
                                  <a:solidFill>
                                    <a:schemeClr val="tx1"/>
                                  </a:solidFill>
                                  <a:latin typeface="Cambria Math" charset="0"/>
                                </a:rPr>
                              </m:ctrlPr>
                            </m:sSubPr>
                            <m:e>
                              <m:r>
                                <a:rPr lang="en-US" sz="1200" b="1" i="1" smtClean="0">
                                  <a:solidFill>
                                    <a:schemeClr val="tx1"/>
                                  </a:solidFill>
                                  <a:latin typeface="Cambria Math" charset="0"/>
                                </a:rPr>
                                <m:t>𝑻</m:t>
                              </m:r>
                            </m:e>
                            <m:sub>
                              <m:r>
                                <a:rPr lang="en-US" sz="1200" b="1" i="1" smtClean="0">
                                  <a:solidFill>
                                    <a:schemeClr val="tx1"/>
                                  </a:solidFill>
                                  <a:latin typeface="Cambria Math" charset="0"/>
                                </a:rPr>
                                <m:t>𝟏</m:t>
                              </m:r>
                            </m:sub>
                          </m:sSub>
                          <m:r>
                            <a:rPr lang="en-US" sz="1200" b="1" i="1" smtClean="0">
                              <a:solidFill>
                                <a:schemeClr val="tx1"/>
                              </a:solidFill>
                              <a:latin typeface="Cambria Math" charset="0"/>
                            </a:rPr>
                            <m:t>,…</m:t>
                          </m:r>
                          <m:sSub>
                            <m:sSubPr>
                              <m:ctrlPr>
                                <a:rPr lang="en-US" sz="1200" b="1" i="1">
                                  <a:solidFill>
                                    <a:schemeClr val="tx1"/>
                                  </a:solidFill>
                                  <a:latin typeface="Cambria Math" charset="0"/>
                                </a:rPr>
                              </m:ctrlPr>
                            </m:sSubPr>
                            <m:e>
                              <m:r>
                                <a:rPr lang="en-US" sz="1200" b="1" i="1">
                                  <a:solidFill>
                                    <a:schemeClr val="tx1"/>
                                  </a:solidFill>
                                  <a:latin typeface="Cambria Math" charset="0"/>
                                </a:rPr>
                                <m:t>𝑻</m:t>
                              </m:r>
                            </m:e>
                            <m:sub>
                              <m:r>
                                <a:rPr lang="en-US" sz="1200" b="1" i="1">
                                  <a:solidFill>
                                    <a:schemeClr val="tx1"/>
                                  </a:solidFill>
                                  <a:latin typeface="Cambria Math" charset="0"/>
                                </a:rPr>
                                <m:t>𝟏</m:t>
                              </m:r>
                              <m:r>
                                <a:rPr lang="en-US" sz="1200" b="1" i="1" smtClean="0">
                                  <a:solidFill>
                                    <a:schemeClr val="tx1"/>
                                  </a:solidFill>
                                  <a:latin typeface="Cambria Math" charset="0"/>
                                </a:rPr>
                                <m:t>𝟎</m:t>
                              </m:r>
                            </m:sub>
                          </m:sSub>
                          <m:r>
                            <a:rPr lang="en-US" sz="1200" b="1" i="1" smtClean="0">
                              <a:solidFill>
                                <a:schemeClr val="tx1"/>
                              </a:solidFill>
                              <a:latin typeface="Cambria Math" charset="0"/>
                            </a:rPr>
                            <m:t>|</m:t>
                          </m:r>
                          <m:r>
                            <a:rPr lang="en-US" sz="1200" b="1" i="1" smtClean="0">
                              <a:solidFill>
                                <a:schemeClr val="tx1"/>
                              </a:solidFill>
                              <a:latin typeface="Cambria Math" charset="0"/>
                            </a:rPr>
                            <m:t>𝒂</m:t>
                          </m:r>
                          <m:r>
                            <a:rPr lang="en-US" sz="1200" b="1" i="1" smtClean="0">
                              <a:solidFill>
                                <a:schemeClr val="tx1"/>
                              </a:solidFill>
                              <a:latin typeface="Cambria Math" charset="0"/>
                            </a:rPr>
                            <m:t>,</m:t>
                          </m:r>
                          <m:r>
                            <a:rPr lang="en-US" sz="1200" b="1" i="1" smtClean="0">
                              <a:solidFill>
                                <a:schemeClr val="tx1"/>
                              </a:solidFill>
                              <a:latin typeface="Cambria Math" charset="0"/>
                            </a:rPr>
                            <m:t>𝒃</m:t>
                          </m:r>
                        </m:e>
                      </m:d>
                    </m:oMath>
                  </a14:m>
                  <a:r>
                    <a:rPr lang="en-US" sz="1200" b="1" dirty="0" smtClean="0"/>
                    <a:t> = </a:t>
                  </a:r>
                  <a14:m>
                    <m:oMath xmlns:m="http://schemas.openxmlformats.org/officeDocument/2006/math">
                      <m:nary>
                        <m:naryPr>
                          <m:chr m:val="∏"/>
                          <m:ctrlPr>
                            <a:rPr lang="en-US" sz="1200" b="1" i="1" dirty="0" smtClean="0">
                              <a:solidFill>
                                <a:schemeClr val="tx1"/>
                              </a:solidFill>
                              <a:latin typeface="Cambria Math" charset="0"/>
                            </a:rPr>
                          </m:ctrlPr>
                        </m:naryPr>
                        <m:sub>
                          <m:r>
                            <m:rPr>
                              <m:brk m:alnAt="23"/>
                            </m:rPr>
                            <a:rPr lang="el-GR" sz="1200" b="1" i="1" dirty="0" smtClean="0">
                              <a:solidFill>
                                <a:schemeClr val="tx1"/>
                              </a:solidFill>
                              <a:latin typeface="Cambria Math" charset="0"/>
                            </a:rPr>
                            <m:t>𝜾</m:t>
                          </m:r>
                          <m:r>
                            <a:rPr lang="el-GR" sz="1200" b="1" i="1" dirty="0" smtClean="0">
                              <a:solidFill>
                                <a:schemeClr val="tx1"/>
                              </a:solidFill>
                              <a:latin typeface="Cambria Math" charset="0"/>
                            </a:rPr>
                            <m:t>=</m:t>
                          </m:r>
                          <m:r>
                            <a:rPr lang="el-GR" sz="1200" b="1" i="1" dirty="0" smtClean="0">
                              <a:solidFill>
                                <a:schemeClr val="tx1"/>
                              </a:solidFill>
                              <a:latin typeface="Cambria Math" charset="0"/>
                            </a:rPr>
                            <m:t>𝟏</m:t>
                          </m:r>
                        </m:sub>
                        <m:sup>
                          <m:r>
                            <a:rPr lang="el-GR" sz="1200" b="1" i="1" dirty="0" smtClean="0">
                              <a:solidFill>
                                <a:schemeClr val="tx1"/>
                              </a:solidFill>
                              <a:latin typeface="Cambria Math" charset="0"/>
                            </a:rPr>
                            <m:t>𝟏𝟎</m:t>
                          </m:r>
                        </m:sup>
                        <m:e>
                          <m:f>
                            <m:fPr>
                              <m:ctrlPr>
                                <a:rPr lang="en-US" sz="1200" b="1" i="1" dirty="0">
                                  <a:solidFill>
                                    <a:schemeClr val="tx1"/>
                                  </a:solidFill>
                                  <a:latin typeface="Cambria Math" charset="0"/>
                                  <a:ea typeface="Cambria Math" charset="0"/>
                                  <a:cs typeface="Cambria Math" charset="0"/>
                                </a:rPr>
                              </m:ctrlPr>
                            </m:fPr>
                            <m:num>
                              <m:r>
                                <a:rPr lang="en-US" sz="1200" b="1" i="1" dirty="0">
                                  <a:solidFill>
                                    <a:schemeClr val="tx1"/>
                                  </a:solidFill>
                                  <a:latin typeface="Cambria Math" charset="0"/>
                                  <a:ea typeface="Cambria Math" charset="0"/>
                                  <a:cs typeface="Cambria Math" charset="0"/>
                                </a:rPr>
                                <m:t>𝟏</m:t>
                              </m:r>
                            </m:num>
                            <m:den>
                              <m:rad>
                                <m:radPr>
                                  <m:degHide m:val="on"/>
                                  <m:ctrlPr>
                                    <a:rPr lang="en-US" sz="1200" b="1" i="1" dirty="0">
                                      <a:solidFill>
                                        <a:schemeClr val="tx1"/>
                                      </a:solidFill>
                                      <a:latin typeface="Cambria Math" charset="0"/>
                                      <a:ea typeface="Cambria Math" charset="0"/>
                                      <a:cs typeface="Cambria Math" charset="0"/>
                                    </a:rPr>
                                  </m:ctrlPr>
                                </m:radPr>
                                <m:deg/>
                                <m:e>
                                  <m:r>
                                    <a:rPr lang="en-US" sz="1200" b="1" i="1" dirty="0">
                                      <a:solidFill>
                                        <a:schemeClr val="tx1"/>
                                      </a:solidFill>
                                      <a:latin typeface="Cambria Math" charset="0"/>
                                      <a:ea typeface="Cambria Math" charset="0"/>
                                      <a:cs typeface="Cambria Math" charset="0"/>
                                    </a:rPr>
                                    <m:t>𝟐</m:t>
                                  </m:r>
                                  <m:r>
                                    <a:rPr lang="el-GR" sz="1200" b="1" i="1" dirty="0">
                                      <a:solidFill>
                                        <a:schemeClr val="tx1"/>
                                      </a:solidFill>
                                      <a:latin typeface="Cambria Math" charset="0"/>
                                      <a:ea typeface="Cambria Math" charset="0"/>
                                      <a:cs typeface="Cambria Math" charset="0"/>
                                    </a:rPr>
                                    <m:t>𝝅</m:t>
                                  </m:r>
                                </m:e>
                              </m:rad>
                              <m:sSub>
                                <m:sSubPr>
                                  <m:ctrlPr>
                                    <a:rPr lang="el-GR" sz="1200" b="1" i="1" dirty="0">
                                      <a:solidFill>
                                        <a:schemeClr val="tx1"/>
                                      </a:solidFill>
                                      <a:latin typeface="Cambria Math" charset="0"/>
                                      <a:ea typeface="Cambria Math" charset="0"/>
                                      <a:cs typeface="Cambria Math" charset="0"/>
                                    </a:rPr>
                                  </m:ctrlPr>
                                </m:sSubPr>
                                <m:e>
                                  <m:r>
                                    <m:rPr>
                                      <m:nor/>
                                    </m:rPr>
                                    <a:rPr lang="el-GR" sz="1200" b="1" dirty="0">
                                      <a:solidFill>
                                        <a:schemeClr val="tx1"/>
                                      </a:solidFill>
                                      <a:latin typeface="Cambria Math" charset="0"/>
                                      <a:ea typeface="Cambria Math" charset="0"/>
                                      <a:cs typeface="Cambria Math" charset="0"/>
                                    </a:rPr>
                                    <m:t>σ</m:t>
                                  </m:r>
                                </m:e>
                                <m:sub>
                                  <m:r>
                                    <a:rPr lang="el-GR" sz="1200" b="1" i="1" dirty="0" smtClean="0">
                                      <a:solidFill>
                                        <a:schemeClr val="tx1"/>
                                      </a:solidFill>
                                      <a:latin typeface="Cambria Math" charset="0"/>
                                      <a:ea typeface="Cambria Math" charset="0"/>
                                      <a:cs typeface="Cambria Math" charset="0"/>
                                    </a:rPr>
                                    <m:t>𝜾</m:t>
                                  </m:r>
                                </m:sub>
                              </m:sSub>
                            </m:den>
                          </m:f>
                          <m:sSup>
                            <m:sSupPr>
                              <m:ctrlPr>
                                <a:rPr lang="el-GR" sz="1200" b="1" i="1" dirty="0">
                                  <a:solidFill>
                                    <a:schemeClr val="tx1"/>
                                  </a:solidFill>
                                  <a:latin typeface="Cambria Math" charset="0"/>
                                  <a:ea typeface="Cambria Math" charset="0"/>
                                  <a:cs typeface="Cambria Math" charset="0"/>
                                </a:rPr>
                              </m:ctrlPr>
                            </m:sSupPr>
                            <m:e>
                              <m:r>
                                <a:rPr lang="en-US" sz="1200" b="1" i="1" dirty="0">
                                  <a:solidFill>
                                    <a:schemeClr val="tx1"/>
                                  </a:solidFill>
                                  <a:latin typeface="Cambria Math" charset="0"/>
                                  <a:ea typeface="Cambria Math" charset="0"/>
                                  <a:cs typeface="Cambria Math" charset="0"/>
                                </a:rPr>
                                <m:t>𝒆</m:t>
                              </m:r>
                            </m:e>
                            <m:sup>
                              <m:f>
                                <m:fPr>
                                  <m:ctrlPr>
                                    <a:rPr lang="el-GR" sz="1200" b="1" i="1" dirty="0">
                                      <a:solidFill>
                                        <a:schemeClr val="tx1"/>
                                      </a:solidFill>
                                      <a:latin typeface="Cambria Math" charset="0"/>
                                      <a:ea typeface="Cambria Math" charset="0"/>
                                      <a:cs typeface="Cambria Math" charset="0"/>
                                    </a:rPr>
                                  </m:ctrlPr>
                                </m:fPr>
                                <m:num>
                                  <m:sSup>
                                    <m:sSupPr>
                                      <m:ctrlPr>
                                        <a:rPr lang="el-GR" sz="1200" b="1" i="1" dirty="0">
                                          <a:solidFill>
                                            <a:schemeClr val="tx1"/>
                                          </a:solidFill>
                                          <a:latin typeface="Cambria Math" charset="0"/>
                                          <a:ea typeface="Cambria Math" charset="0"/>
                                          <a:cs typeface="Cambria Math" charset="0"/>
                                        </a:rPr>
                                      </m:ctrlPr>
                                    </m:sSupPr>
                                    <m:e>
                                      <m:r>
                                        <a:rPr lang="en-US" sz="1200" b="1" i="1" dirty="0" smtClean="0">
                                          <a:solidFill>
                                            <a:schemeClr val="tx1"/>
                                          </a:solidFill>
                                          <a:latin typeface="Cambria Math" charset="0"/>
                                          <a:ea typeface="Cambria Math" charset="0"/>
                                          <a:cs typeface="Cambria Math" charset="0"/>
                                        </a:rPr>
                                        <m:t>−</m:t>
                                      </m:r>
                                      <m:d>
                                        <m:dPr>
                                          <m:ctrlPr>
                                            <a:rPr lang="el-GR" sz="1200" b="1" i="1" dirty="0">
                                              <a:solidFill>
                                                <a:schemeClr val="tx1"/>
                                              </a:solidFill>
                                              <a:latin typeface="Cambria Math" charset="0"/>
                                              <a:ea typeface="Cambria Math" charset="0"/>
                                              <a:cs typeface="Cambria Math" charset="0"/>
                                            </a:rPr>
                                          </m:ctrlPr>
                                        </m:dPr>
                                        <m:e>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𝑻</m:t>
                                              </m:r>
                                            </m:e>
                                            <m:sub>
                                              <m:r>
                                                <a:rPr lang="en-US" sz="1200" b="1" i="1" dirty="0" smtClean="0">
                                                  <a:solidFill>
                                                    <a:schemeClr val="tx1"/>
                                                  </a:solidFill>
                                                  <a:latin typeface="Cambria Math" charset="0"/>
                                                  <a:ea typeface="Cambria Math" charset="0"/>
                                                  <a:cs typeface="Cambria Math" charset="0"/>
                                                </a:rPr>
                                                <m:t>𝒊</m:t>
                                              </m:r>
                                            </m:sub>
                                          </m:sSub>
                                          <m:r>
                                            <a:rPr lang="en-US" sz="1200" b="1" i="1" dirty="0">
                                              <a:solidFill>
                                                <a:schemeClr val="tx1"/>
                                              </a:solidFill>
                                              <a:latin typeface="Cambria Math" charset="0"/>
                                              <a:ea typeface="Cambria Math" charset="0"/>
                                              <a:cs typeface="Cambria Math" charset="0"/>
                                            </a:rPr>
                                            <m:t>−</m:t>
                                          </m:r>
                                          <m:d>
                                            <m:dPr>
                                              <m:begChr m:val="["/>
                                              <m:endChr m:val="]"/>
                                              <m:ctrlPr>
                                                <a:rPr lang="en-US" sz="1200" b="1" i="1" dirty="0" smtClean="0">
                                                  <a:solidFill>
                                                    <a:schemeClr val="tx1"/>
                                                  </a:solidFill>
                                                  <a:latin typeface="Cambria Math" charset="0"/>
                                                  <a:ea typeface="Cambria Math" charset="0"/>
                                                  <a:cs typeface="Cambria Math" charset="0"/>
                                                </a:rPr>
                                              </m:ctrlPr>
                                            </m:dPr>
                                            <m:e>
                                              <m:r>
                                                <a:rPr lang="en-US" sz="1200" b="1" i="1" dirty="0">
                                                  <a:solidFill>
                                                    <a:schemeClr val="tx1"/>
                                                  </a:solidFill>
                                                  <a:latin typeface="Cambria Math" charset="0"/>
                                                  <a:ea typeface="Cambria Math" charset="0"/>
                                                  <a:cs typeface="Cambria Math" charset="0"/>
                                                </a:rPr>
                                                <m:t>𝒂</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𝒃</m:t>
                                              </m:r>
                                              <m:sSub>
                                                <m:sSubPr>
                                                  <m:ctrlPr>
                                                    <a:rPr lang="en-US" sz="1200" b="1" i="1" dirty="0" smtClean="0">
                                                      <a:solidFill>
                                                        <a:schemeClr val="tx1"/>
                                                      </a:solidFill>
                                                      <a:latin typeface="Cambria Math" charset="0"/>
                                                      <a:ea typeface="Cambria Math" charset="0"/>
                                                      <a:cs typeface="Cambria Math" charset="0"/>
                                                    </a:rPr>
                                                  </m:ctrlPr>
                                                </m:sSubPr>
                                                <m:e>
                                                  <m:r>
                                                    <a:rPr lang="en-US" sz="1200" b="1" i="1" dirty="0" smtClean="0">
                                                      <a:solidFill>
                                                        <a:schemeClr val="tx1"/>
                                                      </a:solidFill>
                                                      <a:latin typeface="Cambria Math" charset="0"/>
                                                      <a:ea typeface="Cambria Math" charset="0"/>
                                                      <a:cs typeface="Cambria Math" charset="0"/>
                                                    </a:rPr>
                                                    <m:t>𝒙</m:t>
                                                  </m:r>
                                                </m:e>
                                                <m:sub>
                                                  <m:r>
                                                    <a:rPr lang="en-US" sz="1200" b="1" i="1" dirty="0" smtClean="0">
                                                      <a:solidFill>
                                                        <a:schemeClr val="tx1"/>
                                                      </a:solidFill>
                                                      <a:latin typeface="Cambria Math" charset="0"/>
                                                      <a:ea typeface="Cambria Math" charset="0"/>
                                                      <a:cs typeface="Cambria Math" charset="0"/>
                                                    </a:rPr>
                                                    <m:t>𝒊</m:t>
                                                  </m:r>
                                                </m:sub>
                                              </m:sSub>
                                            </m:e>
                                          </m:d>
                                        </m:e>
                                      </m:d>
                                    </m:e>
                                    <m:sup>
                                      <m:r>
                                        <a:rPr lang="en-US" sz="1200" b="1" i="1" dirty="0">
                                          <a:solidFill>
                                            <a:schemeClr val="tx1"/>
                                          </a:solidFill>
                                          <a:latin typeface="Cambria Math" charset="0"/>
                                          <a:ea typeface="Cambria Math" charset="0"/>
                                          <a:cs typeface="Cambria Math" charset="0"/>
                                        </a:rPr>
                                        <m:t>𝟐</m:t>
                                      </m:r>
                                    </m:sup>
                                  </m:sSup>
                                </m:num>
                                <m:den>
                                  <m:r>
                                    <a:rPr lang="en-US" sz="1200" b="1" i="1" dirty="0">
                                      <a:solidFill>
                                        <a:schemeClr val="tx1"/>
                                      </a:solidFill>
                                      <a:latin typeface="Cambria Math" charset="0"/>
                                      <a:ea typeface="Cambria Math" charset="0"/>
                                      <a:cs typeface="Cambria Math" charset="0"/>
                                    </a:rPr>
                                    <m:t>𝟐</m:t>
                                  </m:r>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smtClean="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sup>
                          </m:sSup>
                          <m:r>
                            <a:rPr lang="en-US" sz="1200" b="1" dirty="0">
                              <a:solidFill>
                                <a:schemeClr val="tx1"/>
                              </a:solidFill>
                              <a:latin typeface="Cambria Math" charset="0"/>
                              <a:ea typeface="Cambria Math" charset="0"/>
                              <a:cs typeface="Cambria Math" charset="0"/>
                            </a:rPr>
                            <m:t>𝐝</m:t>
                          </m:r>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𝑻</m:t>
                              </m:r>
                            </m:e>
                            <m:sub>
                              <m:r>
                                <a:rPr lang="en-US" sz="1200" b="1" i="1" dirty="0" smtClean="0">
                                  <a:solidFill>
                                    <a:schemeClr val="tx1"/>
                                  </a:solidFill>
                                  <a:latin typeface="Cambria Math" charset="0"/>
                                  <a:ea typeface="Cambria Math" charset="0"/>
                                  <a:cs typeface="Cambria Math" charset="0"/>
                                </a:rPr>
                                <m:t>𝟏</m:t>
                              </m:r>
                            </m:sub>
                          </m:sSub>
                          <m:r>
                            <a:rPr lang="en-US" sz="1200" b="1" i="1" dirty="0" smtClean="0">
                              <a:solidFill>
                                <a:schemeClr val="tx1"/>
                              </a:solidFill>
                              <a:latin typeface="Cambria Math" charset="0"/>
                              <a:ea typeface="Cambria Math" charset="0"/>
                              <a:cs typeface="Cambria Math" charset="0"/>
                            </a:rPr>
                            <m:t>…</m:t>
                          </m:r>
                          <m:r>
                            <a:rPr lang="en-US" sz="1200" b="1" dirty="0">
                              <a:solidFill>
                                <a:schemeClr val="tx1"/>
                              </a:solidFill>
                              <a:latin typeface="Cambria Math" charset="0"/>
                              <a:ea typeface="Cambria Math" charset="0"/>
                              <a:cs typeface="Cambria Math" charset="0"/>
                            </a:rPr>
                            <m:t>𝐝</m:t>
                          </m:r>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𝑻</m:t>
                              </m:r>
                            </m:e>
                            <m:sub>
                              <m:r>
                                <a:rPr lang="en-US" sz="1200" b="1" i="1" dirty="0">
                                  <a:solidFill>
                                    <a:schemeClr val="tx1"/>
                                  </a:solidFill>
                                  <a:latin typeface="Cambria Math" charset="0"/>
                                  <a:ea typeface="Cambria Math" charset="0"/>
                                  <a:cs typeface="Cambria Math" charset="0"/>
                                </a:rPr>
                                <m:t>𝟏</m:t>
                              </m:r>
                              <m:r>
                                <a:rPr lang="en-US" sz="1200" b="1" i="1" dirty="0" smtClean="0">
                                  <a:solidFill>
                                    <a:schemeClr val="tx1"/>
                                  </a:solidFill>
                                  <a:latin typeface="Cambria Math" charset="0"/>
                                  <a:ea typeface="Cambria Math" charset="0"/>
                                  <a:cs typeface="Cambria Math" charset="0"/>
                                </a:rPr>
                                <m:t>𝟎</m:t>
                              </m:r>
                            </m:sub>
                          </m:sSub>
                        </m:e>
                      </m:nary>
                    </m:oMath>
                  </a14:m>
                  <a:r>
                    <a:rPr lang="en-US" sz="1400" b="1" dirty="0" smtClean="0">
                      <a:solidFill>
                        <a:srgbClr val="006600"/>
                      </a:solidFill>
                    </a:rPr>
                    <a:t> </a:t>
                  </a:r>
                  <a:endParaRPr lang="en-US"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932040" y="3019063"/>
                  <a:ext cx="4104456" cy="1194430"/>
                </a:xfrm>
                <a:prstGeom prst="rect">
                  <a:avLst/>
                </a:prstGeom>
                <a:blipFill rotWithShape="0">
                  <a:blip r:embed="rId10"/>
                  <a:stretch>
                    <a:fillRect l="-296" r="-1331"/>
                  </a:stretch>
                </a:blipFill>
                <a:ln w="19050">
                  <a:solidFill>
                    <a:srgbClr val="C00000"/>
                  </a:solidFill>
                </a:ln>
              </p:spPr>
              <p:txBody>
                <a:bodyPr/>
                <a:lstStyle/>
                <a:p>
                  <a:r>
                    <a:rPr lang="en-US">
                      <a:noFill/>
                    </a:rPr>
                    <a:t> </a:t>
                  </a:r>
                </a:p>
              </p:txBody>
            </p:sp>
          </mc:Fallback>
        </mc:AlternateContent>
        <p:sp>
          <p:nvSpPr>
            <p:cNvPr id="30" name="Oval 29"/>
            <p:cNvSpPr/>
            <p:nvPr/>
          </p:nvSpPr>
          <p:spPr bwMode="auto">
            <a:xfrm rot="2874578">
              <a:off x="3494445" y="1595921"/>
              <a:ext cx="1134315" cy="2996042"/>
            </a:xfrm>
            <a:prstGeom prst="ellipse">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sp>
          <p:nvSpPr>
            <p:cNvPr id="31" name="Oval 30"/>
            <p:cNvSpPr/>
            <p:nvPr/>
          </p:nvSpPr>
          <p:spPr bwMode="auto">
            <a:xfrm>
              <a:off x="203016" y="-56792"/>
              <a:ext cx="2266425" cy="3239694"/>
            </a:xfrm>
            <a:prstGeom prst="ellipse">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p:spTree>
    <p:extLst>
      <p:ext uri="{BB962C8B-B14F-4D97-AF65-F5344CB8AC3E}">
        <p14:creationId xmlns:p14="http://schemas.microsoft.com/office/powerpoint/2010/main" val="23593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3 - Θέση αριθμού διαφάνειας"/>
          <p:cNvSpPr>
            <a:spLocks noGrp="1"/>
          </p:cNvSpPr>
          <p:nvPr>
            <p:ph type="sldNum" sz="quarter" idx="12"/>
          </p:nvPr>
        </p:nvSpPr>
        <p:spPr>
          <a:noFill/>
        </p:spPr>
        <p:txBody>
          <a:bodyPr/>
          <a:lstStyle/>
          <a:p>
            <a:fld id="{7775E3A8-3C42-3C41-8F0B-C1B8B37C5D51}" type="slidenum">
              <a:rPr lang="el-GR"/>
              <a:pPr/>
              <a:t>4</a:t>
            </a:fld>
            <a:endParaRPr lang="el-GR"/>
          </a:p>
        </p:txBody>
      </p:sp>
      <p:sp>
        <p:nvSpPr>
          <p:cNvPr id="25606" name="Text Box 1026"/>
          <p:cNvSpPr txBox="1">
            <a:spLocks noChangeArrowheads="1"/>
          </p:cNvSpPr>
          <p:nvPr/>
        </p:nvSpPr>
        <p:spPr bwMode="auto">
          <a:xfrm>
            <a:off x="323850" y="260350"/>
            <a:ext cx="6443663" cy="5191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25607" name="Text Box 1027"/>
          <p:cNvSpPr txBox="1">
            <a:spLocks noChangeArrowheads="1"/>
          </p:cNvSpPr>
          <p:nvPr/>
        </p:nvSpPr>
        <p:spPr bwMode="auto">
          <a:xfrm>
            <a:off x="0" y="188913"/>
            <a:ext cx="9144000" cy="523875"/>
          </a:xfrm>
          <a:prstGeom prst="rect">
            <a:avLst/>
          </a:prstGeom>
          <a:noFill/>
          <a:ln w="9525">
            <a:noFill/>
            <a:miter lim="800000"/>
            <a:headEnd/>
            <a:tailEnd/>
          </a:ln>
        </p:spPr>
        <p:txBody>
          <a:bodyPr>
            <a:prstTxWarp prst="textNoShape">
              <a:avLst/>
            </a:prstTxWarp>
            <a:spAutoFit/>
          </a:bodyPr>
          <a:lstStyle/>
          <a:p>
            <a:pPr>
              <a:spcBef>
                <a:spcPct val="50000"/>
              </a:spcBef>
            </a:pPr>
            <a:r>
              <a:rPr lang="el-GR" b="1">
                <a:solidFill>
                  <a:srgbClr val="006600"/>
                </a:solidFill>
                <a:latin typeface="Palatino" pitchFamily="-105" charset="0"/>
                <a:ea typeface="Palatino" pitchFamily="-105" charset="0"/>
                <a:cs typeface="Palatino" pitchFamily="-105" charset="0"/>
              </a:rPr>
              <a:t>Παράδειγμα Εργασίας:</a:t>
            </a:r>
            <a:r>
              <a:rPr lang="el-GR">
                <a:latin typeface="Palatino" pitchFamily="-105" charset="0"/>
                <a:ea typeface="Palatino" pitchFamily="-105" charset="0"/>
                <a:cs typeface="Palatino" pitchFamily="-105" charset="0"/>
              </a:rPr>
              <a:t>    </a:t>
            </a:r>
            <a:r>
              <a:rPr lang="el-GR">
                <a:solidFill>
                  <a:srgbClr val="CC0000"/>
                </a:solidFill>
                <a:latin typeface="Palatino" pitchFamily="-105" charset="0"/>
                <a:ea typeface="Palatino" pitchFamily="-105" charset="0"/>
                <a:cs typeface="Palatino" pitchFamily="-105" charset="0"/>
              </a:rPr>
              <a:t>Το μαθηματικό εκκρεμές</a:t>
            </a:r>
          </a:p>
        </p:txBody>
      </p:sp>
      <p:sp>
        <p:nvSpPr>
          <p:cNvPr id="25608" name="Text Box 1028"/>
          <p:cNvSpPr txBox="1">
            <a:spLocks noChangeArrowheads="1"/>
          </p:cNvSpPr>
          <p:nvPr/>
        </p:nvSpPr>
        <p:spPr bwMode="auto">
          <a:xfrm>
            <a:off x="71438" y="765175"/>
            <a:ext cx="8748712" cy="4154488"/>
          </a:xfrm>
          <a:prstGeom prst="rect">
            <a:avLst/>
          </a:prstGeom>
          <a:noFill/>
          <a:ln w="9525">
            <a:noFill/>
            <a:miter lim="800000"/>
            <a:headEnd/>
            <a:tailEnd/>
          </a:ln>
        </p:spPr>
        <p:txBody>
          <a:bodyPr>
            <a:prstTxWarp prst="textNoShape">
              <a:avLst/>
            </a:prstTxWarp>
            <a:spAutoFit/>
          </a:bodyPr>
          <a:lstStyle/>
          <a:p>
            <a:pPr>
              <a:spcBef>
                <a:spcPct val="50000"/>
              </a:spcBef>
            </a:pPr>
            <a:r>
              <a:rPr lang="el-GR" sz="3600" b="1" dirty="0">
                <a:solidFill>
                  <a:srgbClr val="CC0000"/>
                </a:solidFill>
                <a:latin typeface="Palatino" pitchFamily="-105" charset="0"/>
                <a:ea typeface="Palatino" pitchFamily="-105" charset="0"/>
                <a:cs typeface="Palatino" pitchFamily="-105" charset="0"/>
              </a:rPr>
              <a:t>Πειραματικός Σχεδιασμός</a:t>
            </a:r>
          </a:p>
          <a:p>
            <a:pPr algn="l">
              <a:spcBef>
                <a:spcPct val="50000"/>
              </a:spcBef>
              <a:buFontTx/>
              <a:buChar char="•"/>
            </a:pPr>
            <a:r>
              <a:rPr lang="el-GR" sz="2400" b="1" dirty="0">
                <a:solidFill>
                  <a:srgbClr val="0000CC"/>
                </a:solidFill>
                <a:latin typeface="Palatino" pitchFamily="-105" charset="0"/>
                <a:ea typeface="Palatino" pitchFamily="-105" charset="0"/>
                <a:cs typeface="Palatino" pitchFamily="-105" charset="0"/>
              </a:rPr>
              <a:t>Θα μετρήσουμε την περίοδο ταλάντωσης , Τ</a:t>
            </a:r>
            <a:r>
              <a:rPr lang="el-GR" sz="2400" b="1" dirty="0" smtClean="0">
                <a:solidFill>
                  <a:srgbClr val="0000CC"/>
                </a:solidFill>
                <a:latin typeface="Palatino" pitchFamily="-105" charset="0"/>
                <a:ea typeface="Palatino" pitchFamily="-105" charset="0"/>
                <a:cs typeface="Palatino" pitchFamily="-105" charset="0"/>
              </a:rPr>
              <a:t>, του </a:t>
            </a:r>
            <a:r>
              <a:rPr lang="el-GR" sz="2400" b="1" dirty="0">
                <a:solidFill>
                  <a:srgbClr val="0000CC"/>
                </a:solidFill>
                <a:latin typeface="Palatino" pitchFamily="-105" charset="0"/>
                <a:ea typeface="Palatino" pitchFamily="-105" charset="0"/>
                <a:cs typeface="Palatino" pitchFamily="-105" charset="0"/>
              </a:rPr>
              <a:t>απλού   εκκρεμούς </a:t>
            </a:r>
            <a:r>
              <a:rPr lang="el-GR" sz="2400" b="1" dirty="0">
                <a:solidFill>
                  <a:srgbClr val="006600"/>
                </a:solidFill>
                <a:latin typeface="Palatino" pitchFamily="-105" charset="0"/>
                <a:ea typeface="Palatino" pitchFamily="-105" charset="0"/>
                <a:cs typeface="Palatino" pitchFamily="-105" charset="0"/>
              </a:rPr>
              <a:t>(την διάρκεια μίας πλήρους ταλάντωσης)</a:t>
            </a:r>
            <a:r>
              <a:rPr lang="el-GR" sz="2400" b="1" dirty="0">
                <a:solidFill>
                  <a:srgbClr val="0000CC"/>
                </a:solidFill>
                <a:latin typeface="Palatino" pitchFamily="-105" charset="0"/>
                <a:ea typeface="Palatino" pitchFamily="-105" charset="0"/>
                <a:cs typeface="Palatino" pitchFamily="-105" charset="0"/>
              </a:rPr>
              <a:t> για </a:t>
            </a:r>
            <a:r>
              <a:rPr lang="el-GR" sz="2400" b="1" dirty="0" smtClean="0">
                <a:solidFill>
                  <a:srgbClr val="0000CC"/>
                </a:solidFill>
                <a:latin typeface="Palatino" pitchFamily="-105" charset="0"/>
                <a:ea typeface="Palatino" pitchFamily="-105" charset="0"/>
                <a:cs typeface="Palatino" pitchFamily="-105" charset="0"/>
              </a:rPr>
              <a:t>διαφορετικά </a:t>
            </a:r>
            <a:r>
              <a:rPr lang="el-GR" sz="2400" b="1" dirty="0">
                <a:solidFill>
                  <a:srgbClr val="0000CC"/>
                </a:solidFill>
                <a:latin typeface="Palatino" pitchFamily="-105" charset="0"/>
                <a:ea typeface="Palatino" pitchFamily="-105" charset="0"/>
                <a:cs typeface="Palatino" pitchFamily="-105" charset="0"/>
              </a:rPr>
              <a:t>μήκη του νήματος.</a:t>
            </a:r>
          </a:p>
          <a:p>
            <a:pPr algn="l">
              <a:spcBef>
                <a:spcPct val="50000"/>
              </a:spcBef>
            </a:pPr>
            <a:endParaRPr lang="el-GR" sz="2400" b="1" dirty="0">
              <a:solidFill>
                <a:srgbClr val="0000CC"/>
              </a:solidFill>
            </a:endParaRPr>
          </a:p>
          <a:p>
            <a:pPr algn="l">
              <a:spcBef>
                <a:spcPct val="50000"/>
              </a:spcBef>
              <a:buFontTx/>
              <a:buChar char="•"/>
            </a:pPr>
            <a:r>
              <a:rPr lang="el-GR" sz="2400" b="1" dirty="0">
                <a:solidFill>
                  <a:srgbClr val="0000CC"/>
                </a:solidFill>
                <a:latin typeface="Palatino" pitchFamily="-105" charset="0"/>
                <a:ea typeface="Palatino" pitchFamily="-105" charset="0"/>
                <a:cs typeface="Palatino" pitchFamily="-105" charset="0"/>
              </a:rPr>
              <a:t> Θα ελέγξουμε την αλήθεια της σχέσης:</a:t>
            </a:r>
          </a:p>
          <a:p>
            <a:pPr algn="l">
              <a:spcBef>
                <a:spcPct val="50000"/>
              </a:spcBef>
              <a:buFontTx/>
              <a:buChar char="•"/>
            </a:pPr>
            <a:endParaRPr lang="el-GR" sz="2400" b="1" dirty="0">
              <a:solidFill>
                <a:srgbClr val="0000CC"/>
              </a:solidFill>
            </a:endParaRPr>
          </a:p>
          <a:p>
            <a:pPr algn="l">
              <a:spcBef>
                <a:spcPct val="50000"/>
              </a:spcBef>
            </a:pPr>
            <a:endParaRPr lang="el-GR" sz="2400" b="1" dirty="0">
              <a:solidFill>
                <a:srgbClr val="0000CC"/>
              </a:solidFill>
            </a:endParaRPr>
          </a:p>
        </p:txBody>
      </p:sp>
      <p:graphicFrame>
        <p:nvGraphicFramePr>
          <p:cNvPr id="25602" name="Object 1024"/>
          <p:cNvGraphicFramePr>
            <a:graphicFrameLocks noChangeAspect="1"/>
          </p:cNvGraphicFramePr>
          <p:nvPr/>
        </p:nvGraphicFramePr>
        <p:xfrm>
          <a:off x="6553200" y="2971800"/>
          <a:ext cx="2119313" cy="1284288"/>
        </p:xfrm>
        <a:graphic>
          <a:graphicData uri="http://schemas.openxmlformats.org/presentationml/2006/ole">
            <mc:AlternateContent xmlns:mc="http://schemas.openxmlformats.org/markup-compatibility/2006">
              <mc:Choice xmlns:v="urn:schemas-microsoft-com:vml" Requires="v">
                <p:oleObj spid="_x0000_s26104" name="Equation" r:id="rId3" imgW="774360" imgH="469800" progId="Equation.3">
                  <p:embed/>
                </p:oleObj>
              </mc:Choice>
              <mc:Fallback>
                <p:oleObj name="Equation" r:id="rId3" imgW="774360" imgH="46980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2119313" cy="1284288"/>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25603" name="Object 1025"/>
          <p:cNvGraphicFramePr>
            <a:graphicFrameLocks noChangeAspect="1"/>
          </p:cNvGraphicFramePr>
          <p:nvPr/>
        </p:nvGraphicFramePr>
        <p:xfrm>
          <a:off x="2971800" y="3886200"/>
          <a:ext cx="2362200" cy="1366838"/>
        </p:xfrm>
        <a:graphic>
          <a:graphicData uri="http://schemas.openxmlformats.org/presentationml/2006/ole">
            <mc:AlternateContent xmlns:mc="http://schemas.openxmlformats.org/markup-compatibility/2006">
              <mc:Choice xmlns:v="urn:schemas-microsoft-com:vml" Requires="v">
                <p:oleObj spid="_x0000_s26105" name="Equation" r:id="rId5" imgW="812520" imgH="469800" progId="Equation.3">
                  <p:embed/>
                </p:oleObj>
              </mc:Choice>
              <mc:Fallback>
                <p:oleObj name="Equation" r:id="rId5" imgW="812520" imgH="46980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886200"/>
                        <a:ext cx="2362200" cy="1366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609" name="Group 1040"/>
          <p:cNvGrpSpPr>
            <a:grpSpLocks/>
          </p:cNvGrpSpPr>
          <p:nvPr/>
        </p:nvGrpSpPr>
        <p:grpSpPr bwMode="auto">
          <a:xfrm>
            <a:off x="2743200" y="4800600"/>
            <a:ext cx="2743200" cy="1749425"/>
            <a:chOff x="1728" y="3024"/>
            <a:chExt cx="1728" cy="1102"/>
          </a:xfrm>
        </p:grpSpPr>
        <p:graphicFrame>
          <p:nvGraphicFramePr>
            <p:cNvPr id="25604" name="Object 1026"/>
            <p:cNvGraphicFramePr>
              <a:graphicFrameLocks noChangeAspect="1"/>
            </p:cNvGraphicFramePr>
            <p:nvPr/>
          </p:nvGraphicFramePr>
          <p:xfrm>
            <a:off x="1824" y="3600"/>
            <a:ext cx="1536" cy="526"/>
          </p:xfrm>
          <a:graphic>
            <a:graphicData uri="http://schemas.openxmlformats.org/presentationml/2006/ole">
              <mc:AlternateContent xmlns:mc="http://schemas.openxmlformats.org/markup-compatibility/2006">
                <mc:Choice xmlns:v="urn:schemas-microsoft-com:vml" Requires="v">
                  <p:oleObj spid="_x0000_s26106" name="Equation" r:id="rId7" imgW="444240" imgH="152280" progId="Equation.3">
                    <p:embed/>
                  </p:oleObj>
                </mc:Choice>
                <mc:Fallback>
                  <p:oleObj name="Equation" r:id="rId7" imgW="444240" imgH="15228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4" y="3600"/>
                          <a:ext cx="1536" cy="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0" name="AutoShape 1037"/>
            <p:cNvSpPr>
              <a:spLocks noChangeArrowheads="1"/>
            </p:cNvSpPr>
            <p:nvPr/>
          </p:nvSpPr>
          <p:spPr bwMode="auto">
            <a:xfrm>
              <a:off x="1728" y="3024"/>
              <a:ext cx="192" cy="672"/>
            </a:xfrm>
            <a:prstGeom prst="curvedRightArrow">
              <a:avLst>
                <a:gd name="adj1" fmla="val 70000"/>
                <a:gd name="adj2" fmla="val 140000"/>
                <a:gd name="adj3" fmla="val 33333"/>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25611" name="AutoShape 1038"/>
            <p:cNvSpPr>
              <a:spLocks noChangeArrowheads="1"/>
            </p:cNvSpPr>
            <p:nvPr/>
          </p:nvSpPr>
          <p:spPr bwMode="auto">
            <a:xfrm flipH="1">
              <a:off x="3264" y="3024"/>
              <a:ext cx="192" cy="672"/>
            </a:xfrm>
            <a:prstGeom prst="curvedRightArrow">
              <a:avLst>
                <a:gd name="adj1" fmla="val 70000"/>
                <a:gd name="adj2" fmla="val 140000"/>
                <a:gd name="adj3" fmla="val 33333"/>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25612" name="AutoShape 1039"/>
            <p:cNvSpPr>
              <a:spLocks noChangeArrowheads="1"/>
            </p:cNvSpPr>
            <p:nvPr/>
          </p:nvSpPr>
          <p:spPr bwMode="auto">
            <a:xfrm>
              <a:off x="2544" y="3312"/>
              <a:ext cx="240" cy="336"/>
            </a:xfrm>
            <a:prstGeom prst="downArrow">
              <a:avLst>
                <a:gd name="adj1" fmla="val 50000"/>
                <a:gd name="adj2" fmla="val 35000"/>
              </a:avLst>
            </a:prstGeom>
            <a:solidFill>
              <a:srgbClr val="FFFF00"/>
            </a:solidFill>
            <a:ln w="9525">
              <a:noFill/>
              <a:miter lim="800000"/>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40</a:t>
            </a:fld>
            <a:endParaRPr lang="el-GR"/>
          </a:p>
        </p:txBody>
      </p:sp>
      <p:graphicFrame>
        <p:nvGraphicFramePr>
          <p:cNvPr id="3" name="Table 2"/>
          <p:cNvGraphicFramePr>
            <a:graphicFrameLocks noGrp="1"/>
          </p:cNvGraphicFramePr>
          <p:nvPr>
            <p:extLst>
              <p:ext uri="{D42A27DB-BD31-4B8C-83A1-F6EECF244321}">
                <p14:modId xmlns:p14="http://schemas.microsoft.com/office/powerpoint/2010/main" val="213968193"/>
              </p:ext>
            </p:extLst>
          </p:nvPr>
        </p:nvGraphicFramePr>
        <p:xfrm>
          <a:off x="436586" y="100462"/>
          <a:ext cx="1764196" cy="2961820"/>
        </p:xfrm>
        <a:graphic>
          <a:graphicData uri="http://schemas.openxmlformats.org/drawingml/2006/table">
            <a:tbl>
              <a:tblPr firstRow="1" bandRow="1">
                <a:tableStyleId>{5C22544A-7EE6-4342-B048-85BDC9FD1C3A}</a:tableStyleId>
              </a:tblPr>
              <a:tblGrid>
                <a:gridCol w="441049"/>
                <a:gridCol w="441049"/>
                <a:gridCol w="441049"/>
                <a:gridCol w="441049"/>
              </a:tblGrid>
              <a:tr h="167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800" b="1" i="0" u="none" strike="noStrike" cap="none" normalizeH="0" baseline="0" dirty="0" smtClean="0">
                          <a:ln>
                            <a:noFill/>
                          </a:ln>
                          <a:solidFill>
                            <a:schemeClr val="tx1"/>
                          </a:solidFill>
                          <a:effectLst/>
                          <a:latin typeface="+mn-lt"/>
                        </a:rPr>
                        <a:t>α/α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chemeClr val="tx1"/>
                          </a:solidFill>
                          <a:effectLst/>
                          <a:latin typeface="+mn-lt"/>
                        </a:rPr>
                        <a:t>L (m)</a:t>
                      </a:r>
                      <a:endParaRPr kumimoji="0" lang="el-GR" sz="800" b="1" i="0" u="none" strike="noStrike" cap="none" normalizeH="0" baseline="0" dirty="0" smtClean="0">
                        <a:ln>
                          <a:noFill/>
                        </a:ln>
                        <a:solidFill>
                          <a:schemeClr val="tx1"/>
                        </a:solidFill>
                        <a:effectLst/>
                        <a:latin typeface="+mn-lt"/>
                      </a:endParaRPr>
                    </a:p>
                  </a:txBody>
                  <a:tcPr/>
                </a:tc>
                <a:tc>
                  <a:txBody>
                    <a:bodyPr/>
                    <a:lstStyle/>
                    <a:p>
                      <a:r>
                        <a:rPr lang="el-GR" sz="800" b="1" dirty="0" smtClean="0">
                          <a:solidFill>
                            <a:schemeClr val="tx1"/>
                          </a:solidFill>
                          <a:latin typeface="+mn-lt"/>
                        </a:rPr>
                        <a:t>σ</a:t>
                      </a:r>
                      <a:r>
                        <a:rPr lang="el-GR" sz="800" b="1" baseline="0" dirty="0" smtClean="0">
                          <a:solidFill>
                            <a:schemeClr val="tx1"/>
                          </a:solidFill>
                          <a:latin typeface="+mn-lt"/>
                        </a:rPr>
                        <a:t> (</a:t>
                      </a:r>
                      <a:r>
                        <a:rPr lang="en-US" sz="800" b="1" baseline="0" dirty="0" smtClean="0">
                          <a:solidFill>
                            <a:schemeClr val="tx1"/>
                          </a:solidFill>
                          <a:latin typeface="+mn-lt"/>
                        </a:rPr>
                        <a:t>s)</a:t>
                      </a:r>
                      <a:endParaRPr lang="en-US" sz="800" b="1" dirty="0">
                        <a:solidFill>
                          <a:schemeClr val="tx1"/>
                        </a:solidFill>
                        <a:latin typeface="+mn-lt"/>
                      </a:endParaRPr>
                    </a:p>
                  </a:txBody>
                  <a:tcPr/>
                </a:tc>
                <a:tc>
                  <a:txBody>
                    <a:bodyPr/>
                    <a:lstStyle/>
                    <a:p>
                      <a:r>
                        <a:rPr lang="el-GR" sz="800" b="1" dirty="0" smtClean="0">
                          <a:solidFill>
                            <a:schemeClr val="tx1"/>
                          </a:solidFill>
                        </a:rPr>
                        <a:t>Τ(</a:t>
                      </a:r>
                      <a:r>
                        <a:rPr lang="en-US" sz="800" b="1" dirty="0" smtClean="0">
                          <a:solidFill>
                            <a:schemeClr val="tx1"/>
                          </a:solidFill>
                        </a:rPr>
                        <a:t>s)</a:t>
                      </a:r>
                      <a:endParaRPr lang="en-US" sz="800" b="1" dirty="0">
                        <a:solidFill>
                          <a:schemeClr val="tx1"/>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1</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0.70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0.08</a:t>
                      </a:r>
                      <a:endParaRPr lang="en-US" sz="900" b="1" dirty="0">
                        <a:latin typeface="+mn-lt"/>
                      </a:endParaRPr>
                    </a:p>
                  </a:txBody>
                  <a:tcPr/>
                </a:tc>
                <a:tc>
                  <a:txBody>
                    <a:bodyPr/>
                    <a:lstStyle/>
                    <a:p>
                      <a:r>
                        <a:rPr lang="en-US" sz="900" b="1" dirty="0" smtClean="0">
                          <a:solidFill>
                            <a:srgbClr val="0000CC"/>
                          </a:solidFill>
                        </a:rPr>
                        <a:t>1.72</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2</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0.80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0.08</a:t>
                      </a:r>
                      <a:endParaRPr lang="en-US" sz="900" b="1" dirty="0">
                        <a:latin typeface="+mn-lt"/>
                      </a:endParaRPr>
                    </a:p>
                  </a:txBody>
                  <a:tcPr/>
                </a:tc>
                <a:tc>
                  <a:txBody>
                    <a:bodyPr/>
                    <a:lstStyle/>
                    <a:p>
                      <a:r>
                        <a:rPr lang="en-US" sz="900" b="1" dirty="0" smtClean="0">
                          <a:solidFill>
                            <a:srgbClr val="0000CC"/>
                          </a:solidFill>
                        </a:rPr>
                        <a:t>1.87</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3</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0.90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0.10</a:t>
                      </a:r>
                      <a:endParaRPr lang="en-US" sz="900" b="1" dirty="0">
                        <a:latin typeface="+mn-lt"/>
                      </a:endParaRPr>
                    </a:p>
                  </a:txBody>
                  <a:tcPr/>
                </a:tc>
                <a:tc>
                  <a:txBody>
                    <a:bodyPr/>
                    <a:lstStyle/>
                    <a:p>
                      <a:r>
                        <a:rPr lang="en-US" sz="900" b="1" dirty="0" smtClean="0">
                          <a:solidFill>
                            <a:srgbClr val="0000CC"/>
                          </a:solidFill>
                        </a:rPr>
                        <a:t>1.97</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4</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1.00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0.10</a:t>
                      </a:r>
                      <a:endParaRPr lang="en-US" sz="900" b="1" dirty="0">
                        <a:latin typeface="+mn-lt"/>
                      </a:endParaRPr>
                    </a:p>
                  </a:txBody>
                  <a:tcPr/>
                </a:tc>
                <a:tc>
                  <a:txBody>
                    <a:bodyPr/>
                    <a:lstStyle/>
                    <a:p>
                      <a:r>
                        <a:rPr lang="en-US" sz="900" b="1" dirty="0" smtClean="0">
                          <a:solidFill>
                            <a:srgbClr val="0000CC"/>
                          </a:solidFill>
                        </a:rPr>
                        <a:t>1.93</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5</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1.30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0.13</a:t>
                      </a:r>
                      <a:endParaRPr lang="en-US" sz="900" b="1" dirty="0">
                        <a:latin typeface="+mn-lt"/>
                      </a:endParaRPr>
                    </a:p>
                  </a:txBody>
                  <a:tcPr/>
                </a:tc>
                <a:tc>
                  <a:txBody>
                    <a:bodyPr/>
                    <a:lstStyle/>
                    <a:p>
                      <a:r>
                        <a:rPr lang="en-US" sz="900" b="1" dirty="0" smtClean="0">
                          <a:solidFill>
                            <a:srgbClr val="0000CC"/>
                          </a:solidFill>
                        </a:rPr>
                        <a:t>2.34</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6</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1.40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0.15</a:t>
                      </a:r>
                      <a:endParaRPr lang="en-US" sz="900" b="1" dirty="0">
                        <a:latin typeface="+mn-lt"/>
                      </a:endParaRPr>
                    </a:p>
                  </a:txBody>
                  <a:tcPr/>
                </a:tc>
                <a:tc>
                  <a:txBody>
                    <a:bodyPr/>
                    <a:lstStyle/>
                    <a:p>
                      <a:r>
                        <a:rPr lang="en-US" sz="900" b="1" dirty="0" smtClean="0">
                          <a:solidFill>
                            <a:srgbClr val="0000CC"/>
                          </a:solidFill>
                        </a:rPr>
                        <a:t>2.18</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7</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1.55</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0.15</a:t>
                      </a:r>
                      <a:endParaRPr lang="en-US" sz="900" b="1" dirty="0">
                        <a:latin typeface="+mn-lt"/>
                      </a:endParaRPr>
                    </a:p>
                  </a:txBody>
                  <a:tcPr/>
                </a:tc>
                <a:tc>
                  <a:txBody>
                    <a:bodyPr/>
                    <a:lstStyle/>
                    <a:p>
                      <a:r>
                        <a:rPr lang="en-US" sz="900" b="1" dirty="0" smtClean="0">
                          <a:solidFill>
                            <a:srgbClr val="0000CC"/>
                          </a:solidFill>
                        </a:rPr>
                        <a:t>2.32</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8</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1.71</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0.18</a:t>
                      </a:r>
                      <a:endParaRPr lang="en-US" sz="900" b="1" dirty="0">
                        <a:latin typeface="+mn-lt"/>
                      </a:endParaRPr>
                    </a:p>
                  </a:txBody>
                  <a:tcPr/>
                </a:tc>
                <a:tc>
                  <a:txBody>
                    <a:bodyPr/>
                    <a:lstStyle/>
                    <a:p>
                      <a:r>
                        <a:rPr lang="en-US" sz="900" b="1" dirty="0" smtClean="0">
                          <a:solidFill>
                            <a:srgbClr val="0000CC"/>
                          </a:solidFill>
                        </a:rPr>
                        <a:t>2.70</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9</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1.85</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0.20</a:t>
                      </a:r>
                      <a:endParaRPr lang="en-US" sz="900" b="1" dirty="0">
                        <a:latin typeface="+mn-lt"/>
                      </a:endParaRPr>
                    </a:p>
                  </a:txBody>
                  <a:tcPr/>
                </a:tc>
                <a:tc>
                  <a:txBody>
                    <a:bodyPr/>
                    <a:lstStyle/>
                    <a:p>
                      <a:r>
                        <a:rPr lang="en-US" sz="900" b="1" dirty="0" smtClean="0">
                          <a:solidFill>
                            <a:srgbClr val="0000CC"/>
                          </a:solidFill>
                        </a:rPr>
                        <a:t>2.43</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10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2.00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0.20</a:t>
                      </a:r>
                      <a:endParaRPr lang="en-US" sz="900" b="1" dirty="0">
                        <a:latin typeface="+mn-lt"/>
                      </a:endParaRPr>
                    </a:p>
                  </a:txBody>
                  <a:tcPr/>
                </a:tc>
                <a:tc>
                  <a:txBody>
                    <a:bodyPr/>
                    <a:lstStyle/>
                    <a:p>
                      <a:r>
                        <a:rPr lang="en-US" sz="900" b="1" dirty="0" smtClean="0">
                          <a:solidFill>
                            <a:srgbClr val="0000CC"/>
                          </a:solidFill>
                        </a:rPr>
                        <a:t>3.05</a:t>
                      </a:r>
                      <a:endParaRPr lang="en-US" sz="900" b="1" dirty="0">
                        <a:solidFill>
                          <a:srgbClr val="0000CC"/>
                        </a:solidFill>
                      </a:endParaRPr>
                    </a:p>
                  </a:txBody>
                  <a:tcPr/>
                </a:tc>
              </a:tr>
            </a:tbl>
          </a:graphicData>
        </a:graphic>
      </p:graphicFrame>
      <p:grpSp>
        <p:nvGrpSpPr>
          <p:cNvPr id="4" name="Group 3"/>
          <p:cNvGrpSpPr/>
          <p:nvPr/>
        </p:nvGrpSpPr>
        <p:grpSpPr>
          <a:xfrm>
            <a:off x="2277553" y="273436"/>
            <a:ext cx="2654487" cy="2615872"/>
            <a:chOff x="2697625" y="2180865"/>
            <a:chExt cx="2654487" cy="261587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164" y="2180865"/>
              <a:ext cx="2507948" cy="2525862"/>
            </a:xfrm>
            <a:prstGeom prst="rect">
              <a:avLst/>
            </a:prstGeom>
          </p:spPr>
        </p:pic>
        <p:graphicFrame>
          <p:nvGraphicFramePr>
            <p:cNvPr id="6" name="Object 4096"/>
            <p:cNvGraphicFramePr>
              <a:graphicFrameLocks noChangeAspect="1"/>
            </p:cNvGraphicFramePr>
            <p:nvPr>
              <p:extLst>
                <p:ext uri="{D42A27DB-BD31-4B8C-83A1-F6EECF244321}">
                  <p14:modId xmlns:p14="http://schemas.microsoft.com/office/powerpoint/2010/main" val="322404880"/>
                </p:ext>
              </p:extLst>
            </p:nvPr>
          </p:nvGraphicFramePr>
          <p:xfrm>
            <a:off x="4349295" y="4616717"/>
            <a:ext cx="222705" cy="180020"/>
          </p:xfrm>
          <a:graphic>
            <a:graphicData uri="http://schemas.openxmlformats.org/presentationml/2006/ole">
              <mc:AlternateContent xmlns:mc="http://schemas.openxmlformats.org/markup-compatibility/2006">
                <mc:Choice xmlns:v="urn:schemas-microsoft-com:vml" Requires="v">
                  <p:oleObj spid="_x0000_s117838" name="Εξίσωση" r:id="rId4" imgW="266400" imgH="215640" progId="Equation.3">
                    <p:embed/>
                  </p:oleObj>
                </mc:Choice>
                <mc:Fallback>
                  <p:oleObj name="Εξίσωση" r:id="rId4" imgW="2664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295" y="4616717"/>
                          <a:ext cx="222705" cy="180020"/>
                        </a:xfrm>
                        <a:prstGeom prst="rect">
                          <a:avLst/>
                        </a:prstGeom>
                        <a:noFill/>
                        <a:extLst/>
                      </p:spPr>
                    </p:pic>
                  </p:oleObj>
                </mc:Fallback>
              </mc:AlternateContent>
            </a:graphicData>
          </a:graphic>
        </p:graphicFrame>
        <p:sp>
          <p:nvSpPr>
            <p:cNvPr id="7" name="TextBox 6"/>
            <p:cNvSpPr txBox="1"/>
            <p:nvPr/>
          </p:nvSpPr>
          <p:spPr>
            <a:xfrm>
              <a:off x="2697625" y="2780928"/>
              <a:ext cx="293078" cy="307777"/>
            </a:xfrm>
            <a:prstGeom prst="rect">
              <a:avLst/>
            </a:prstGeom>
            <a:noFill/>
          </p:spPr>
          <p:txBody>
            <a:bodyPr wrap="square" rtlCol="0">
              <a:spAutoFit/>
            </a:bodyPr>
            <a:lstStyle/>
            <a:p>
              <a:r>
                <a:rPr lang="en-US" sz="1400" b="1" dirty="0" smtClean="0"/>
                <a:t>T</a:t>
              </a:r>
              <a:endParaRPr lang="en-US" sz="1400" b="1" dirty="0"/>
            </a:p>
          </p:txBody>
        </p:sp>
      </p:grpSp>
      <mc:AlternateContent xmlns:mc="http://schemas.openxmlformats.org/markup-compatibility/2006" xmlns:a14="http://schemas.microsoft.com/office/drawing/2010/main">
        <mc:Choice Requires="a14">
          <p:sp>
            <p:nvSpPr>
              <p:cNvPr id="8" name="TextBox 7"/>
              <p:cNvSpPr txBox="1"/>
              <p:nvPr/>
            </p:nvSpPr>
            <p:spPr>
              <a:xfrm>
                <a:off x="4928654" y="1027387"/>
                <a:ext cx="4104456" cy="1194430"/>
              </a:xfrm>
              <a:prstGeom prst="rect">
                <a:avLst/>
              </a:prstGeom>
              <a:noFill/>
              <a:ln w="19050">
                <a:solidFill>
                  <a:srgbClr val="C00000"/>
                </a:solidFill>
              </a:ln>
            </p:spPr>
            <p:txBody>
              <a:bodyPr wrap="square" rtlCol="0">
                <a:spAutoFit/>
              </a:bodyPr>
              <a:lstStyle/>
              <a:p>
                <a:pPr algn="just"/>
                <a:r>
                  <a:rPr lang="el-GR" sz="1400" dirty="0" smtClean="0"/>
                  <a:t>Η πιθανότητα οι </a:t>
                </a:r>
                <a:r>
                  <a:rPr lang="el-GR" sz="1400" dirty="0" smtClean="0">
                    <a:solidFill>
                      <a:srgbClr val="FF0000"/>
                    </a:solidFill>
                  </a:rPr>
                  <a:t>ανεξάρτητες</a:t>
                </a:r>
                <a:r>
                  <a:rPr lang="el-GR" sz="1400" dirty="0" smtClean="0"/>
                  <a:t> μετρήσεις να είναι: </a:t>
                </a:r>
                <a:r>
                  <a:rPr lang="el-GR" sz="1100" dirty="0" smtClean="0">
                    <a:solidFill>
                      <a:srgbClr val="006600"/>
                    </a:solidFill>
                  </a:rPr>
                  <a:t>[Τ</a:t>
                </a:r>
                <a:r>
                  <a:rPr lang="el-GR" sz="1100" baseline="-25000" dirty="0" smtClean="0">
                    <a:solidFill>
                      <a:srgbClr val="006600"/>
                    </a:solidFill>
                  </a:rPr>
                  <a:t>1</a:t>
                </a:r>
                <a:r>
                  <a:rPr lang="el-GR" sz="1100" dirty="0" smtClean="0">
                    <a:solidFill>
                      <a:srgbClr val="006600"/>
                    </a:solidFill>
                  </a:rPr>
                  <a:t>, Τ</a:t>
                </a:r>
                <a:r>
                  <a:rPr lang="el-GR" sz="1100" baseline="-25000" dirty="0" smtClean="0">
                    <a:solidFill>
                      <a:srgbClr val="006600"/>
                    </a:solidFill>
                  </a:rPr>
                  <a:t>1</a:t>
                </a:r>
                <a:r>
                  <a:rPr lang="el-GR" sz="1100" dirty="0" smtClean="0">
                    <a:solidFill>
                      <a:srgbClr val="006600"/>
                    </a:solidFill>
                  </a:rPr>
                  <a:t>+</a:t>
                </a:r>
                <a:r>
                  <a:rPr lang="en-US" sz="1100" dirty="0" err="1" smtClean="0">
                    <a:solidFill>
                      <a:srgbClr val="006600"/>
                    </a:solidFill>
                  </a:rPr>
                  <a:t>dT</a:t>
                </a:r>
                <a:r>
                  <a:rPr lang="el-GR" sz="1100" baseline="-25000" dirty="0" smtClean="0">
                    <a:solidFill>
                      <a:srgbClr val="006600"/>
                    </a:solidFill>
                  </a:rPr>
                  <a:t>1</a:t>
                </a:r>
                <a:r>
                  <a:rPr lang="en-US" sz="1100" dirty="0" smtClean="0">
                    <a:solidFill>
                      <a:srgbClr val="006600"/>
                    </a:solidFill>
                  </a:rPr>
                  <a:t>] </a:t>
                </a:r>
                <a:r>
                  <a:rPr lang="el-GR" sz="1100" dirty="0" smtClean="0">
                    <a:solidFill>
                      <a:srgbClr val="006600"/>
                    </a:solidFill>
                  </a:rPr>
                  <a:t>,</a:t>
                </a:r>
                <a:r>
                  <a:rPr lang="el-GR" sz="1100" dirty="0">
                    <a:solidFill>
                      <a:srgbClr val="006600"/>
                    </a:solidFill>
                  </a:rPr>
                  <a:t> [</a:t>
                </a:r>
                <a:r>
                  <a:rPr lang="el-GR" sz="1100" dirty="0" smtClean="0">
                    <a:solidFill>
                      <a:srgbClr val="006600"/>
                    </a:solidFill>
                  </a:rPr>
                  <a:t>Τ</a:t>
                </a:r>
                <a:r>
                  <a:rPr lang="el-GR" sz="1100" baseline="-25000" dirty="0" smtClean="0">
                    <a:solidFill>
                      <a:srgbClr val="006600"/>
                    </a:solidFill>
                  </a:rPr>
                  <a:t>2</a:t>
                </a:r>
                <a:r>
                  <a:rPr lang="el-GR" sz="1100" dirty="0" smtClean="0">
                    <a:solidFill>
                      <a:srgbClr val="006600"/>
                    </a:solidFill>
                  </a:rPr>
                  <a:t>, Τ</a:t>
                </a:r>
                <a:r>
                  <a:rPr lang="el-GR" sz="1100" baseline="-25000" dirty="0" smtClean="0">
                    <a:solidFill>
                      <a:srgbClr val="006600"/>
                    </a:solidFill>
                  </a:rPr>
                  <a:t>2</a:t>
                </a:r>
                <a:r>
                  <a:rPr lang="el-GR" sz="1100" dirty="0" smtClean="0">
                    <a:solidFill>
                      <a:srgbClr val="006600"/>
                    </a:solidFill>
                  </a:rPr>
                  <a:t>+</a:t>
                </a:r>
                <a:r>
                  <a:rPr lang="en-US" sz="1100" dirty="0" err="1" smtClean="0">
                    <a:solidFill>
                      <a:srgbClr val="006600"/>
                    </a:solidFill>
                  </a:rPr>
                  <a:t>dT</a:t>
                </a:r>
                <a:r>
                  <a:rPr lang="el-GR" sz="1100" baseline="-25000" dirty="0" smtClean="0">
                    <a:solidFill>
                      <a:srgbClr val="006600"/>
                    </a:solidFill>
                  </a:rPr>
                  <a:t>2</a:t>
                </a:r>
                <a:r>
                  <a:rPr lang="en-US" sz="1100" dirty="0" smtClean="0">
                    <a:solidFill>
                      <a:srgbClr val="006600"/>
                    </a:solidFill>
                  </a:rPr>
                  <a:t>] </a:t>
                </a:r>
                <a:r>
                  <a:rPr lang="el-GR" sz="1100" dirty="0" smtClean="0">
                    <a:solidFill>
                      <a:srgbClr val="006600"/>
                    </a:solidFill>
                  </a:rPr>
                  <a:t>...,</a:t>
                </a:r>
                <a:r>
                  <a:rPr lang="el-GR" sz="1100" dirty="0">
                    <a:solidFill>
                      <a:srgbClr val="006600"/>
                    </a:solidFill>
                  </a:rPr>
                  <a:t> [</a:t>
                </a:r>
                <a:r>
                  <a:rPr lang="el-GR" sz="1100" dirty="0" smtClean="0">
                    <a:solidFill>
                      <a:srgbClr val="006600"/>
                    </a:solidFill>
                  </a:rPr>
                  <a:t>Τ</a:t>
                </a:r>
                <a:r>
                  <a:rPr lang="el-GR" sz="1100" baseline="-25000" dirty="0" smtClean="0">
                    <a:solidFill>
                      <a:srgbClr val="006600"/>
                    </a:solidFill>
                  </a:rPr>
                  <a:t>10</a:t>
                </a:r>
                <a:r>
                  <a:rPr lang="el-GR" sz="1100" dirty="0" smtClean="0">
                    <a:solidFill>
                      <a:srgbClr val="006600"/>
                    </a:solidFill>
                  </a:rPr>
                  <a:t>, Τ</a:t>
                </a:r>
                <a:r>
                  <a:rPr lang="el-GR" sz="1100" baseline="-25000" dirty="0" smtClean="0">
                    <a:solidFill>
                      <a:srgbClr val="006600"/>
                    </a:solidFill>
                  </a:rPr>
                  <a:t>6</a:t>
                </a:r>
                <a:r>
                  <a:rPr lang="el-GR" sz="1100" dirty="0" smtClean="0">
                    <a:solidFill>
                      <a:srgbClr val="006600"/>
                    </a:solidFill>
                  </a:rPr>
                  <a:t>+</a:t>
                </a:r>
                <a:r>
                  <a:rPr lang="en-US" sz="1100" dirty="0" smtClean="0">
                    <a:solidFill>
                      <a:srgbClr val="006600"/>
                    </a:solidFill>
                  </a:rPr>
                  <a:t>dT</a:t>
                </a:r>
                <a:r>
                  <a:rPr lang="en-US" sz="1100" baseline="-25000" dirty="0" smtClean="0">
                    <a:solidFill>
                      <a:srgbClr val="006600"/>
                    </a:solidFill>
                  </a:rPr>
                  <a:t>6</a:t>
                </a:r>
                <a:r>
                  <a:rPr lang="en-US" sz="1100" dirty="0" smtClean="0">
                    <a:solidFill>
                      <a:srgbClr val="006600"/>
                    </a:solidFill>
                  </a:rPr>
                  <a:t>]</a:t>
                </a:r>
                <a:r>
                  <a:rPr lang="el-GR" sz="1100" dirty="0" smtClean="0">
                    <a:solidFill>
                      <a:srgbClr val="006600"/>
                    </a:solidFill>
                  </a:rPr>
                  <a:t>,</a:t>
                </a:r>
                <a:r>
                  <a:rPr lang="en-US" sz="1400" dirty="0" smtClean="0">
                    <a:solidFill>
                      <a:srgbClr val="006600"/>
                    </a:solidFill>
                  </a:rPr>
                  <a:t> </a:t>
                </a:r>
                <a:r>
                  <a:rPr lang="el-GR" sz="1400" u="sng" dirty="0">
                    <a:solidFill>
                      <a:srgbClr val="0000CC"/>
                    </a:solidFill>
                  </a:rPr>
                  <a:t>δεδομένου ότι οι παράμετροι έχουν τιμές</a:t>
                </a:r>
                <a:r>
                  <a:rPr lang="en-US" sz="1400" u="sng" dirty="0">
                    <a:solidFill>
                      <a:srgbClr val="0000CC"/>
                    </a:solidFill>
                  </a:rPr>
                  <a:t> </a:t>
                </a:r>
                <a:r>
                  <a:rPr lang="el-GR" sz="1400" u="sng" dirty="0">
                    <a:solidFill>
                      <a:srgbClr val="0000CC"/>
                    </a:solidFill>
                  </a:rPr>
                  <a:t>ίσες με α και </a:t>
                </a:r>
                <a:r>
                  <a:rPr lang="en-US" sz="1400" u="sng" dirty="0" smtClean="0">
                    <a:solidFill>
                      <a:srgbClr val="0000CC"/>
                    </a:solidFill>
                  </a:rPr>
                  <a:t>b</a:t>
                </a:r>
                <a:r>
                  <a:rPr lang="el-GR" sz="1400" dirty="0" smtClean="0"/>
                  <a:t>, είναι:</a:t>
                </a:r>
                <a:endParaRPr lang="el-GR" sz="1400" b="1" dirty="0">
                  <a:solidFill>
                    <a:srgbClr val="006600"/>
                  </a:solidFill>
                </a:endParaRPr>
              </a:p>
              <a:p>
                <a14:m>
                  <m:oMath xmlns:m="http://schemas.openxmlformats.org/officeDocument/2006/math">
                    <m:r>
                      <a:rPr lang="en-US" sz="1200" b="1" i="1" smtClean="0">
                        <a:solidFill>
                          <a:schemeClr val="tx1"/>
                        </a:solidFill>
                        <a:latin typeface="Cambria Math" charset="0"/>
                      </a:rPr>
                      <m:t>𝑷</m:t>
                    </m:r>
                    <m:d>
                      <m:dPr>
                        <m:ctrlPr>
                          <a:rPr lang="en-US" sz="1200" b="1" i="1" smtClean="0">
                            <a:solidFill>
                              <a:schemeClr val="tx1"/>
                            </a:solidFill>
                            <a:latin typeface="Cambria Math" charset="0"/>
                          </a:rPr>
                        </m:ctrlPr>
                      </m:dPr>
                      <m:e>
                        <m:sSub>
                          <m:sSubPr>
                            <m:ctrlPr>
                              <a:rPr lang="en-US" sz="1200" b="1" i="1" smtClean="0">
                                <a:solidFill>
                                  <a:schemeClr val="tx1"/>
                                </a:solidFill>
                                <a:latin typeface="Cambria Math" charset="0"/>
                              </a:rPr>
                            </m:ctrlPr>
                          </m:sSubPr>
                          <m:e>
                            <m:r>
                              <a:rPr lang="en-US" sz="1200" b="1" i="1" smtClean="0">
                                <a:solidFill>
                                  <a:schemeClr val="tx1"/>
                                </a:solidFill>
                                <a:latin typeface="Cambria Math" charset="0"/>
                              </a:rPr>
                              <m:t>𝑻</m:t>
                            </m:r>
                          </m:e>
                          <m:sub>
                            <m:r>
                              <a:rPr lang="en-US" sz="1200" b="1" i="1" smtClean="0">
                                <a:solidFill>
                                  <a:schemeClr val="tx1"/>
                                </a:solidFill>
                                <a:latin typeface="Cambria Math" charset="0"/>
                              </a:rPr>
                              <m:t>𝟏</m:t>
                            </m:r>
                          </m:sub>
                        </m:sSub>
                        <m:r>
                          <a:rPr lang="en-US" sz="1200" b="1" i="1" smtClean="0">
                            <a:solidFill>
                              <a:schemeClr val="tx1"/>
                            </a:solidFill>
                            <a:latin typeface="Cambria Math" charset="0"/>
                          </a:rPr>
                          <m:t>,…</m:t>
                        </m:r>
                        <m:sSub>
                          <m:sSubPr>
                            <m:ctrlPr>
                              <a:rPr lang="en-US" sz="1200" b="1" i="1">
                                <a:solidFill>
                                  <a:schemeClr val="tx1"/>
                                </a:solidFill>
                                <a:latin typeface="Cambria Math" charset="0"/>
                              </a:rPr>
                            </m:ctrlPr>
                          </m:sSubPr>
                          <m:e>
                            <m:r>
                              <a:rPr lang="en-US" sz="1200" b="1" i="1">
                                <a:solidFill>
                                  <a:schemeClr val="tx1"/>
                                </a:solidFill>
                                <a:latin typeface="Cambria Math" charset="0"/>
                              </a:rPr>
                              <m:t>𝑻</m:t>
                            </m:r>
                          </m:e>
                          <m:sub>
                            <m:r>
                              <a:rPr lang="en-US" sz="1200" b="1" i="1">
                                <a:solidFill>
                                  <a:schemeClr val="tx1"/>
                                </a:solidFill>
                                <a:latin typeface="Cambria Math" charset="0"/>
                              </a:rPr>
                              <m:t>𝟏</m:t>
                            </m:r>
                            <m:r>
                              <a:rPr lang="en-US" sz="1200" b="1" i="1" smtClean="0">
                                <a:solidFill>
                                  <a:schemeClr val="tx1"/>
                                </a:solidFill>
                                <a:latin typeface="Cambria Math" charset="0"/>
                              </a:rPr>
                              <m:t>𝟎</m:t>
                            </m:r>
                          </m:sub>
                        </m:sSub>
                        <m:r>
                          <a:rPr lang="en-US" sz="1200" b="1" i="1" smtClean="0">
                            <a:solidFill>
                              <a:schemeClr val="tx1"/>
                            </a:solidFill>
                            <a:latin typeface="Cambria Math" charset="0"/>
                          </a:rPr>
                          <m:t>|</m:t>
                        </m:r>
                        <m:r>
                          <a:rPr lang="en-US" sz="1200" b="1" i="1" smtClean="0">
                            <a:solidFill>
                              <a:schemeClr val="tx1"/>
                            </a:solidFill>
                            <a:latin typeface="Cambria Math" charset="0"/>
                          </a:rPr>
                          <m:t>𝒂</m:t>
                        </m:r>
                        <m:r>
                          <a:rPr lang="en-US" sz="1200" b="1" i="1" smtClean="0">
                            <a:solidFill>
                              <a:schemeClr val="tx1"/>
                            </a:solidFill>
                            <a:latin typeface="Cambria Math" charset="0"/>
                          </a:rPr>
                          <m:t>,</m:t>
                        </m:r>
                        <m:r>
                          <a:rPr lang="en-US" sz="1200" b="1" i="1" smtClean="0">
                            <a:solidFill>
                              <a:schemeClr val="tx1"/>
                            </a:solidFill>
                            <a:latin typeface="Cambria Math" charset="0"/>
                          </a:rPr>
                          <m:t>𝒃</m:t>
                        </m:r>
                      </m:e>
                    </m:d>
                  </m:oMath>
                </a14:m>
                <a:r>
                  <a:rPr lang="en-US" sz="1200" b="1" dirty="0" smtClean="0"/>
                  <a:t> = </a:t>
                </a:r>
                <a14:m>
                  <m:oMath xmlns:m="http://schemas.openxmlformats.org/officeDocument/2006/math">
                    <m:nary>
                      <m:naryPr>
                        <m:chr m:val="∏"/>
                        <m:ctrlPr>
                          <a:rPr lang="en-US" sz="1200" b="1" i="1" dirty="0" smtClean="0">
                            <a:solidFill>
                              <a:schemeClr val="tx1"/>
                            </a:solidFill>
                            <a:latin typeface="Cambria Math" charset="0"/>
                          </a:rPr>
                        </m:ctrlPr>
                      </m:naryPr>
                      <m:sub>
                        <m:r>
                          <m:rPr>
                            <m:brk m:alnAt="23"/>
                          </m:rPr>
                          <a:rPr lang="el-GR" sz="1200" b="1" i="1" dirty="0" smtClean="0">
                            <a:solidFill>
                              <a:schemeClr val="tx1"/>
                            </a:solidFill>
                            <a:latin typeface="Cambria Math" charset="0"/>
                          </a:rPr>
                          <m:t>𝜾</m:t>
                        </m:r>
                        <m:r>
                          <a:rPr lang="el-GR" sz="1200" b="1" i="1" dirty="0" smtClean="0">
                            <a:solidFill>
                              <a:schemeClr val="tx1"/>
                            </a:solidFill>
                            <a:latin typeface="Cambria Math" charset="0"/>
                          </a:rPr>
                          <m:t>=</m:t>
                        </m:r>
                        <m:r>
                          <a:rPr lang="el-GR" sz="1200" b="1" i="1" dirty="0" smtClean="0">
                            <a:solidFill>
                              <a:schemeClr val="tx1"/>
                            </a:solidFill>
                            <a:latin typeface="Cambria Math" charset="0"/>
                          </a:rPr>
                          <m:t>𝟏</m:t>
                        </m:r>
                      </m:sub>
                      <m:sup>
                        <m:r>
                          <a:rPr lang="el-GR" sz="1200" b="1" i="1" dirty="0" smtClean="0">
                            <a:solidFill>
                              <a:schemeClr val="tx1"/>
                            </a:solidFill>
                            <a:latin typeface="Cambria Math" charset="0"/>
                          </a:rPr>
                          <m:t>𝟏𝟎</m:t>
                        </m:r>
                      </m:sup>
                      <m:e>
                        <m:f>
                          <m:fPr>
                            <m:ctrlPr>
                              <a:rPr lang="en-US" sz="1200" b="1" i="1" dirty="0">
                                <a:solidFill>
                                  <a:schemeClr val="tx1"/>
                                </a:solidFill>
                                <a:latin typeface="Cambria Math" charset="0"/>
                                <a:ea typeface="Cambria Math" charset="0"/>
                                <a:cs typeface="Cambria Math" charset="0"/>
                              </a:rPr>
                            </m:ctrlPr>
                          </m:fPr>
                          <m:num>
                            <m:r>
                              <a:rPr lang="en-US" sz="1200" b="1" i="1" dirty="0">
                                <a:solidFill>
                                  <a:schemeClr val="tx1"/>
                                </a:solidFill>
                                <a:latin typeface="Cambria Math" charset="0"/>
                                <a:ea typeface="Cambria Math" charset="0"/>
                                <a:cs typeface="Cambria Math" charset="0"/>
                              </a:rPr>
                              <m:t>𝟏</m:t>
                            </m:r>
                          </m:num>
                          <m:den>
                            <m:rad>
                              <m:radPr>
                                <m:degHide m:val="on"/>
                                <m:ctrlPr>
                                  <a:rPr lang="en-US" sz="1200" b="1" i="1" dirty="0">
                                    <a:solidFill>
                                      <a:schemeClr val="tx1"/>
                                    </a:solidFill>
                                    <a:latin typeface="Cambria Math" charset="0"/>
                                    <a:ea typeface="Cambria Math" charset="0"/>
                                    <a:cs typeface="Cambria Math" charset="0"/>
                                  </a:rPr>
                                </m:ctrlPr>
                              </m:radPr>
                              <m:deg/>
                              <m:e>
                                <m:r>
                                  <a:rPr lang="en-US" sz="1200" b="1" i="1" dirty="0">
                                    <a:solidFill>
                                      <a:schemeClr val="tx1"/>
                                    </a:solidFill>
                                    <a:latin typeface="Cambria Math" charset="0"/>
                                    <a:ea typeface="Cambria Math" charset="0"/>
                                    <a:cs typeface="Cambria Math" charset="0"/>
                                  </a:rPr>
                                  <m:t>𝟐</m:t>
                                </m:r>
                                <m:r>
                                  <a:rPr lang="el-GR" sz="1200" b="1" i="1" dirty="0">
                                    <a:solidFill>
                                      <a:schemeClr val="tx1"/>
                                    </a:solidFill>
                                    <a:latin typeface="Cambria Math" charset="0"/>
                                    <a:ea typeface="Cambria Math" charset="0"/>
                                    <a:cs typeface="Cambria Math" charset="0"/>
                                  </a:rPr>
                                  <m:t>𝝅</m:t>
                                </m:r>
                              </m:e>
                            </m:rad>
                            <m:sSub>
                              <m:sSubPr>
                                <m:ctrlPr>
                                  <a:rPr lang="el-GR" sz="1200" b="1" i="1" dirty="0">
                                    <a:solidFill>
                                      <a:schemeClr val="tx1"/>
                                    </a:solidFill>
                                    <a:latin typeface="Cambria Math" charset="0"/>
                                    <a:ea typeface="Cambria Math" charset="0"/>
                                    <a:cs typeface="Cambria Math" charset="0"/>
                                  </a:rPr>
                                </m:ctrlPr>
                              </m:sSubPr>
                              <m:e>
                                <m:r>
                                  <m:rPr>
                                    <m:nor/>
                                  </m:rPr>
                                  <a:rPr lang="el-GR" sz="1200" b="1" dirty="0">
                                    <a:solidFill>
                                      <a:schemeClr val="tx1"/>
                                    </a:solidFill>
                                    <a:latin typeface="Cambria Math" charset="0"/>
                                    <a:ea typeface="Cambria Math" charset="0"/>
                                    <a:cs typeface="Cambria Math" charset="0"/>
                                  </a:rPr>
                                  <m:t>σ</m:t>
                                </m:r>
                              </m:e>
                              <m:sub>
                                <m:r>
                                  <a:rPr lang="el-GR" sz="1200" b="1" i="1" dirty="0" smtClean="0">
                                    <a:solidFill>
                                      <a:schemeClr val="tx1"/>
                                    </a:solidFill>
                                    <a:latin typeface="Cambria Math" charset="0"/>
                                    <a:ea typeface="Cambria Math" charset="0"/>
                                    <a:cs typeface="Cambria Math" charset="0"/>
                                  </a:rPr>
                                  <m:t>𝜾</m:t>
                                </m:r>
                              </m:sub>
                            </m:sSub>
                          </m:den>
                        </m:f>
                        <m:sSup>
                          <m:sSupPr>
                            <m:ctrlPr>
                              <a:rPr lang="el-GR" sz="1200" b="1" i="1" dirty="0">
                                <a:solidFill>
                                  <a:schemeClr val="tx1"/>
                                </a:solidFill>
                                <a:latin typeface="Cambria Math" charset="0"/>
                                <a:ea typeface="Cambria Math" charset="0"/>
                                <a:cs typeface="Cambria Math" charset="0"/>
                              </a:rPr>
                            </m:ctrlPr>
                          </m:sSupPr>
                          <m:e>
                            <m:r>
                              <a:rPr lang="en-US" sz="1200" b="1" i="1" dirty="0">
                                <a:solidFill>
                                  <a:schemeClr val="tx1"/>
                                </a:solidFill>
                                <a:latin typeface="Cambria Math" charset="0"/>
                                <a:ea typeface="Cambria Math" charset="0"/>
                                <a:cs typeface="Cambria Math" charset="0"/>
                              </a:rPr>
                              <m:t>𝒆</m:t>
                            </m:r>
                          </m:e>
                          <m:sup>
                            <m:f>
                              <m:fPr>
                                <m:ctrlPr>
                                  <a:rPr lang="el-GR" sz="1200" b="1" i="1" dirty="0">
                                    <a:solidFill>
                                      <a:schemeClr val="tx1"/>
                                    </a:solidFill>
                                    <a:latin typeface="Cambria Math" charset="0"/>
                                    <a:ea typeface="Cambria Math" charset="0"/>
                                    <a:cs typeface="Cambria Math" charset="0"/>
                                  </a:rPr>
                                </m:ctrlPr>
                              </m:fPr>
                              <m:num>
                                <m:sSup>
                                  <m:sSupPr>
                                    <m:ctrlPr>
                                      <a:rPr lang="el-GR" sz="1200" b="1" i="1" dirty="0">
                                        <a:solidFill>
                                          <a:schemeClr val="tx1"/>
                                        </a:solidFill>
                                        <a:latin typeface="Cambria Math" charset="0"/>
                                        <a:ea typeface="Cambria Math" charset="0"/>
                                        <a:cs typeface="Cambria Math" charset="0"/>
                                      </a:rPr>
                                    </m:ctrlPr>
                                  </m:sSupPr>
                                  <m:e>
                                    <m:d>
                                      <m:dPr>
                                        <m:ctrlPr>
                                          <a:rPr lang="el-GR" sz="1200" b="1" i="1" dirty="0">
                                            <a:solidFill>
                                              <a:schemeClr val="tx1"/>
                                            </a:solidFill>
                                            <a:latin typeface="Cambria Math" charset="0"/>
                                            <a:ea typeface="Cambria Math" charset="0"/>
                                            <a:cs typeface="Cambria Math" charset="0"/>
                                          </a:rPr>
                                        </m:ctrlPr>
                                      </m:dPr>
                                      <m:e>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𝑻</m:t>
                                            </m:r>
                                          </m:e>
                                          <m:sub>
                                            <m:r>
                                              <a:rPr lang="en-US" sz="1200" b="1" i="1" dirty="0" smtClean="0">
                                                <a:solidFill>
                                                  <a:schemeClr val="tx1"/>
                                                </a:solidFill>
                                                <a:latin typeface="Cambria Math" charset="0"/>
                                                <a:ea typeface="Cambria Math" charset="0"/>
                                                <a:cs typeface="Cambria Math" charset="0"/>
                                              </a:rPr>
                                              <m:t>𝒊</m:t>
                                            </m:r>
                                          </m:sub>
                                        </m:sSub>
                                        <m:r>
                                          <a:rPr lang="en-US" sz="1200" b="1" i="1" dirty="0">
                                            <a:solidFill>
                                              <a:schemeClr val="tx1"/>
                                            </a:solidFill>
                                            <a:latin typeface="Cambria Math" charset="0"/>
                                            <a:ea typeface="Cambria Math" charset="0"/>
                                            <a:cs typeface="Cambria Math" charset="0"/>
                                          </a:rPr>
                                          <m:t>−</m:t>
                                        </m:r>
                                        <m:d>
                                          <m:dPr>
                                            <m:begChr m:val="["/>
                                            <m:endChr m:val="]"/>
                                            <m:ctrlPr>
                                              <a:rPr lang="en-US" sz="1200" b="1" i="1" dirty="0" smtClean="0">
                                                <a:solidFill>
                                                  <a:schemeClr val="tx1"/>
                                                </a:solidFill>
                                                <a:latin typeface="Cambria Math" charset="0"/>
                                                <a:ea typeface="Cambria Math" charset="0"/>
                                                <a:cs typeface="Cambria Math" charset="0"/>
                                              </a:rPr>
                                            </m:ctrlPr>
                                          </m:dPr>
                                          <m:e>
                                            <m:r>
                                              <a:rPr lang="en-US" sz="1200" b="1" i="1" dirty="0">
                                                <a:solidFill>
                                                  <a:schemeClr val="tx1"/>
                                                </a:solidFill>
                                                <a:latin typeface="Cambria Math" charset="0"/>
                                                <a:ea typeface="Cambria Math" charset="0"/>
                                                <a:cs typeface="Cambria Math" charset="0"/>
                                              </a:rPr>
                                              <m:t>𝒂</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𝒃</m:t>
                                            </m:r>
                                            <m:sSub>
                                              <m:sSubPr>
                                                <m:ctrlPr>
                                                  <a:rPr lang="en-US" sz="1200" b="1" i="1" dirty="0" smtClean="0">
                                                    <a:solidFill>
                                                      <a:schemeClr val="tx1"/>
                                                    </a:solidFill>
                                                    <a:latin typeface="Cambria Math" charset="0"/>
                                                    <a:ea typeface="Cambria Math" charset="0"/>
                                                    <a:cs typeface="Cambria Math" charset="0"/>
                                                  </a:rPr>
                                                </m:ctrlPr>
                                              </m:sSubPr>
                                              <m:e>
                                                <m:r>
                                                  <a:rPr lang="en-US" sz="1200" b="1" i="1" dirty="0" smtClean="0">
                                                    <a:solidFill>
                                                      <a:schemeClr val="tx1"/>
                                                    </a:solidFill>
                                                    <a:latin typeface="Cambria Math" charset="0"/>
                                                    <a:ea typeface="Cambria Math" charset="0"/>
                                                    <a:cs typeface="Cambria Math" charset="0"/>
                                                  </a:rPr>
                                                  <m:t>𝒙</m:t>
                                                </m:r>
                                              </m:e>
                                              <m:sub>
                                                <m:r>
                                                  <a:rPr lang="en-US" sz="1200" b="1" i="1" dirty="0" smtClean="0">
                                                    <a:solidFill>
                                                      <a:schemeClr val="tx1"/>
                                                    </a:solidFill>
                                                    <a:latin typeface="Cambria Math" charset="0"/>
                                                    <a:ea typeface="Cambria Math" charset="0"/>
                                                    <a:cs typeface="Cambria Math" charset="0"/>
                                                  </a:rPr>
                                                  <m:t>𝒊</m:t>
                                                </m:r>
                                              </m:sub>
                                            </m:sSub>
                                          </m:e>
                                        </m:d>
                                      </m:e>
                                    </m:d>
                                  </m:e>
                                  <m:sup>
                                    <m:r>
                                      <a:rPr lang="en-US" sz="1200" b="1" i="1" dirty="0">
                                        <a:solidFill>
                                          <a:schemeClr val="tx1"/>
                                        </a:solidFill>
                                        <a:latin typeface="Cambria Math" charset="0"/>
                                        <a:ea typeface="Cambria Math" charset="0"/>
                                        <a:cs typeface="Cambria Math" charset="0"/>
                                      </a:rPr>
                                      <m:t>𝟐</m:t>
                                    </m:r>
                                  </m:sup>
                                </m:sSup>
                              </m:num>
                              <m:den>
                                <m:r>
                                  <a:rPr lang="en-US" sz="1200" b="1" i="1" dirty="0">
                                    <a:solidFill>
                                      <a:schemeClr val="tx1"/>
                                    </a:solidFill>
                                    <a:latin typeface="Cambria Math" charset="0"/>
                                    <a:ea typeface="Cambria Math" charset="0"/>
                                    <a:cs typeface="Cambria Math" charset="0"/>
                                  </a:rPr>
                                  <m:t>𝟐</m:t>
                                </m:r>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smtClean="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sup>
                        </m:sSup>
                        <m:r>
                          <a:rPr lang="en-US" sz="1200" b="1" dirty="0">
                            <a:solidFill>
                              <a:schemeClr val="tx1"/>
                            </a:solidFill>
                            <a:latin typeface="Cambria Math" charset="0"/>
                            <a:ea typeface="Cambria Math" charset="0"/>
                            <a:cs typeface="Cambria Math" charset="0"/>
                          </a:rPr>
                          <m:t>𝐝</m:t>
                        </m:r>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𝑻</m:t>
                            </m:r>
                          </m:e>
                          <m:sub>
                            <m:r>
                              <a:rPr lang="en-US" sz="1200" b="1" i="1" dirty="0" smtClean="0">
                                <a:solidFill>
                                  <a:schemeClr val="tx1"/>
                                </a:solidFill>
                                <a:latin typeface="Cambria Math" charset="0"/>
                                <a:ea typeface="Cambria Math" charset="0"/>
                                <a:cs typeface="Cambria Math" charset="0"/>
                              </a:rPr>
                              <m:t>𝟏</m:t>
                            </m:r>
                          </m:sub>
                        </m:sSub>
                        <m:r>
                          <a:rPr lang="en-US" sz="1200" b="1" i="1" dirty="0" smtClean="0">
                            <a:solidFill>
                              <a:schemeClr val="tx1"/>
                            </a:solidFill>
                            <a:latin typeface="Cambria Math" charset="0"/>
                            <a:ea typeface="Cambria Math" charset="0"/>
                            <a:cs typeface="Cambria Math" charset="0"/>
                          </a:rPr>
                          <m:t>…</m:t>
                        </m:r>
                        <m:r>
                          <a:rPr lang="en-US" sz="1200" b="1" dirty="0">
                            <a:solidFill>
                              <a:schemeClr val="tx1"/>
                            </a:solidFill>
                            <a:latin typeface="Cambria Math" charset="0"/>
                            <a:ea typeface="Cambria Math" charset="0"/>
                            <a:cs typeface="Cambria Math" charset="0"/>
                          </a:rPr>
                          <m:t>𝐝</m:t>
                        </m:r>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𝑻</m:t>
                            </m:r>
                          </m:e>
                          <m:sub>
                            <m:r>
                              <a:rPr lang="en-US" sz="1200" b="1" i="1" dirty="0">
                                <a:solidFill>
                                  <a:schemeClr val="tx1"/>
                                </a:solidFill>
                                <a:latin typeface="Cambria Math" charset="0"/>
                                <a:ea typeface="Cambria Math" charset="0"/>
                                <a:cs typeface="Cambria Math" charset="0"/>
                              </a:rPr>
                              <m:t>𝟏</m:t>
                            </m:r>
                            <m:r>
                              <a:rPr lang="en-US" sz="1200" b="1" i="1" dirty="0" smtClean="0">
                                <a:solidFill>
                                  <a:schemeClr val="tx1"/>
                                </a:solidFill>
                                <a:latin typeface="Cambria Math" charset="0"/>
                                <a:ea typeface="Cambria Math" charset="0"/>
                                <a:cs typeface="Cambria Math" charset="0"/>
                              </a:rPr>
                              <m:t>𝟎</m:t>
                            </m:r>
                          </m:sub>
                        </m:sSub>
                      </m:e>
                    </m:nary>
                  </m:oMath>
                </a14:m>
                <a:r>
                  <a:rPr lang="en-US" sz="1400" b="1" dirty="0" smtClean="0">
                    <a:solidFill>
                      <a:srgbClr val="006600"/>
                    </a:solidFill>
                  </a:rPr>
                  <a:t> </a:t>
                </a:r>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928654" y="1027387"/>
                <a:ext cx="4104456" cy="1194430"/>
              </a:xfrm>
              <a:prstGeom prst="rect">
                <a:avLst/>
              </a:prstGeom>
              <a:blipFill rotWithShape="0">
                <a:blip r:embed="rId6"/>
                <a:stretch>
                  <a:fillRect l="-296" t="-505" r="-1331"/>
                </a:stretch>
              </a:blipFill>
              <a:ln w="1905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1872" y="3055746"/>
                <a:ext cx="9072500" cy="1225079"/>
              </a:xfrm>
              <a:prstGeom prst="rect">
                <a:avLst/>
              </a:prstGeom>
              <a:noFill/>
            </p:spPr>
            <p:txBody>
              <a:bodyPr wrap="square" rtlCol="0">
                <a:spAutoFit/>
              </a:bodyPr>
              <a:lstStyle/>
              <a:p>
                <a:pPr algn="just"/>
                <a:r>
                  <a:rPr lang="el-GR" sz="1600" b="1" dirty="0" smtClean="0"/>
                  <a:t>Εκτίμηση των τιμών των παραμέτρων α</a:t>
                </a:r>
                <a:r>
                  <a:rPr lang="en-US" sz="1600" b="1" dirty="0" smtClean="0"/>
                  <a:t> </a:t>
                </a:r>
                <a:r>
                  <a:rPr lang="el-GR" sz="1600" b="1" dirty="0" smtClean="0"/>
                  <a:t>και </a:t>
                </a:r>
                <a:r>
                  <a:rPr lang="en-US" sz="1600" b="1" dirty="0" smtClean="0"/>
                  <a:t>b : </a:t>
                </a:r>
                <a:r>
                  <a:rPr lang="el-GR" sz="1600" dirty="0" smtClean="0"/>
                  <a:t>Αναζητούμε τις εκείνες τις τιμές των παραμέτρων </a:t>
                </a:r>
                <a14:m>
                  <m:oMath xmlns:m="http://schemas.openxmlformats.org/officeDocument/2006/math">
                    <m:d>
                      <m:dPr>
                        <m:ctrlPr>
                          <a:rPr lang="el-GR" sz="1600" i="1" smtClean="0">
                            <a:latin typeface="Cambria Math" charset="0"/>
                          </a:rPr>
                        </m:ctrlPr>
                      </m:dPr>
                      <m:e>
                        <m:acc>
                          <m:accPr>
                            <m:chr m:val="̂"/>
                            <m:ctrlPr>
                              <a:rPr lang="el-GR" sz="1600" i="1" smtClean="0">
                                <a:solidFill>
                                  <a:srgbClr val="C00000"/>
                                </a:solidFill>
                                <a:latin typeface="Cambria Math" charset="0"/>
                              </a:rPr>
                            </m:ctrlPr>
                          </m:accPr>
                          <m:e>
                            <m:r>
                              <a:rPr lang="en-US" sz="1600" b="0" i="1" smtClean="0">
                                <a:solidFill>
                                  <a:srgbClr val="C00000"/>
                                </a:solidFill>
                                <a:latin typeface="Cambria Math" charset="0"/>
                              </a:rPr>
                              <m:t>𝑎</m:t>
                            </m:r>
                            <m:r>
                              <a:rPr lang="en-US" sz="1600" b="0" i="1" smtClean="0">
                                <a:solidFill>
                                  <a:srgbClr val="C00000"/>
                                </a:solidFill>
                                <a:latin typeface="Cambria Math" charset="0"/>
                              </a:rPr>
                              <m:t> </m:t>
                            </m:r>
                          </m:e>
                        </m:acc>
                        <m:r>
                          <a:rPr lang="el-GR" sz="1600" b="0" i="1" smtClean="0">
                            <a:solidFill>
                              <a:srgbClr val="C00000"/>
                            </a:solidFill>
                            <a:latin typeface="Cambria Math" charset="0"/>
                          </a:rPr>
                          <m:t> </m:t>
                        </m:r>
                        <m:r>
                          <a:rPr lang="el-GR" sz="1600" b="0" i="1" smtClean="0">
                            <a:solidFill>
                              <a:srgbClr val="C00000"/>
                            </a:solidFill>
                            <a:latin typeface="Cambria Math" charset="0"/>
                          </a:rPr>
                          <m:t>𝜅𝛼𝜄</m:t>
                        </m:r>
                        <m:r>
                          <a:rPr lang="el-GR" sz="1600" b="0" i="1" smtClean="0">
                            <a:solidFill>
                              <a:srgbClr val="C00000"/>
                            </a:solidFill>
                            <a:latin typeface="Cambria Math" charset="0"/>
                          </a:rPr>
                          <m:t> </m:t>
                        </m:r>
                        <m:acc>
                          <m:accPr>
                            <m:chr m:val="̂"/>
                            <m:ctrlPr>
                              <a:rPr lang="el-GR" sz="1600" b="0" i="1" smtClean="0">
                                <a:solidFill>
                                  <a:srgbClr val="C00000"/>
                                </a:solidFill>
                                <a:latin typeface="Cambria Math" charset="0"/>
                              </a:rPr>
                            </m:ctrlPr>
                          </m:accPr>
                          <m:e>
                            <m:r>
                              <a:rPr lang="en-US" sz="1600" b="0" i="1" smtClean="0">
                                <a:solidFill>
                                  <a:srgbClr val="C00000"/>
                                </a:solidFill>
                                <a:latin typeface="Cambria Math" charset="0"/>
                              </a:rPr>
                              <m:t>𝑏</m:t>
                            </m:r>
                          </m:e>
                        </m:acc>
                      </m:e>
                    </m:d>
                  </m:oMath>
                </a14:m>
                <a:r>
                  <a:rPr lang="el-GR" sz="1600" dirty="0" smtClean="0"/>
                  <a:t>  οι οποίες μεγιστοποιούν την σ</a:t>
                </a:r>
                <a:r>
                  <a:rPr lang="el-GR" sz="1600" dirty="0"/>
                  <a:t>υ</a:t>
                </a:r>
                <a:r>
                  <a:rPr lang="el-GR" sz="1600" dirty="0" smtClean="0"/>
                  <a:t>νάρτηση</a:t>
                </a:r>
                <a:r>
                  <a:rPr lang="el-GR" sz="1600" dirty="0" smtClean="0">
                    <a:solidFill>
                      <a:srgbClr val="C00000"/>
                    </a:solidFill>
                  </a:rPr>
                  <a:t> «</a:t>
                </a:r>
                <a:r>
                  <a:rPr lang="el-GR" sz="1600" dirty="0" err="1" smtClean="0">
                    <a:solidFill>
                      <a:srgbClr val="C00000"/>
                    </a:solidFill>
                  </a:rPr>
                  <a:t>πιθανοφάνειας</a:t>
                </a:r>
                <a:r>
                  <a:rPr lang="el-GR" sz="1600" dirty="0" smtClean="0">
                    <a:solidFill>
                      <a:srgbClr val="C00000"/>
                    </a:solidFill>
                  </a:rPr>
                  <a:t>» (</a:t>
                </a:r>
                <a:r>
                  <a:rPr lang="en-US" sz="1600" dirty="0" smtClean="0">
                    <a:solidFill>
                      <a:srgbClr val="C00000"/>
                    </a:solidFill>
                  </a:rPr>
                  <a:t>likelihood</a:t>
                </a:r>
                <a:r>
                  <a:rPr lang="el-GR" sz="1600" dirty="0" smtClean="0">
                    <a:solidFill>
                      <a:srgbClr val="C00000"/>
                    </a:solidFill>
                  </a:rPr>
                  <a:t>):</a:t>
                </a:r>
              </a:p>
              <a:p>
                <a:pPr algn="just"/>
                <a14:m>
                  <m:oMath xmlns:m="http://schemas.openxmlformats.org/officeDocument/2006/math">
                    <m:r>
                      <a:rPr lang="en-US" sz="1600" b="0" i="1" smtClean="0">
                        <a:solidFill>
                          <a:srgbClr val="C00000"/>
                        </a:solidFill>
                        <a:latin typeface="Cambria Math" charset="0"/>
                        <a:ea typeface="Cambria Math" charset="0"/>
                        <a:cs typeface="Cambria Math" charset="0"/>
                      </a:rPr>
                      <m:t>ℒ</m:t>
                    </m:r>
                    <m:d>
                      <m:dPr>
                        <m:ctrlPr>
                          <a:rPr lang="en-US" sz="1600" i="1">
                            <a:solidFill>
                              <a:srgbClr val="C00000"/>
                            </a:solidFill>
                            <a:latin typeface="Cambria Math" charset="0"/>
                          </a:rPr>
                        </m:ctrlPr>
                      </m:dPr>
                      <m:e>
                        <m:sSub>
                          <m:sSubPr>
                            <m:ctrlPr>
                              <a:rPr lang="en-US" sz="1600" i="1">
                                <a:solidFill>
                                  <a:srgbClr val="C00000"/>
                                </a:solidFill>
                                <a:latin typeface="Cambria Math" charset="0"/>
                              </a:rPr>
                            </m:ctrlPr>
                          </m:sSubPr>
                          <m:e>
                            <m:r>
                              <a:rPr lang="en-US" sz="1600" b="0" i="1">
                                <a:solidFill>
                                  <a:srgbClr val="C00000"/>
                                </a:solidFill>
                                <a:latin typeface="Cambria Math" charset="0"/>
                              </a:rPr>
                              <m:t>𝑇</m:t>
                            </m:r>
                          </m:e>
                          <m:sub>
                            <m:r>
                              <a:rPr lang="en-US" sz="1600" b="0" i="1">
                                <a:solidFill>
                                  <a:srgbClr val="C00000"/>
                                </a:solidFill>
                                <a:latin typeface="Cambria Math" charset="0"/>
                              </a:rPr>
                              <m:t>1</m:t>
                            </m:r>
                          </m:sub>
                        </m:sSub>
                        <m:r>
                          <a:rPr lang="en-US" sz="1600" b="0" i="1">
                            <a:solidFill>
                              <a:srgbClr val="C00000"/>
                            </a:solidFill>
                            <a:latin typeface="Cambria Math" charset="0"/>
                          </a:rPr>
                          <m:t>,…</m:t>
                        </m:r>
                        <m:sSub>
                          <m:sSubPr>
                            <m:ctrlPr>
                              <a:rPr lang="en-US" sz="1600" i="1">
                                <a:solidFill>
                                  <a:srgbClr val="C00000"/>
                                </a:solidFill>
                                <a:latin typeface="Cambria Math" charset="0"/>
                              </a:rPr>
                            </m:ctrlPr>
                          </m:sSubPr>
                          <m:e>
                            <m:r>
                              <a:rPr lang="en-US" sz="1600" b="0" i="1">
                                <a:solidFill>
                                  <a:srgbClr val="C00000"/>
                                </a:solidFill>
                                <a:latin typeface="Cambria Math" charset="0"/>
                              </a:rPr>
                              <m:t>𝑇</m:t>
                            </m:r>
                          </m:e>
                          <m:sub>
                            <m:r>
                              <a:rPr lang="en-US" sz="1600" b="0" i="1">
                                <a:solidFill>
                                  <a:srgbClr val="C00000"/>
                                </a:solidFill>
                                <a:latin typeface="Cambria Math" charset="0"/>
                              </a:rPr>
                              <m:t>10</m:t>
                            </m:r>
                          </m:sub>
                        </m:sSub>
                        <m:r>
                          <a:rPr lang="en-US" sz="1600" b="0" i="1" smtClean="0">
                            <a:solidFill>
                              <a:srgbClr val="C00000"/>
                            </a:solidFill>
                            <a:latin typeface="Cambria Math" charset="0"/>
                          </a:rPr>
                          <m:t>;</m:t>
                        </m:r>
                        <m:r>
                          <a:rPr lang="en-US" sz="1600" b="0" i="1">
                            <a:solidFill>
                              <a:srgbClr val="C00000"/>
                            </a:solidFill>
                            <a:latin typeface="Cambria Math" charset="0"/>
                          </a:rPr>
                          <m:t>𝑎</m:t>
                        </m:r>
                        <m:r>
                          <a:rPr lang="en-US" sz="1600" b="0" i="1">
                            <a:solidFill>
                              <a:srgbClr val="C00000"/>
                            </a:solidFill>
                            <a:latin typeface="Cambria Math" charset="0"/>
                          </a:rPr>
                          <m:t>,</m:t>
                        </m:r>
                        <m:r>
                          <a:rPr lang="en-US" sz="1600" b="0" i="1">
                            <a:solidFill>
                              <a:srgbClr val="C00000"/>
                            </a:solidFill>
                            <a:latin typeface="Cambria Math" charset="0"/>
                          </a:rPr>
                          <m:t>𝑏</m:t>
                        </m:r>
                      </m:e>
                    </m:d>
                  </m:oMath>
                </a14:m>
                <a:r>
                  <a:rPr lang="en-US" sz="1600" b="1" dirty="0"/>
                  <a:t> = </a:t>
                </a:r>
                <a14:m>
                  <m:oMath xmlns:m="http://schemas.openxmlformats.org/officeDocument/2006/math">
                    <m:nary>
                      <m:naryPr>
                        <m:chr m:val="∏"/>
                        <m:ctrlPr>
                          <a:rPr lang="en-US" sz="1600" i="1" dirty="0">
                            <a:latin typeface="Cambria Math" charset="0"/>
                          </a:rPr>
                        </m:ctrlPr>
                      </m:naryPr>
                      <m:sub>
                        <m:r>
                          <a:rPr lang="en-US" sz="1600" b="0" i="1" dirty="0" smtClean="0">
                            <a:latin typeface="Cambria Math" charset="0"/>
                          </a:rPr>
                          <m:t>𝑖</m:t>
                        </m:r>
                        <m:r>
                          <a:rPr lang="el-GR" sz="1600" b="0" i="1" dirty="0">
                            <a:latin typeface="Cambria Math" charset="0"/>
                          </a:rPr>
                          <m:t>=1</m:t>
                        </m:r>
                      </m:sub>
                      <m:sup>
                        <m:r>
                          <a:rPr lang="el-GR" sz="1600" b="0" i="1" dirty="0">
                            <a:latin typeface="Cambria Math" charset="0"/>
                          </a:rPr>
                          <m:t>10</m:t>
                        </m:r>
                      </m:sup>
                      <m:e>
                        <m:f>
                          <m:fPr>
                            <m:ctrlPr>
                              <a:rPr lang="en-US" sz="1600" i="1" dirty="0">
                                <a:latin typeface="Cambria Math" charset="0"/>
                                <a:ea typeface="Cambria Math" charset="0"/>
                                <a:cs typeface="Cambria Math" charset="0"/>
                              </a:rPr>
                            </m:ctrlPr>
                          </m:fPr>
                          <m:num>
                            <m:r>
                              <a:rPr lang="en-US" sz="1600" b="0" i="1" dirty="0">
                                <a:latin typeface="Cambria Math" charset="0"/>
                                <a:ea typeface="Cambria Math" charset="0"/>
                                <a:cs typeface="Cambria Math" charset="0"/>
                              </a:rPr>
                              <m:t>1</m:t>
                            </m:r>
                          </m:num>
                          <m:den>
                            <m:rad>
                              <m:radPr>
                                <m:degHide m:val="on"/>
                                <m:ctrlPr>
                                  <a:rPr lang="en-US" sz="1600" i="1" dirty="0">
                                    <a:latin typeface="Cambria Math" charset="0"/>
                                    <a:ea typeface="Cambria Math" charset="0"/>
                                    <a:cs typeface="Cambria Math" charset="0"/>
                                  </a:rPr>
                                </m:ctrlPr>
                              </m:radPr>
                              <m:deg/>
                              <m:e>
                                <m:r>
                                  <a:rPr lang="en-US" sz="1600" b="0" i="1" dirty="0">
                                    <a:latin typeface="Cambria Math" charset="0"/>
                                    <a:ea typeface="Cambria Math" charset="0"/>
                                    <a:cs typeface="Cambria Math" charset="0"/>
                                  </a:rPr>
                                  <m:t>2</m:t>
                                </m:r>
                                <m:r>
                                  <a:rPr lang="el-GR" sz="1600" b="0" i="1" dirty="0">
                                    <a:latin typeface="Cambria Math" charset="0"/>
                                    <a:ea typeface="Cambria Math" charset="0"/>
                                    <a:cs typeface="Cambria Math" charset="0"/>
                                  </a:rPr>
                                  <m:t>𝜋</m:t>
                                </m:r>
                              </m:e>
                            </m:rad>
                            <m:sSub>
                              <m:sSubPr>
                                <m:ctrlPr>
                                  <a:rPr lang="el-GR" sz="1600" i="1" dirty="0">
                                    <a:latin typeface="Cambria Math" charset="0"/>
                                    <a:ea typeface="Cambria Math" charset="0"/>
                                    <a:cs typeface="Cambria Math" charset="0"/>
                                  </a:rPr>
                                </m:ctrlPr>
                              </m:sSubPr>
                              <m:e>
                                <m:r>
                                  <m:rPr>
                                    <m:nor/>
                                  </m:rPr>
                                  <a:rPr lang="el-GR" sz="1600" dirty="0">
                                    <a:latin typeface="Cambria Math" charset="0"/>
                                    <a:ea typeface="Cambria Math" charset="0"/>
                                    <a:cs typeface="Cambria Math" charset="0"/>
                                  </a:rPr>
                                  <m:t>σ</m:t>
                                </m:r>
                              </m:e>
                              <m:sub>
                                <m:r>
                                  <a:rPr lang="el-GR" sz="1600" b="0" i="1" dirty="0">
                                    <a:latin typeface="Cambria Math" charset="0"/>
                                    <a:ea typeface="Cambria Math" charset="0"/>
                                    <a:cs typeface="Cambria Math" charset="0"/>
                                  </a:rPr>
                                  <m:t>𝜄</m:t>
                                </m:r>
                              </m:sub>
                            </m:sSub>
                          </m:den>
                        </m:f>
                        <m:sSup>
                          <m:sSupPr>
                            <m:ctrlPr>
                              <a:rPr lang="el-GR" sz="1600" i="1" dirty="0">
                                <a:latin typeface="Cambria Math" charset="0"/>
                                <a:ea typeface="Cambria Math" charset="0"/>
                                <a:cs typeface="Cambria Math" charset="0"/>
                              </a:rPr>
                            </m:ctrlPr>
                          </m:sSupPr>
                          <m:e>
                            <m:r>
                              <a:rPr lang="en-US" sz="1600" b="0" i="1" dirty="0">
                                <a:latin typeface="Cambria Math" charset="0"/>
                                <a:ea typeface="Cambria Math" charset="0"/>
                                <a:cs typeface="Cambria Math" charset="0"/>
                              </a:rPr>
                              <m:t>𝑒</m:t>
                            </m:r>
                          </m:e>
                          <m:sup>
                            <m:f>
                              <m:fPr>
                                <m:ctrlPr>
                                  <a:rPr lang="el-GR" sz="1600" i="1" dirty="0">
                                    <a:latin typeface="Cambria Math" charset="0"/>
                                    <a:ea typeface="Cambria Math" charset="0"/>
                                    <a:cs typeface="Cambria Math" charset="0"/>
                                  </a:rPr>
                                </m:ctrlPr>
                              </m:fPr>
                              <m:num>
                                <m:sSup>
                                  <m:sSupPr>
                                    <m:ctrlPr>
                                      <a:rPr lang="el-GR" sz="1600" i="1" dirty="0">
                                        <a:latin typeface="Cambria Math" charset="0"/>
                                        <a:ea typeface="Cambria Math" charset="0"/>
                                        <a:cs typeface="Cambria Math" charset="0"/>
                                      </a:rPr>
                                    </m:ctrlPr>
                                  </m:sSupPr>
                                  <m:e>
                                    <m:r>
                                      <a:rPr lang="en-US" sz="1600" b="0" i="1" dirty="0" smtClean="0">
                                        <a:latin typeface="Cambria Math" charset="0"/>
                                        <a:ea typeface="Cambria Math" charset="0"/>
                                        <a:cs typeface="Cambria Math" charset="0"/>
                                      </a:rPr>
                                      <m:t>−</m:t>
                                    </m:r>
                                    <m:d>
                                      <m:dPr>
                                        <m:ctrlPr>
                                          <a:rPr lang="el-GR" sz="1600" i="1" dirty="0">
                                            <a:latin typeface="Cambria Math" charset="0"/>
                                            <a:ea typeface="Cambria Math" charset="0"/>
                                            <a:cs typeface="Cambria Math" charset="0"/>
                                          </a:rPr>
                                        </m:ctrlPr>
                                      </m:dPr>
                                      <m:e>
                                        <m:sSub>
                                          <m:sSubPr>
                                            <m:ctrlPr>
                                              <a:rPr lang="el-GR" sz="1600" i="1" dirty="0">
                                                <a:latin typeface="Cambria Math" charset="0"/>
                                                <a:ea typeface="Cambria Math" charset="0"/>
                                                <a:cs typeface="Cambria Math" charset="0"/>
                                              </a:rPr>
                                            </m:ctrlPr>
                                          </m:sSubPr>
                                          <m:e>
                                            <m:r>
                                              <a:rPr lang="en-US" sz="1600" b="0" i="1" dirty="0">
                                                <a:latin typeface="Cambria Math" charset="0"/>
                                                <a:ea typeface="Cambria Math" charset="0"/>
                                                <a:cs typeface="Cambria Math" charset="0"/>
                                              </a:rPr>
                                              <m:t>𝑇</m:t>
                                            </m:r>
                                          </m:e>
                                          <m:sub>
                                            <m:r>
                                              <a:rPr lang="en-US" sz="1600" b="0" i="1" dirty="0">
                                                <a:latin typeface="Cambria Math" charset="0"/>
                                                <a:ea typeface="Cambria Math" charset="0"/>
                                                <a:cs typeface="Cambria Math" charset="0"/>
                                              </a:rPr>
                                              <m:t>𝑖</m:t>
                                            </m:r>
                                          </m:sub>
                                        </m:sSub>
                                        <m:r>
                                          <a:rPr lang="en-US" sz="1600" b="0" i="1" dirty="0">
                                            <a:latin typeface="Cambria Math" charset="0"/>
                                            <a:ea typeface="Cambria Math" charset="0"/>
                                            <a:cs typeface="Cambria Math" charset="0"/>
                                          </a:rPr>
                                          <m:t>−</m:t>
                                        </m:r>
                                        <m:d>
                                          <m:dPr>
                                            <m:begChr m:val="["/>
                                            <m:endChr m:val="]"/>
                                            <m:ctrlPr>
                                              <a:rPr lang="en-US" sz="1600" i="1" dirty="0">
                                                <a:latin typeface="Cambria Math" charset="0"/>
                                                <a:ea typeface="Cambria Math" charset="0"/>
                                                <a:cs typeface="Cambria Math" charset="0"/>
                                              </a:rPr>
                                            </m:ctrlPr>
                                          </m:dPr>
                                          <m:e>
                                            <m:r>
                                              <a:rPr lang="en-US" sz="1600" b="0" i="1" dirty="0">
                                                <a:latin typeface="Cambria Math" charset="0"/>
                                                <a:ea typeface="Cambria Math" charset="0"/>
                                                <a:cs typeface="Cambria Math" charset="0"/>
                                              </a:rPr>
                                              <m:t>𝑎</m:t>
                                            </m:r>
                                            <m:r>
                                              <a:rPr lang="en-US" sz="1600" b="0" i="1" dirty="0">
                                                <a:latin typeface="Cambria Math" charset="0"/>
                                                <a:ea typeface="Cambria Math" charset="0"/>
                                                <a:cs typeface="Cambria Math" charset="0"/>
                                              </a:rPr>
                                              <m:t>+</m:t>
                                            </m:r>
                                            <m:r>
                                              <a:rPr lang="en-US" sz="1600" b="0" i="1" dirty="0">
                                                <a:latin typeface="Cambria Math" charset="0"/>
                                                <a:ea typeface="Cambria Math" charset="0"/>
                                                <a:cs typeface="Cambria Math" charset="0"/>
                                              </a:rPr>
                                              <m:t>𝑏</m:t>
                                            </m:r>
                                            <m:sSub>
                                              <m:sSubPr>
                                                <m:ctrlPr>
                                                  <a:rPr lang="en-US" sz="1600" i="1" dirty="0">
                                                    <a:latin typeface="Cambria Math" charset="0"/>
                                                    <a:ea typeface="Cambria Math" charset="0"/>
                                                    <a:cs typeface="Cambria Math" charset="0"/>
                                                  </a:rPr>
                                                </m:ctrlPr>
                                              </m:sSubPr>
                                              <m:e>
                                                <m:r>
                                                  <a:rPr lang="en-US" sz="1600" b="0" i="1" dirty="0">
                                                    <a:latin typeface="Cambria Math" charset="0"/>
                                                    <a:ea typeface="Cambria Math" charset="0"/>
                                                    <a:cs typeface="Cambria Math" charset="0"/>
                                                  </a:rPr>
                                                  <m:t>𝑥</m:t>
                                                </m:r>
                                              </m:e>
                                              <m:sub>
                                                <m:r>
                                                  <a:rPr lang="en-US" sz="1600" b="0" i="1" dirty="0">
                                                    <a:latin typeface="Cambria Math" charset="0"/>
                                                    <a:ea typeface="Cambria Math" charset="0"/>
                                                    <a:cs typeface="Cambria Math" charset="0"/>
                                                  </a:rPr>
                                                  <m:t>𝑖</m:t>
                                                </m:r>
                                              </m:sub>
                                            </m:sSub>
                                          </m:e>
                                        </m:d>
                                      </m:e>
                                    </m:d>
                                  </m:e>
                                  <m:sup>
                                    <m:r>
                                      <a:rPr lang="en-US" sz="1600" b="0" i="1" dirty="0">
                                        <a:latin typeface="Cambria Math" charset="0"/>
                                        <a:ea typeface="Cambria Math" charset="0"/>
                                        <a:cs typeface="Cambria Math" charset="0"/>
                                      </a:rPr>
                                      <m:t>2</m:t>
                                    </m:r>
                                  </m:sup>
                                </m:sSup>
                              </m:num>
                              <m:den>
                                <m:r>
                                  <a:rPr lang="en-US" sz="1600" b="0" i="1" dirty="0">
                                    <a:latin typeface="Cambria Math" charset="0"/>
                                    <a:ea typeface="Cambria Math" charset="0"/>
                                    <a:cs typeface="Cambria Math" charset="0"/>
                                  </a:rPr>
                                  <m:t>2</m:t>
                                </m:r>
                                <m:sSubSup>
                                  <m:sSubSupPr>
                                    <m:ctrlPr>
                                      <a:rPr lang="en-US" sz="1600" i="1" dirty="0">
                                        <a:latin typeface="Cambria Math" charset="0"/>
                                        <a:ea typeface="Cambria Math" charset="0"/>
                                        <a:cs typeface="Cambria Math" charset="0"/>
                                      </a:rPr>
                                    </m:ctrlPr>
                                  </m:sSubSupPr>
                                  <m:e>
                                    <m:r>
                                      <a:rPr lang="el-GR" sz="1600" b="0" i="1" dirty="0">
                                        <a:latin typeface="Cambria Math" charset="0"/>
                                        <a:ea typeface="Cambria Math" charset="0"/>
                                        <a:cs typeface="Cambria Math" charset="0"/>
                                      </a:rPr>
                                      <m:t>𝜎</m:t>
                                    </m:r>
                                  </m:e>
                                  <m:sub>
                                    <m:r>
                                      <a:rPr lang="en-US" sz="1600" b="0" i="1" dirty="0">
                                        <a:latin typeface="Cambria Math" charset="0"/>
                                        <a:ea typeface="Cambria Math" charset="0"/>
                                        <a:cs typeface="Cambria Math" charset="0"/>
                                      </a:rPr>
                                      <m:t>𝑖</m:t>
                                    </m:r>
                                  </m:sub>
                                  <m:sup>
                                    <m:r>
                                      <a:rPr lang="el-GR" sz="1600" b="0" i="1" dirty="0">
                                        <a:latin typeface="Cambria Math" charset="0"/>
                                        <a:ea typeface="Cambria Math" charset="0"/>
                                        <a:cs typeface="Cambria Math" charset="0"/>
                                      </a:rPr>
                                      <m:t>2</m:t>
                                    </m:r>
                                  </m:sup>
                                </m:sSubSup>
                              </m:den>
                            </m:f>
                          </m:sup>
                        </m:sSup>
                      </m:e>
                    </m:nary>
                  </m:oMath>
                </a14:m>
                <a:r>
                  <a:rPr lang="en-US" sz="1600" dirty="0" smtClean="0"/>
                  <a:t>       (</a:t>
                </a:r>
                <a:r>
                  <a:rPr lang="el-GR" sz="1600" u="sng" dirty="0" smtClean="0"/>
                  <a:t>Υπενθύμιση</a:t>
                </a:r>
                <a:r>
                  <a:rPr lang="el-GR" sz="1600" dirty="0" smtClean="0"/>
                  <a:t>: </a:t>
                </a:r>
                <a14:m>
                  <m:oMath xmlns:m="http://schemas.openxmlformats.org/officeDocument/2006/math">
                    <m:sSub>
                      <m:sSubPr>
                        <m:ctrlPr>
                          <a:rPr lang="en-US" sz="1600" i="1" dirty="0" smtClean="0">
                            <a:latin typeface="Cambria Math" charset="0"/>
                          </a:rPr>
                        </m:ctrlPr>
                      </m:sSubPr>
                      <m:e>
                        <m:r>
                          <a:rPr lang="en-US" sz="1600" b="0" i="1" dirty="0" smtClean="0">
                            <a:latin typeface="Cambria Math" charset="0"/>
                          </a:rPr>
                          <m:t>𝑥</m:t>
                        </m:r>
                      </m:e>
                      <m:sub>
                        <m:r>
                          <a:rPr lang="en-US" sz="1600" b="0" i="1" dirty="0" smtClean="0">
                            <a:latin typeface="Cambria Math" charset="0"/>
                          </a:rPr>
                          <m:t>𝑖</m:t>
                        </m:r>
                      </m:sub>
                    </m:sSub>
                    <m:r>
                      <a:rPr lang="en-US" sz="1600" b="0" i="1" dirty="0" smtClean="0">
                        <a:latin typeface="Cambria Math" charset="0"/>
                      </a:rPr>
                      <m:t>=</m:t>
                    </m:r>
                    <m:rad>
                      <m:radPr>
                        <m:degHide m:val="on"/>
                        <m:ctrlPr>
                          <a:rPr lang="en-US" sz="1600" b="0" i="1" dirty="0" smtClean="0">
                            <a:latin typeface="Cambria Math" charset="0"/>
                          </a:rPr>
                        </m:ctrlPr>
                      </m:radPr>
                      <m:deg/>
                      <m:e>
                        <m:sSub>
                          <m:sSubPr>
                            <m:ctrlPr>
                              <a:rPr lang="en-US" sz="1600" b="0" i="1" dirty="0" smtClean="0">
                                <a:latin typeface="Cambria Math" charset="0"/>
                              </a:rPr>
                            </m:ctrlPr>
                          </m:sSubPr>
                          <m:e>
                            <m:r>
                              <a:rPr lang="en-US" sz="1600" b="0" i="1" dirty="0" smtClean="0">
                                <a:latin typeface="Cambria Math" charset="0"/>
                              </a:rPr>
                              <m:t>𝐿</m:t>
                            </m:r>
                          </m:e>
                          <m:sub>
                            <m:r>
                              <a:rPr lang="en-US" sz="1600" b="0" i="1" dirty="0" smtClean="0">
                                <a:latin typeface="Cambria Math" charset="0"/>
                              </a:rPr>
                              <m:t>𝑖</m:t>
                            </m:r>
                          </m:sub>
                        </m:sSub>
                      </m:e>
                    </m:rad>
                  </m:oMath>
                </a14:m>
                <a:r>
                  <a:rPr lang="en-US" sz="1600" dirty="0" smtClean="0"/>
                  <a:t>)</a:t>
                </a:r>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71872" y="3055746"/>
                <a:ext cx="9072500" cy="1225079"/>
              </a:xfrm>
              <a:prstGeom prst="rect">
                <a:avLst/>
              </a:prstGeom>
              <a:blipFill rotWithShape="0">
                <a:blip r:embed="rId7"/>
                <a:stretch>
                  <a:fillRect l="-403" t="-2488" r="-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3286" y="4241168"/>
                <a:ext cx="9072500" cy="1309141"/>
              </a:xfrm>
              <a:prstGeom prst="rect">
                <a:avLst/>
              </a:prstGeom>
              <a:noFill/>
            </p:spPr>
            <p:txBody>
              <a:bodyPr wrap="square" rtlCol="0">
                <a:spAutoFit/>
              </a:bodyPr>
              <a:lstStyle/>
              <a:p>
                <a:pPr algn="just"/>
                <a:r>
                  <a:rPr lang="el-GR" sz="1600" b="1" dirty="0" smtClean="0"/>
                  <a:t>Ισοδύναμα</a:t>
                </a:r>
                <a:r>
                  <a:rPr lang="en-US" sz="1600" b="1" dirty="0" smtClean="0"/>
                  <a:t>: </a:t>
                </a:r>
                <a:r>
                  <a:rPr lang="el-GR" sz="1600" dirty="0" smtClean="0"/>
                  <a:t>Αναζητούμε τις εκείνες τις τιμές των παραμέτρων </a:t>
                </a:r>
                <a14:m>
                  <m:oMath xmlns:m="http://schemas.openxmlformats.org/officeDocument/2006/math">
                    <m:d>
                      <m:dPr>
                        <m:ctrlPr>
                          <a:rPr lang="el-GR" sz="1600" i="1" smtClean="0">
                            <a:latin typeface="Cambria Math" charset="0"/>
                          </a:rPr>
                        </m:ctrlPr>
                      </m:dPr>
                      <m:e>
                        <m:acc>
                          <m:accPr>
                            <m:chr m:val="̂"/>
                            <m:ctrlPr>
                              <a:rPr lang="el-GR" sz="1600" i="1" smtClean="0">
                                <a:solidFill>
                                  <a:srgbClr val="C00000"/>
                                </a:solidFill>
                                <a:latin typeface="Cambria Math" charset="0"/>
                              </a:rPr>
                            </m:ctrlPr>
                          </m:accPr>
                          <m:e>
                            <m:r>
                              <a:rPr lang="en-US" sz="1600" b="0" i="1" smtClean="0">
                                <a:solidFill>
                                  <a:srgbClr val="C00000"/>
                                </a:solidFill>
                                <a:latin typeface="Cambria Math" charset="0"/>
                              </a:rPr>
                              <m:t>𝑎</m:t>
                            </m:r>
                            <m:r>
                              <a:rPr lang="en-US" sz="1600" b="0" i="1" smtClean="0">
                                <a:solidFill>
                                  <a:srgbClr val="C00000"/>
                                </a:solidFill>
                                <a:latin typeface="Cambria Math" charset="0"/>
                              </a:rPr>
                              <m:t> </m:t>
                            </m:r>
                          </m:e>
                        </m:acc>
                        <m:r>
                          <a:rPr lang="el-GR" sz="1600" b="0" i="1" smtClean="0">
                            <a:solidFill>
                              <a:srgbClr val="C00000"/>
                            </a:solidFill>
                            <a:latin typeface="Cambria Math" charset="0"/>
                          </a:rPr>
                          <m:t> </m:t>
                        </m:r>
                        <m:r>
                          <a:rPr lang="el-GR" sz="1600" b="0" i="1" smtClean="0">
                            <a:solidFill>
                              <a:srgbClr val="C00000"/>
                            </a:solidFill>
                            <a:latin typeface="Cambria Math" charset="0"/>
                          </a:rPr>
                          <m:t>𝜅𝛼𝜄</m:t>
                        </m:r>
                        <m:r>
                          <a:rPr lang="el-GR" sz="1600" b="0" i="1" smtClean="0">
                            <a:solidFill>
                              <a:srgbClr val="C00000"/>
                            </a:solidFill>
                            <a:latin typeface="Cambria Math" charset="0"/>
                          </a:rPr>
                          <m:t> </m:t>
                        </m:r>
                        <m:acc>
                          <m:accPr>
                            <m:chr m:val="̂"/>
                            <m:ctrlPr>
                              <a:rPr lang="el-GR" sz="1600" b="0" i="1" smtClean="0">
                                <a:solidFill>
                                  <a:srgbClr val="C00000"/>
                                </a:solidFill>
                                <a:latin typeface="Cambria Math" charset="0"/>
                              </a:rPr>
                            </m:ctrlPr>
                          </m:accPr>
                          <m:e>
                            <m:r>
                              <a:rPr lang="en-US" sz="1600" b="0" i="1" smtClean="0">
                                <a:solidFill>
                                  <a:srgbClr val="C00000"/>
                                </a:solidFill>
                                <a:latin typeface="Cambria Math" charset="0"/>
                              </a:rPr>
                              <m:t>𝑏</m:t>
                            </m:r>
                          </m:e>
                        </m:acc>
                      </m:e>
                    </m:d>
                  </m:oMath>
                </a14:m>
                <a:r>
                  <a:rPr lang="el-GR" sz="1600" dirty="0" smtClean="0"/>
                  <a:t>  οι οποίες ελαχιστοποιούν τον αρνητικό λογάριθμο της σ</a:t>
                </a:r>
                <a:r>
                  <a:rPr lang="el-GR" sz="1600" dirty="0"/>
                  <a:t>υ</a:t>
                </a:r>
                <a:r>
                  <a:rPr lang="el-GR" sz="1600" dirty="0" smtClean="0"/>
                  <a:t>νάρτηση</a:t>
                </a:r>
                <a:r>
                  <a:rPr lang="el-GR" sz="1600" dirty="0" smtClean="0">
                    <a:solidFill>
                      <a:srgbClr val="C00000"/>
                    </a:solidFill>
                  </a:rPr>
                  <a:t> «</a:t>
                </a:r>
                <a:r>
                  <a:rPr lang="el-GR" sz="1600" dirty="0" err="1" smtClean="0">
                    <a:solidFill>
                      <a:srgbClr val="C00000"/>
                    </a:solidFill>
                  </a:rPr>
                  <a:t>πιθανοφάνειας</a:t>
                </a:r>
                <a:r>
                  <a:rPr lang="el-GR" sz="1600" dirty="0" smtClean="0">
                    <a:solidFill>
                      <a:srgbClr val="C00000"/>
                    </a:solidFill>
                  </a:rPr>
                  <a:t>» (</a:t>
                </a:r>
                <a:r>
                  <a:rPr lang="en-US" sz="1600" dirty="0" smtClean="0">
                    <a:solidFill>
                      <a:srgbClr val="C00000"/>
                    </a:solidFill>
                  </a:rPr>
                  <a:t>likelihood</a:t>
                </a:r>
                <a:r>
                  <a:rPr lang="el-GR" sz="1600" dirty="0" smtClean="0">
                    <a:solidFill>
                      <a:srgbClr val="C00000"/>
                    </a:solidFill>
                  </a:rPr>
                  <a:t>):</a:t>
                </a:r>
              </a:p>
              <a:p>
                <a:pPr algn="just"/>
                <a:r>
                  <a:rPr lang="el-GR" sz="1600" b="0" dirty="0" smtClean="0">
                    <a:solidFill>
                      <a:srgbClr val="C00000"/>
                    </a:solidFill>
                    <a:ea typeface="Cambria Math" charset="0"/>
                    <a:cs typeface="Cambria Math" charset="0"/>
                  </a:rPr>
                  <a:t>-</a:t>
                </a:r>
                <a:r>
                  <a:rPr lang="en-US" sz="1600" b="0" dirty="0" smtClean="0">
                    <a:solidFill>
                      <a:srgbClr val="C00000"/>
                    </a:solidFill>
                    <a:ea typeface="Cambria Math" charset="0"/>
                    <a:cs typeface="Cambria Math" charset="0"/>
                  </a:rPr>
                  <a:t>ln</a:t>
                </a:r>
                <a14:m>
                  <m:oMath xmlns:m="http://schemas.openxmlformats.org/officeDocument/2006/math">
                    <m:d>
                      <m:dPr>
                        <m:ctrlPr>
                          <a:rPr lang="el-GR" sz="1600" b="0" i="1" smtClean="0">
                            <a:solidFill>
                              <a:srgbClr val="C00000"/>
                            </a:solidFill>
                            <a:latin typeface="Cambria Math" charset="0"/>
                            <a:ea typeface="Cambria Math" charset="0"/>
                            <a:cs typeface="Cambria Math" charset="0"/>
                          </a:rPr>
                        </m:ctrlPr>
                      </m:dPr>
                      <m:e>
                        <m:r>
                          <a:rPr lang="en-US" sz="1600" i="1">
                            <a:solidFill>
                              <a:srgbClr val="C00000"/>
                            </a:solidFill>
                            <a:latin typeface="Cambria Math" charset="0"/>
                            <a:ea typeface="Cambria Math" charset="0"/>
                            <a:cs typeface="Cambria Math" charset="0"/>
                          </a:rPr>
                          <m:t>ℒ</m:t>
                        </m:r>
                        <m:d>
                          <m:dPr>
                            <m:ctrlPr>
                              <a:rPr lang="en-US" sz="1600" i="1">
                                <a:solidFill>
                                  <a:srgbClr val="C00000"/>
                                </a:solidFill>
                                <a:latin typeface="Cambria Math" charset="0"/>
                              </a:rPr>
                            </m:ctrlPr>
                          </m:dPr>
                          <m:e>
                            <m:sSub>
                              <m:sSubPr>
                                <m:ctrlPr>
                                  <a:rPr lang="en-US" sz="1600" i="1">
                                    <a:solidFill>
                                      <a:srgbClr val="C00000"/>
                                    </a:solidFill>
                                    <a:latin typeface="Cambria Math" charset="0"/>
                                  </a:rPr>
                                </m:ctrlPr>
                              </m:sSubPr>
                              <m:e>
                                <m:r>
                                  <a:rPr lang="en-US" sz="1600" i="1">
                                    <a:solidFill>
                                      <a:srgbClr val="C00000"/>
                                    </a:solidFill>
                                    <a:latin typeface="Cambria Math" charset="0"/>
                                  </a:rPr>
                                  <m:t>𝑇</m:t>
                                </m:r>
                              </m:e>
                              <m:sub>
                                <m:r>
                                  <a:rPr lang="en-US" sz="1600" i="1">
                                    <a:solidFill>
                                      <a:srgbClr val="C00000"/>
                                    </a:solidFill>
                                    <a:latin typeface="Cambria Math" charset="0"/>
                                  </a:rPr>
                                  <m:t>1</m:t>
                                </m:r>
                              </m:sub>
                            </m:sSub>
                            <m:r>
                              <a:rPr lang="en-US" sz="1600" i="1">
                                <a:solidFill>
                                  <a:srgbClr val="C00000"/>
                                </a:solidFill>
                                <a:latin typeface="Cambria Math" charset="0"/>
                              </a:rPr>
                              <m:t>,…</m:t>
                            </m:r>
                            <m:sSub>
                              <m:sSubPr>
                                <m:ctrlPr>
                                  <a:rPr lang="en-US" sz="1600" i="1">
                                    <a:solidFill>
                                      <a:srgbClr val="C00000"/>
                                    </a:solidFill>
                                    <a:latin typeface="Cambria Math" charset="0"/>
                                  </a:rPr>
                                </m:ctrlPr>
                              </m:sSubPr>
                              <m:e>
                                <m:r>
                                  <a:rPr lang="en-US" sz="1600" i="1">
                                    <a:solidFill>
                                      <a:srgbClr val="C00000"/>
                                    </a:solidFill>
                                    <a:latin typeface="Cambria Math" charset="0"/>
                                  </a:rPr>
                                  <m:t>𝑇</m:t>
                                </m:r>
                              </m:e>
                              <m:sub>
                                <m:r>
                                  <a:rPr lang="en-US" sz="1600" i="1">
                                    <a:solidFill>
                                      <a:srgbClr val="C00000"/>
                                    </a:solidFill>
                                    <a:latin typeface="Cambria Math" charset="0"/>
                                  </a:rPr>
                                  <m:t>10</m:t>
                                </m:r>
                              </m:sub>
                            </m:sSub>
                            <m:r>
                              <a:rPr lang="en-US" sz="1600" i="1">
                                <a:solidFill>
                                  <a:srgbClr val="C00000"/>
                                </a:solidFill>
                                <a:latin typeface="Cambria Math" charset="0"/>
                              </a:rPr>
                              <m:t>;</m:t>
                            </m:r>
                            <m:r>
                              <a:rPr lang="en-US" sz="1600" i="1">
                                <a:solidFill>
                                  <a:srgbClr val="C00000"/>
                                </a:solidFill>
                                <a:latin typeface="Cambria Math" charset="0"/>
                              </a:rPr>
                              <m:t>𝑎</m:t>
                            </m:r>
                            <m:r>
                              <a:rPr lang="en-US" sz="1600" i="1">
                                <a:solidFill>
                                  <a:srgbClr val="C00000"/>
                                </a:solidFill>
                                <a:latin typeface="Cambria Math" charset="0"/>
                              </a:rPr>
                              <m:t>,</m:t>
                            </m:r>
                            <m:r>
                              <a:rPr lang="en-US" sz="1600" i="1">
                                <a:solidFill>
                                  <a:srgbClr val="C00000"/>
                                </a:solidFill>
                                <a:latin typeface="Cambria Math" charset="0"/>
                              </a:rPr>
                              <m:t>𝑏</m:t>
                            </m:r>
                          </m:e>
                        </m:d>
                      </m:e>
                    </m:d>
                  </m:oMath>
                </a14:m>
                <a:r>
                  <a:rPr lang="en-US" sz="1600" b="1" dirty="0"/>
                  <a:t> </a:t>
                </a:r>
                <a:r>
                  <a:rPr lang="en-US" sz="1600" b="1" dirty="0" smtClean="0"/>
                  <a:t>=</a:t>
                </a:r>
                <a14:m>
                  <m:oMath xmlns:m="http://schemas.openxmlformats.org/officeDocument/2006/math">
                    <m:limLow>
                      <m:limLowPr>
                        <m:ctrlPr>
                          <a:rPr lang="en-US" sz="1600" b="1" i="1" dirty="0" smtClean="0">
                            <a:latin typeface="Cambria Math" charset="0"/>
                          </a:rPr>
                        </m:ctrlPr>
                      </m:limLowPr>
                      <m:e>
                        <m:groupChr>
                          <m:groupChrPr>
                            <m:chr m:val="⏟"/>
                            <m:ctrlPr>
                              <a:rPr lang="en-US" sz="1600" b="1" i="1" dirty="0" smtClean="0">
                                <a:latin typeface="Cambria Math" charset="0"/>
                              </a:rPr>
                            </m:ctrlPr>
                          </m:groupChrPr>
                          <m:e>
                            <m:r>
                              <m:rPr>
                                <m:nor/>
                              </m:rPr>
                              <a:rPr lang="en-US" sz="1600" b="1" dirty="0"/>
                              <m:t>−</m:t>
                            </m:r>
                            <m:nary>
                              <m:naryPr>
                                <m:chr m:val="∑"/>
                                <m:ctrlPr>
                                  <a:rPr lang="en-US" sz="1600" i="1" dirty="0">
                                    <a:latin typeface="Cambria Math" charset="0"/>
                                  </a:rPr>
                                </m:ctrlPr>
                              </m:naryPr>
                              <m:sub>
                                <m:r>
                                  <m:rPr>
                                    <m:brk m:alnAt="23"/>
                                  </m:rPr>
                                  <a:rPr lang="en-US" sz="1600" i="1" dirty="0">
                                    <a:latin typeface="Cambria Math" charset="0"/>
                                  </a:rPr>
                                  <m:t>𝑖</m:t>
                                </m:r>
                                <m:r>
                                  <a:rPr lang="en-US" sz="1600" i="1" dirty="0">
                                    <a:latin typeface="Cambria Math" charset="0"/>
                                  </a:rPr>
                                  <m:t>=1</m:t>
                                </m:r>
                              </m:sub>
                              <m:sup>
                                <m:r>
                                  <a:rPr lang="en-US" sz="1600" i="1" dirty="0">
                                    <a:latin typeface="Cambria Math" charset="0"/>
                                  </a:rPr>
                                  <m:t>10</m:t>
                                </m:r>
                              </m:sup>
                              <m:e>
                                <m:r>
                                  <a:rPr lang="en-US" sz="1600" i="1" dirty="0">
                                    <a:latin typeface="Cambria Math" charset="0"/>
                                  </a:rPr>
                                  <m:t>𝑙𝑛</m:t>
                                </m:r>
                                <m:d>
                                  <m:dPr>
                                    <m:ctrlPr>
                                      <a:rPr lang="en-US" sz="1600" i="1" dirty="0">
                                        <a:latin typeface="Cambria Math" charset="0"/>
                                      </a:rPr>
                                    </m:ctrlPr>
                                  </m:dPr>
                                  <m:e>
                                    <m:f>
                                      <m:fPr>
                                        <m:ctrlPr>
                                          <a:rPr lang="en-US" sz="1600" i="1" dirty="0">
                                            <a:latin typeface="Cambria Math" charset="0"/>
                                            <a:ea typeface="Cambria Math" charset="0"/>
                                            <a:cs typeface="Cambria Math" charset="0"/>
                                          </a:rPr>
                                        </m:ctrlPr>
                                      </m:fPr>
                                      <m:num>
                                        <m:r>
                                          <a:rPr lang="en-US" sz="1600" i="1" dirty="0">
                                            <a:latin typeface="Cambria Math" charset="0"/>
                                            <a:ea typeface="Cambria Math" charset="0"/>
                                            <a:cs typeface="Cambria Math" charset="0"/>
                                          </a:rPr>
                                          <m:t>1</m:t>
                                        </m:r>
                                      </m:num>
                                      <m:den>
                                        <m:rad>
                                          <m:radPr>
                                            <m:degHide m:val="on"/>
                                            <m:ctrlPr>
                                              <a:rPr lang="en-US" sz="1600" i="1" dirty="0">
                                                <a:latin typeface="Cambria Math" charset="0"/>
                                                <a:ea typeface="Cambria Math" charset="0"/>
                                                <a:cs typeface="Cambria Math" charset="0"/>
                                              </a:rPr>
                                            </m:ctrlPr>
                                          </m:radPr>
                                          <m:deg/>
                                          <m:e>
                                            <m:r>
                                              <a:rPr lang="en-US" sz="1600" i="1" dirty="0">
                                                <a:latin typeface="Cambria Math" charset="0"/>
                                                <a:ea typeface="Cambria Math" charset="0"/>
                                                <a:cs typeface="Cambria Math" charset="0"/>
                                              </a:rPr>
                                              <m:t>2</m:t>
                                            </m:r>
                                            <m:r>
                                              <a:rPr lang="el-GR" sz="1600" i="1" dirty="0">
                                                <a:latin typeface="Cambria Math" charset="0"/>
                                                <a:ea typeface="Cambria Math" charset="0"/>
                                                <a:cs typeface="Cambria Math" charset="0"/>
                                              </a:rPr>
                                              <m:t>𝜋</m:t>
                                            </m:r>
                                          </m:e>
                                        </m:rad>
                                        <m:sSub>
                                          <m:sSubPr>
                                            <m:ctrlPr>
                                              <a:rPr lang="el-GR" sz="1600" i="1" dirty="0">
                                                <a:latin typeface="Cambria Math" charset="0"/>
                                                <a:ea typeface="Cambria Math" charset="0"/>
                                                <a:cs typeface="Cambria Math" charset="0"/>
                                              </a:rPr>
                                            </m:ctrlPr>
                                          </m:sSubPr>
                                          <m:e>
                                            <m:r>
                                              <m:rPr>
                                                <m:nor/>
                                              </m:rPr>
                                              <a:rPr lang="el-GR" sz="1600" dirty="0">
                                                <a:latin typeface="Cambria Math" charset="0"/>
                                                <a:ea typeface="Cambria Math" charset="0"/>
                                                <a:cs typeface="Cambria Math" charset="0"/>
                                              </a:rPr>
                                              <m:t>σ</m:t>
                                            </m:r>
                                          </m:e>
                                          <m:sub>
                                            <m:r>
                                              <a:rPr lang="el-GR" sz="1600" i="1" dirty="0">
                                                <a:latin typeface="Cambria Math" charset="0"/>
                                                <a:ea typeface="Cambria Math" charset="0"/>
                                                <a:cs typeface="Cambria Math" charset="0"/>
                                              </a:rPr>
                                              <m:t>𝜄</m:t>
                                            </m:r>
                                          </m:sub>
                                        </m:sSub>
                                      </m:den>
                                    </m:f>
                                  </m:e>
                                </m:d>
                              </m:e>
                            </m:nary>
                          </m:e>
                        </m:groupChr>
                      </m:e>
                      <m:lim>
                        <m:r>
                          <a:rPr lang="el-GR" sz="1600" b="1" i="1" dirty="0" smtClean="0">
                            <a:latin typeface="Cambria Math" charset="0"/>
                          </a:rPr>
                          <m:t>𝜶𝝂𝜺𝝃</m:t>
                        </m:r>
                        <m:r>
                          <m:rPr>
                            <m:sty m:val="p"/>
                          </m:rPr>
                          <a:rPr lang="el-GR" sz="1600" b="1" i="1" dirty="0" smtClean="0">
                            <a:latin typeface="Cambria Math" charset="0"/>
                          </a:rPr>
                          <m:t>ά</m:t>
                        </m:r>
                        <m:r>
                          <a:rPr lang="el-GR" sz="1600" b="1" i="1" dirty="0" smtClean="0">
                            <a:latin typeface="Cambria Math" charset="0"/>
                          </a:rPr>
                          <m:t>𝝆𝝉𝜼𝝉𝝄</m:t>
                        </m:r>
                        <m:r>
                          <a:rPr lang="el-GR" sz="1600" b="1" i="1" dirty="0" smtClean="0">
                            <a:latin typeface="Cambria Math" charset="0"/>
                          </a:rPr>
                          <m:t> </m:t>
                        </m:r>
                        <m:r>
                          <a:rPr lang="el-GR" sz="1600" b="1" i="1" dirty="0" smtClean="0">
                            <a:latin typeface="Cambria Math" charset="0"/>
                          </a:rPr>
                          <m:t>𝝉𝝎𝝂</m:t>
                        </m:r>
                        <m:r>
                          <a:rPr lang="el-GR" sz="1600" b="1" i="1" dirty="0" smtClean="0">
                            <a:latin typeface="Cambria Math" charset="0"/>
                          </a:rPr>
                          <m:t> </m:t>
                        </m:r>
                        <m:r>
                          <a:rPr lang="el-GR" sz="1600" b="1" i="1" dirty="0" smtClean="0">
                            <a:latin typeface="Cambria Math" charset="0"/>
                          </a:rPr>
                          <m:t>𝜶</m:t>
                        </m:r>
                        <m:r>
                          <a:rPr lang="en-US" sz="1600" b="1" i="1" dirty="0" smtClean="0">
                            <a:latin typeface="Cambria Math" charset="0"/>
                          </a:rPr>
                          <m:t> </m:t>
                        </m:r>
                        <m:r>
                          <a:rPr lang="el-GR" sz="1600" b="1" i="1" dirty="0" smtClean="0">
                            <a:latin typeface="Cambria Math" charset="0"/>
                          </a:rPr>
                          <m:t>𝜿𝜶𝜾</m:t>
                        </m:r>
                        <m:r>
                          <a:rPr lang="el-GR" sz="1600" b="1" i="1" dirty="0" smtClean="0">
                            <a:latin typeface="Cambria Math" charset="0"/>
                          </a:rPr>
                          <m:t> </m:t>
                        </m:r>
                        <m:r>
                          <a:rPr lang="en-US" sz="1600" b="1" i="1" dirty="0" smtClean="0">
                            <a:latin typeface="Cambria Math" charset="0"/>
                          </a:rPr>
                          <m:t>𝒃</m:t>
                        </m:r>
                      </m:lim>
                    </m:limLow>
                  </m:oMath>
                </a14:m>
                <a:r>
                  <a:rPr lang="en-US" sz="1600" b="1" dirty="0" smtClean="0"/>
                  <a:t> </a:t>
                </a:r>
                <a14:m>
                  <m:oMath xmlns:m="http://schemas.openxmlformats.org/officeDocument/2006/math">
                    <m:r>
                      <a:rPr lang="en-US" sz="1600" b="0" i="1" dirty="0" smtClean="0">
                        <a:latin typeface="Cambria Math" charset="0"/>
                      </a:rPr>
                      <m:t>+</m:t>
                    </m:r>
                    <m:f>
                      <m:fPr>
                        <m:ctrlPr>
                          <a:rPr lang="en-US" sz="1600" b="0" i="1" dirty="0" smtClean="0">
                            <a:latin typeface="Cambria Math" charset="0"/>
                          </a:rPr>
                        </m:ctrlPr>
                      </m:fPr>
                      <m:num>
                        <m:r>
                          <a:rPr lang="en-US" sz="1600" b="0" i="1" dirty="0" smtClean="0">
                            <a:latin typeface="Cambria Math" charset="0"/>
                          </a:rPr>
                          <m:t>1</m:t>
                        </m:r>
                      </m:num>
                      <m:den>
                        <m:r>
                          <a:rPr lang="en-US" sz="1600" b="0" i="1" dirty="0" smtClean="0">
                            <a:latin typeface="Cambria Math" charset="0"/>
                          </a:rPr>
                          <m:t>2</m:t>
                        </m:r>
                      </m:den>
                    </m:f>
                    <m:limLow>
                      <m:limLowPr>
                        <m:ctrlPr>
                          <a:rPr lang="en-US" sz="1600" b="0" i="1" dirty="0" smtClean="0">
                            <a:latin typeface="Cambria Math" charset="0"/>
                          </a:rPr>
                        </m:ctrlPr>
                      </m:limLowPr>
                      <m:e>
                        <m:groupChr>
                          <m:groupChrPr>
                            <m:chr m:val="⏟"/>
                            <m:ctrlPr>
                              <a:rPr lang="en-US" sz="1600" b="0" i="1" dirty="0" smtClean="0">
                                <a:latin typeface="Cambria Math" charset="0"/>
                              </a:rPr>
                            </m:ctrlPr>
                          </m:groupChrPr>
                          <m:e>
                            <m:nary>
                              <m:naryPr>
                                <m:chr m:val="∑"/>
                                <m:ctrlPr>
                                  <a:rPr lang="en-US" sz="1600" i="1" dirty="0">
                                    <a:latin typeface="Cambria Math" charset="0"/>
                                  </a:rPr>
                                </m:ctrlPr>
                              </m:naryPr>
                              <m:sub>
                                <m:r>
                                  <m:rPr>
                                    <m:brk m:alnAt="23"/>
                                  </m:rPr>
                                  <a:rPr lang="en-US" sz="1600" i="1" dirty="0">
                                    <a:latin typeface="Cambria Math" charset="0"/>
                                  </a:rPr>
                                  <m:t>𝑖</m:t>
                                </m:r>
                                <m:r>
                                  <a:rPr lang="en-US" sz="1600" i="1" dirty="0">
                                    <a:latin typeface="Cambria Math" charset="0"/>
                                  </a:rPr>
                                  <m:t>=1</m:t>
                                </m:r>
                              </m:sub>
                              <m:sup>
                                <m:r>
                                  <a:rPr lang="en-US" sz="1600" i="1" dirty="0">
                                    <a:latin typeface="Cambria Math" charset="0"/>
                                  </a:rPr>
                                  <m:t>10</m:t>
                                </m:r>
                              </m:sup>
                              <m:e>
                                <m:f>
                                  <m:fPr>
                                    <m:ctrlPr>
                                      <a:rPr lang="el-GR" sz="1600" i="1" dirty="0">
                                        <a:latin typeface="Cambria Math" charset="0"/>
                                        <a:ea typeface="Cambria Math" charset="0"/>
                                        <a:cs typeface="Cambria Math" charset="0"/>
                                      </a:rPr>
                                    </m:ctrlPr>
                                  </m:fPr>
                                  <m:num>
                                    <m:sSup>
                                      <m:sSupPr>
                                        <m:ctrlPr>
                                          <a:rPr lang="el-GR" sz="1600" i="1" dirty="0">
                                            <a:latin typeface="Cambria Math" charset="0"/>
                                            <a:ea typeface="Cambria Math" charset="0"/>
                                            <a:cs typeface="Cambria Math" charset="0"/>
                                          </a:rPr>
                                        </m:ctrlPr>
                                      </m:sSupPr>
                                      <m:e>
                                        <m:d>
                                          <m:dPr>
                                            <m:ctrlPr>
                                              <a:rPr lang="el-GR" sz="1600" i="1" dirty="0">
                                                <a:latin typeface="Cambria Math" charset="0"/>
                                                <a:ea typeface="Cambria Math" charset="0"/>
                                                <a:cs typeface="Cambria Math" charset="0"/>
                                              </a:rPr>
                                            </m:ctrlPr>
                                          </m:dPr>
                                          <m:e>
                                            <m:sSub>
                                              <m:sSubPr>
                                                <m:ctrlPr>
                                                  <a:rPr lang="el-GR" sz="1600" i="1" dirty="0">
                                                    <a:latin typeface="Cambria Math" charset="0"/>
                                                    <a:ea typeface="Cambria Math" charset="0"/>
                                                    <a:cs typeface="Cambria Math" charset="0"/>
                                                  </a:rPr>
                                                </m:ctrlPr>
                                              </m:sSubPr>
                                              <m:e>
                                                <m:r>
                                                  <a:rPr lang="en-US" sz="1600" i="1" dirty="0">
                                                    <a:latin typeface="Cambria Math" charset="0"/>
                                                    <a:ea typeface="Cambria Math" charset="0"/>
                                                    <a:cs typeface="Cambria Math" charset="0"/>
                                                  </a:rPr>
                                                  <m:t>𝑇</m:t>
                                                </m:r>
                                              </m:e>
                                              <m:sub>
                                                <m:r>
                                                  <a:rPr lang="en-US" sz="1600" i="1" dirty="0">
                                                    <a:latin typeface="Cambria Math" charset="0"/>
                                                    <a:ea typeface="Cambria Math" charset="0"/>
                                                    <a:cs typeface="Cambria Math" charset="0"/>
                                                  </a:rPr>
                                                  <m:t>𝑖</m:t>
                                                </m:r>
                                              </m:sub>
                                            </m:sSub>
                                            <m:r>
                                              <a:rPr lang="en-US" sz="1600" i="1" dirty="0">
                                                <a:latin typeface="Cambria Math" charset="0"/>
                                                <a:ea typeface="Cambria Math" charset="0"/>
                                                <a:cs typeface="Cambria Math" charset="0"/>
                                              </a:rPr>
                                              <m:t>−</m:t>
                                            </m:r>
                                            <m:d>
                                              <m:dPr>
                                                <m:begChr m:val="["/>
                                                <m:endChr m:val="]"/>
                                                <m:ctrlPr>
                                                  <a:rPr lang="en-US" sz="1600" i="1" dirty="0">
                                                    <a:latin typeface="Cambria Math" charset="0"/>
                                                    <a:ea typeface="Cambria Math" charset="0"/>
                                                    <a:cs typeface="Cambria Math" charset="0"/>
                                                  </a:rPr>
                                                </m:ctrlPr>
                                              </m:dPr>
                                              <m:e>
                                                <m:r>
                                                  <a:rPr lang="en-US" sz="1600" i="1" dirty="0">
                                                    <a:latin typeface="Cambria Math" charset="0"/>
                                                    <a:ea typeface="Cambria Math" charset="0"/>
                                                    <a:cs typeface="Cambria Math" charset="0"/>
                                                  </a:rPr>
                                                  <m:t>𝑎</m:t>
                                                </m:r>
                                                <m:r>
                                                  <a:rPr lang="en-US" sz="1600" i="1" dirty="0">
                                                    <a:latin typeface="Cambria Math" charset="0"/>
                                                    <a:ea typeface="Cambria Math" charset="0"/>
                                                    <a:cs typeface="Cambria Math" charset="0"/>
                                                  </a:rPr>
                                                  <m:t>+</m:t>
                                                </m:r>
                                                <m:r>
                                                  <a:rPr lang="en-US" sz="1600" i="1" dirty="0">
                                                    <a:latin typeface="Cambria Math" charset="0"/>
                                                    <a:ea typeface="Cambria Math" charset="0"/>
                                                    <a:cs typeface="Cambria Math" charset="0"/>
                                                  </a:rPr>
                                                  <m:t>𝑏</m:t>
                                                </m:r>
                                                <m:sSub>
                                                  <m:sSubPr>
                                                    <m:ctrlPr>
                                                      <a:rPr lang="en-US" sz="1600" i="1" dirty="0">
                                                        <a:latin typeface="Cambria Math" charset="0"/>
                                                        <a:ea typeface="Cambria Math" charset="0"/>
                                                        <a:cs typeface="Cambria Math" charset="0"/>
                                                      </a:rPr>
                                                    </m:ctrlPr>
                                                  </m:sSubPr>
                                                  <m:e>
                                                    <m:r>
                                                      <a:rPr lang="en-US" sz="1600" i="1" dirty="0">
                                                        <a:latin typeface="Cambria Math" charset="0"/>
                                                        <a:ea typeface="Cambria Math" charset="0"/>
                                                        <a:cs typeface="Cambria Math" charset="0"/>
                                                      </a:rPr>
                                                      <m:t>𝑥</m:t>
                                                    </m:r>
                                                  </m:e>
                                                  <m:sub>
                                                    <m:r>
                                                      <a:rPr lang="en-US" sz="1600" i="1" dirty="0">
                                                        <a:latin typeface="Cambria Math" charset="0"/>
                                                        <a:ea typeface="Cambria Math" charset="0"/>
                                                        <a:cs typeface="Cambria Math" charset="0"/>
                                                      </a:rPr>
                                                      <m:t>𝑖</m:t>
                                                    </m:r>
                                                  </m:sub>
                                                </m:sSub>
                                              </m:e>
                                            </m:d>
                                          </m:e>
                                        </m:d>
                                      </m:e>
                                      <m:sup>
                                        <m:r>
                                          <a:rPr lang="en-US" sz="1600" i="1" dirty="0">
                                            <a:latin typeface="Cambria Math" charset="0"/>
                                            <a:ea typeface="Cambria Math" charset="0"/>
                                            <a:cs typeface="Cambria Math" charset="0"/>
                                          </a:rPr>
                                          <m:t>2</m:t>
                                        </m:r>
                                      </m:sup>
                                    </m:sSup>
                                  </m:num>
                                  <m:den>
                                    <m:sSubSup>
                                      <m:sSubSupPr>
                                        <m:ctrlPr>
                                          <a:rPr lang="en-US" sz="1600" i="1" dirty="0">
                                            <a:latin typeface="Cambria Math" charset="0"/>
                                            <a:ea typeface="Cambria Math" charset="0"/>
                                            <a:cs typeface="Cambria Math" charset="0"/>
                                          </a:rPr>
                                        </m:ctrlPr>
                                      </m:sSubSupPr>
                                      <m:e>
                                        <m:r>
                                          <a:rPr lang="el-GR" sz="1600" i="1" dirty="0">
                                            <a:latin typeface="Cambria Math" charset="0"/>
                                            <a:ea typeface="Cambria Math" charset="0"/>
                                            <a:cs typeface="Cambria Math" charset="0"/>
                                          </a:rPr>
                                          <m:t>𝜎</m:t>
                                        </m:r>
                                      </m:e>
                                      <m:sub>
                                        <m:r>
                                          <a:rPr lang="en-US" sz="1600" i="1" dirty="0">
                                            <a:latin typeface="Cambria Math" charset="0"/>
                                            <a:ea typeface="Cambria Math" charset="0"/>
                                            <a:cs typeface="Cambria Math" charset="0"/>
                                          </a:rPr>
                                          <m:t>𝑖</m:t>
                                        </m:r>
                                      </m:sub>
                                      <m:sup>
                                        <m:r>
                                          <a:rPr lang="el-GR" sz="1600" i="1" dirty="0">
                                            <a:latin typeface="Cambria Math" charset="0"/>
                                            <a:ea typeface="Cambria Math" charset="0"/>
                                            <a:cs typeface="Cambria Math" charset="0"/>
                                          </a:rPr>
                                          <m:t>2</m:t>
                                        </m:r>
                                      </m:sup>
                                    </m:sSubSup>
                                  </m:den>
                                </m:f>
                              </m:e>
                            </m:nary>
                          </m:e>
                        </m:groupChr>
                      </m:e>
                      <m:lim>
                        <m:sSup>
                          <m:sSupPr>
                            <m:ctrlPr>
                              <a:rPr lang="en-US" sz="1600" b="1" i="1" dirty="0" smtClean="0">
                                <a:solidFill>
                                  <a:srgbClr val="C00000"/>
                                </a:solidFill>
                                <a:latin typeface="Cambria Math" charset="0"/>
                              </a:rPr>
                            </m:ctrlPr>
                          </m:sSupPr>
                          <m:e>
                            <m:r>
                              <a:rPr lang="en-US" sz="1600" b="1" i="1" dirty="0" smtClean="0">
                                <a:solidFill>
                                  <a:srgbClr val="C00000"/>
                                </a:solidFill>
                                <a:latin typeface="Cambria Math" charset="0"/>
                              </a:rPr>
                              <m:t>𝑸</m:t>
                            </m:r>
                          </m:e>
                          <m:sup>
                            <m:r>
                              <a:rPr lang="en-US" sz="1600" b="1" i="1" dirty="0" smtClean="0">
                                <a:solidFill>
                                  <a:srgbClr val="C00000"/>
                                </a:solidFill>
                                <a:latin typeface="Cambria Math" charset="0"/>
                              </a:rPr>
                              <m:t>𝟐</m:t>
                            </m:r>
                          </m:sup>
                        </m:sSup>
                        <m:d>
                          <m:dPr>
                            <m:ctrlPr>
                              <a:rPr lang="en-US" sz="1600" b="1" i="1" dirty="0" smtClean="0">
                                <a:solidFill>
                                  <a:srgbClr val="C00000"/>
                                </a:solidFill>
                                <a:latin typeface="Cambria Math" charset="0"/>
                              </a:rPr>
                            </m:ctrlPr>
                          </m:dPr>
                          <m:e>
                            <m:sSub>
                              <m:sSubPr>
                                <m:ctrlPr>
                                  <a:rPr lang="en-US" sz="1600" b="1" i="1">
                                    <a:solidFill>
                                      <a:srgbClr val="C00000"/>
                                    </a:solidFill>
                                    <a:latin typeface="Cambria Math" charset="0"/>
                                  </a:rPr>
                                </m:ctrlPr>
                              </m:sSubPr>
                              <m:e>
                                <m:r>
                                  <a:rPr lang="en-US" sz="1600" b="1" i="1">
                                    <a:solidFill>
                                      <a:srgbClr val="C00000"/>
                                    </a:solidFill>
                                    <a:latin typeface="Cambria Math" charset="0"/>
                                  </a:rPr>
                                  <m:t>𝑻</m:t>
                                </m:r>
                              </m:e>
                              <m:sub>
                                <m:r>
                                  <a:rPr lang="en-US" sz="1600" b="1" i="1">
                                    <a:solidFill>
                                      <a:srgbClr val="C00000"/>
                                    </a:solidFill>
                                    <a:latin typeface="Cambria Math" charset="0"/>
                                  </a:rPr>
                                  <m:t>𝟏</m:t>
                                </m:r>
                              </m:sub>
                            </m:sSub>
                            <m:r>
                              <a:rPr lang="en-US" sz="1600" b="1" i="1">
                                <a:solidFill>
                                  <a:srgbClr val="C00000"/>
                                </a:solidFill>
                                <a:latin typeface="Cambria Math" charset="0"/>
                              </a:rPr>
                              <m:t>,…</m:t>
                            </m:r>
                            <m:sSub>
                              <m:sSubPr>
                                <m:ctrlPr>
                                  <a:rPr lang="en-US" sz="1600" b="1" i="1">
                                    <a:solidFill>
                                      <a:srgbClr val="C00000"/>
                                    </a:solidFill>
                                    <a:latin typeface="Cambria Math" charset="0"/>
                                  </a:rPr>
                                </m:ctrlPr>
                              </m:sSubPr>
                              <m:e>
                                <m:r>
                                  <a:rPr lang="en-US" sz="1600" b="1" i="1">
                                    <a:solidFill>
                                      <a:srgbClr val="C00000"/>
                                    </a:solidFill>
                                    <a:latin typeface="Cambria Math" charset="0"/>
                                  </a:rPr>
                                  <m:t>𝑻</m:t>
                                </m:r>
                              </m:e>
                              <m:sub>
                                <m:r>
                                  <a:rPr lang="en-US" sz="1600" b="1" i="1">
                                    <a:solidFill>
                                      <a:srgbClr val="C00000"/>
                                    </a:solidFill>
                                    <a:latin typeface="Cambria Math" charset="0"/>
                                  </a:rPr>
                                  <m:t>𝟏𝟎</m:t>
                                </m:r>
                              </m:sub>
                            </m:sSub>
                            <m:r>
                              <a:rPr lang="en-US" sz="1600" b="1" i="1">
                                <a:solidFill>
                                  <a:srgbClr val="C00000"/>
                                </a:solidFill>
                                <a:latin typeface="Cambria Math" charset="0"/>
                              </a:rPr>
                              <m:t>;</m:t>
                            </m:r>
                            <m:r>
                              <a:rPr lang="en-US" sz="1600" b="1" i="1">
                                <a:solidFill>
                                  <a:srgbClr val="C00000"/>
                                </a:solidFill>
                                <a:latin typeface="Cambria Math" charset="0"/>
                              </a:rPr>
                              <m:t>𝒂</m:t>
                            </m:r>
                            <m:r>
                              <a:rPr lang="en-US" sz="1600" b="1" i="1">
                                <a:solidFill>
                                  <a:srgbClr val="C00000"/>
                                </a:solidFill>
                                <a:latin typeface="Cambria Math" charset="0"/>
                              </a:rPr>
                              <m:t>,</m:t>
                            </m:r>
                            <m:r>
                              <a:rPr lang="en-US" sz="1600" b="1" i="1">
                                <a:solidFill>
                                  <a:srgbClr val="C00000"/>
                                </a:solidFill>
                                <a:latin typeface="Cambria Math" charset="0"/>
                              </a:rPr>
                              <m:t>𝒃</m:t>
                            </m:r>
                          </m:e>
                        </m:d>
                      </m:lim>
                    </m:limLow>
                  </m:oMath>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73286" y="4241168"/>
                <a:ext cx="9072500" cy="1309141"/>
              </a:xfrm>
              <a:prstGeom prst="rect">
                <a:avLst/>
              </a:prstGeom>
              <a:blipFill rotWithShape="0">
                <a:blip r:embed="rId8"/>
                <a:stretch>
                  <a:fillRect l="-336" t="-21495" r="-1008" b="-17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6812" y="5548859"/>
                <a:ext cx="9072500" cy="1055545"/>
              </a:xfrm>
              <a:prstGeom prst="rect">
                <a:avLst/>
              </a:prstGeom>
              <a:noFill/>
            </p:spPr>
            <p:txBody>
              <a:bodyPr wrap="square" rtlCol="0">
                <a:spAutoFit/>
              </a:bodyPr>
              <a:lstStyle/>
              <a:p>
                <a:pPr algn="just"/>
                <a:r>
                  <a:rPr lang="el-GR" sz="1600" b="1" dirty="0" smtClean="0"/>
                  <a:t>Ισοδύναμα</a:t>
                </a:r>
                <a:r>
                  <a:rPr lang="en-US" sz="1600" b="1" dirty="0" smtClean="0"/>
                  <a:t>: </a:t>
                </a:r>
                <a:r>
                  <a:rPr lang="el-GR" sz="1600" dirty="0" smtClean="0"/>
                  <a:t>Αναζητούμε τις εκείνες τις τιμές των παραμέτρων </a:t>
                </a:r>
                <a14:m>
                  <m:oMath xmlns:m="http://schemas.openxmlformats.org/officeDocument/2006/math">
                    <m:d>
                      <m:dPr>
                        <m:ctrlPr>
                          <a:rPr lang="el-GR" sz="1600" i="1" smtClean="0">
                            <a:latin typeface="Cambria Math" charset="0"/>
                          </a:rPr>
                        </m:ctrlPr>
                      </m:dPr>
                      <m:e>
                        <m:acc>
                          <m:accPr>
                            <m:chr m:val="̂"/>
                            <m:ctrlPr>
                              <a:rPr lang="el-GR" sz="1600" i="1" smtClean="0">
                                <a:solidFill>
                                  <a:srgbClr val="C00000"/>
                                </a:solidFill>
                                <a:latin typeface="Cambria Math" charset="0"/>
                              </a:rPr>
                            </m:ctrlPr>
                          </m:accPr>
                          <m:e>
                            <m:r>
                              <a:rPr lang="en-US" sz="1600" b="0" i="1" smtClean="0">
                                <a:solidFill>
                                  <a:srgbClr val="C00000"/>
                                </a:solidFill>
                                <a:latin typeface="Cambria Math" charset="0"/>
                              </a:rPr>
                              <m:t>𝑎</m:t>
                            </m:r>
                            <m:r>
                              <a:rPr lang="en-US" sz="1600" b="0" i="1" smtClean="0">
                                <a:solidFill>
                                  <a:srgbClr val="C00000"/>
                                </a:solidFill>
                                <a:latin typeface="Cambria Math" charset="0"/>
                              </a:rPr>
                              <m:t> </m:t>
                            </m:r>
                          </m:e>
                        </m:acc>
                        <m:r>
                          <a:rPr lang="el-GR" sz="1600" b="0" i="1" smtClean="0">
                            <a:solidFill>
                              <a:srgbClr val="C00000"/>
                            </a:solidFill>
                            <a:latin typeface="Cambria Math" charset="0"/>
                          </a:rPr>
                          <m:t> </m:t>
                        </m:r>
                        <m:r>
                          <a:rPr lang="el-GR" sz="1600" b="0" i="1" smtClean="0">
                            <a:solidFill>
                              <a:srgbClr val="C00000"/>
                            </a:solidFill>
                            <a:latin typeface="Cambria Math" charset="0"/>
                          </a:rPr>
                          <m:t>𝜅𝛼𝜄</m:t>
                        </m:r>
                        <m:r>
                          <a:rPr lang="el-GR" sz="1600" b="0" i="1" smtClean="0">
                            <a:solidFill>
                              <a:srgbClr val="C00000"/>
                            </a:solidFill>
                            <a:latin typeface="Cambria Math" charset="0"/>
                          </a:rPr>
                          <m:t> </m:t>
                        </m:r>
                        <m:acc>
                          <m:accPr>
                            <m:chr m:val="̂"/>
                            <m:ctrlPr>
                              <a:rPr lang="el-GR" sz="1600" b="0" i="1" smtClean="0">
                                <a:solidFill>
                                  <a:srgbClr val="C00000"/>
                                </a:solidFill>
                                <a:latin typeface="Cambria Math" charset="0"/>
                              </a:rPr>
                            </m:ctrlPr>
                          </m:accPr>
                          <m:e>
                            <m:r>
                              <a:rPr lang="en-US" sz="1600" b="0" i="1" smtClean="0">
                                <a:solidFill>
                                  <a:srgbClr val="C00000"/>
                                </a:solidFill>
                                <a:latin typeface="Cambria Math" charset="0"/>
                              </a:rPr>
                              <m:t>𝑏</m:t>
                            </m:r>
                          </m:e>
                        </m:acc>
                      </m:e>
                    </m:d>
                  </m:oMath>
                </a14:m>
                <a:r>
                  <a:rPr lang="el-GR" sz="1600" dirty="0" smtClean="0"/>
                  <a:t>  οι οποίες ελαχιστοποιούν την συνάρτηση </a:t>
                </a:r>
                <a14:m>
                  <m:oMath xmlns:m="http://schemas.openxmlformats.org/officeDocument/2006/math">
                    <m:sSup>
                      <m:sSupPr>
                        <m:ctrlPr>
                          <a:rPr lang="en-US" sz="1600" b="1" i="1" dirty="0">
                            <a:solidFill>
                              <a:srgbClr val="C00000"/>
                            </a:solidFill>
                            <a:latin typeface="Cambria Math" charset="0"/>
                          </a:rPr>
                        </m:ctrlPr>
                      </m:sSupPr>
                      <m:e>
                        <m:r>
                          <a:rPr lang="en-US" sz="1600" b="1" i="1" dirty="0">
                            <a:solidFill>
                              <a:srgbClr val="C00000"/>
                            </a:solidFill>
                            <a:latin typeface="Cambria Math" charset="0"/>
                          </a:rPr>
                          <m:t>𝑸</m:t>
                        </m:r>
                      </m:e>
                      <m:sup>
                        <m:r>
                          <a:rPr lang="en-US" sz="1600" b="1" i="1" dirty="0">
                            <a:solidFill>
                              <a:srgbClr val="C00000"/>
                            </a:solidFill>
                            <a:latin typeface="Cambria Math" charset="0"/>
                          </a:rPr>
                          <m:t>𝟐</m:t>
                        </m:r>
                      </m:sup>
                    </m:sSup>
                    <m:d>
                      <m:dPr>
                        <m:ctrlPr>
                          <a:rPr lang="en-US" sz="1600" b="1" i="1" dirty="0">
                            <a:solidFill>
                              <a:srgbClr val="C00000"/>
                            </a:solidFill>
                            <a:latin typeface="Cambria Math" charset="0"/>
                          </a:rPr>
                        </m:ctrlPr>
                      </m:dPr>
                      <m:e>
                        <m:sSub>
                          <m:sSubPr>
                            <m:ctrlPr>
                              <a:rPr lang="en-US" sz="1600" b="1" i="1">
                                <a:solidFill>
                                  <a:srgbClr val="C00000"/>
                                </a:solidFill>
                                <a:latin typeface="Cambria Math" charset="0"/>
                              </a:rPr>
                            </m:ctrlPr>
                          </m:sSubPr>
                          <m:e>
                            <m:r>
                              <a:rPr lang="en-US" sz="1600" b="1" i="1">
                                <a:solidFill>
                                  <a:srgbClr val="C00000"/>
                                </a:solidFill>
                                <a:latin typeface="Cambria Math" charset="0"/>
                              </a:rPr>
                              <m:t>𝑻</m:t>
                            </m:r>
                          </m:e>
                          <m:sub>
                            <m:r>
                              <a:rPr lang="en-US" sz="1600" b="1" i="1">
                                <a:solidFill>
                                  <a:srgbClr val="C00000"/>
                                </a:solidFill>
                                <a:latin typeface="Cambria Math" charset="0"/>
                              </a:rPr>
                              <m:t>𝟏</m:t>
                            </m:r>
                          </m:sub>
                        </m:sSub>
                        <m:r>
                          <a:rPr lang="en-US" sz="1600" b="1" i="1">
                            <a:solidFill>
                              <a:srgbClr val="C00000"/>
                            </a:solidFill>
                            <a:latin typeface="Cambria Math" charset="0"/>
                          </a:rPr>
                          <m:t>,…</m:t>
                        </m:r>
                        <m:sSub>
                          <m:sSubPr>
                            <m:ctrlPr>
                              <a:rPr lang="en-US" sz="1600" b="1" i="1">
                                <a:solidFill>
                                  <a:srgbClr val="C00000"/>
                                </a:solidFill>
                                <a:latin typeface="Cambria Math" charset="0"/>
                              </a:rPr>
                            </m:ctrlPr>
                          </m:sSubPr>
                          <m:e>
                            <m:r>
                              <a:rPr lang="en-US" sz="1600" b="1" i="1">
                                <a:solidFill>
                                  <a:srgbClr val="C00000"/>
                                </a:solidFill>
                                <a:latin typeface="Cambria Math" charset="0"/>
                              </a:rPr>
                              <m:t>𝑻</m:t>
                            </m:r>
                          </m:e>
                          <m:sub>
                            <m:r>
                              <a:rPr lang="en-US" sz="1600" b="1" i="1">
                                <a:solidFill>
                                  <a:srgbClr val="C00000"/>
                                </a:solidFill>
                                <a:latin typeface="Cambria Math" charset="0"/>
                              </a:rPr>
                              <m:t>𝟏𝟎</m:t>
                            </m:r>
                          </m:sub>
                        </m:sSub>
                        <m:r>
                          <a:rPr lang="en-US" sz="1600" b="1" i="1">
                            <a:solidFill>
                              <a:srgbClr val="C00000"/>
                            </a:solidFill>
                            <a:latin typeface="Cambria Math" charset="0"/>
                          </a:rPr>
                          <m:t>;</m:t>
                        </m:r>
                        <m:r>
                          <a:rPr lang="en-US" sz="1600" b="1" i="1">
                            <a:solidFill>
                              <a:srgbClr val="C00000"/>
                            </a:solidFill>
                            <a:latin typeface="Cambria Math" charset="0"/>
                          </a:rPr>
                          <m:t>𝒂</m:t>
                        </m:r>
                        <m:r>
                          <a:rPr lang="en-US" sz="1600" b="1" i="1">
                            <a:solidFill>
                              <a:srgbClr val="C00000"/>
                            </a:solidFill>
                            <a:latin typeface="Cambria Math" charset="0"/>
                          </a:rPr>
                          <m:t>,</m:t>
                        </m:r>
                        <m:r>
                          <a:rPr lang="en-US" sz="1600" b="1" i="1">
                            <a:solidFill>
                              <a:srgbClr val="C00000"/>
                            </a:solidFill>
                            <a:latin typeface="Cambria Math" charset="0"/>
                          </a:rPr>
                          <m:t>𝒃</m:t>
                        </m:r>
                      </m:e>
                    </m:d>
                  </m:oMath>
                </a14:m>
                <a:r>
                  <a:rPr lang="el-GR" sz="1600" dirty="0" smtClean="0">
                    <a:solidFill>
                      <a:srgbClr val="C00000"/>
                    </a:solidFill>
                  </a:rPr>
                  <a:t>:</a:t>
                </a:r>
              </a:p>
              <a:p>
                <a:pPr algn="just"/>
                <a14:m>
                  <m:oMath xmlns:m="http://schemas.openxmlformats.org/officeDocument/2006/math">
                    <m:sSup>
                      <m:sSupPr>
                        <m:ctrlPr>
                          <a:rPr lang="en-US" sz="1600" b="1" i="1" dirty="0">
                            <a:solidFill>
                              <a:srgbClr val="C00000"/>
                            </a:solidFill>
                            <a:latin typeface="Cambria Math" charset="0"/>
                          </a:rPr>
                        </m:ctrlPr>
                      </m:sSupPr>
                      <m:e>
                        <m:r>
                          <a:rPr lang="en-US" sz="1600" b="1" i="1" dirty="0">
                            <a:solidFill>
                              <a:srgbClr val="C00000"/>
                            </a:solidFill>
                            <a:latin typeface="Cambria Math" charset="0"/>
                          </a:rPr>
                          <m:t>𝑸</m:t>
                        </m:r>
                      </m:e>
                      <m:sup>
                        <m:r>
                          <a:rPr lang="en-US" sz="1600" b="1" i="1" dirty="0">
                            <a:solidFill>
                              <a:srgbClr val="C00000"/>
                            </a:solidFill>
                            <a:latin typeface="Cambria Math" charset="0"/>
                          </a:rPr>
                          <m:t>𝟐</m:t>
                        </m:r>
                      </m:sup>
                    </m:sSup>
                    <m:d>
                      <m:dPr>
                        <m:ctrlPr>
                          <a:rPr lang="en-US" sz="1600" b="1" i="1" dirty="0">
                            <a:solidFill>
                              <a:srgbClr val="C00000"/>
                            </a:solidFill>
                            <a:latin typeface="Cambria Math" charset="0"/>
                          </a:rPr>
                        </m:ctrlPr>
                      </m:dPr>
                      <m:e>
                        <m:sSub>
                          <m:sSubPr>
                            <m:ctrlPr>
                              <a:rPr lang="en-US" sz="1600" b="1" i="1">
                                <a:solidFill>
                                  <a:srgbClr val="C00000"/>
                                </a:solidFill>
                                <a:latin typeface="Cambria Math" charset="0"/>
                              </a:rPr>
                            </m:ctrlPr>
                          </m:sSubPr>
                          <m:e>
                            <m:r>
                              <a:rPr lang="en-US" sz="1600" b="1" i="1">
                                <a:solidFill>
                                  <a:srgbClr val="C00000"/>
                                </a:solidFill>
                                <a:latin typeface="Cambria Math" charset="0"/>
                              </a:rPr>
                              <m:t>𝑻</m:t>
                            </m:r>
                          </m:e>
                          <m:sub>
                            <m:r>
                              <a:rPr lang="en-US" sz="1600" b="1" i="1">
                                <a:solidFill>
                                  <a:srgbClr val="C00000"/>
                                </a:solidFill>
                                <a:latin typeface="Cambria Math" charset="0"/>
                              </a:rPr>
                              <m:t>𝟏</m:t>
                            </m:r>
                          </m:sub>
                        </m:sSub>
                        <m:r>
                          <a:rPr lang="en-US" sz="1600" b="1" i="1">
                            <a:solidFill>
                              <a:srgbClr val="C00000"/>
                            </a:solidFill>
                            <a:latin typeface="Cambria Math" charset="0"/>
                          </a:rPr>
                          <m:t>,…</m:t>
                        </m:r>
                        <m:sSub>
                          <m:sSubPr>
                            <m:ctrlPr>
                              <a:rPr lang="en-US" sz="1600" b="1" i="1">
                                <a:solidFill>
                                  <a:srgbClr val="C00000"/>
                                </a:solidFill>
                                <a:latin typeface="Cambria Math" charset="0"/>
                              </a:rPr>
                            </m:ctrlPr>
                          </m:sSubPr>
                          <m:e>
                            <m:r>
                              <a:rPr lang="en-US" sz="1600" b="1" i="1">
                                <a:solidFill>
                                  <a:srgbClr val="C00000"/>
                                </a:solidFill>
                                <a:latin typeface="Cambria Math" charset="0"/>
                              </a:rPr>
                              <m:t>𝑻</m:t>
                            </m:r>
                          </m:e>
                          <m:sub>
                            <m:r>
                              <a:rPr lang="en-US" sz="1600" b="1" i="1">
                                <a:solidFill>
                                  <a:srgbClr val="C00000"/>
                                </a:solidFill>
                                <a:latin typeface="Cambria Math" charset="0"/>
                              </a:rPr>
                              <m:t>𝟏𝟎</m:t>
                            </m:r>
                          </m:sub>
                        </m:sSub>
                        <m:r>
                          <a:rPr lang="en-US" sz="1600" b="1" i="1">
                            <a:solidFill>
                              <a:srgbClr val="C00000"/>
                            </a:solidFill>
                            <a:latin typeface="Cambria Math" charset="0"/>
                          </a:rPr>
                          <m:t>;</m:t>
                        </m:r>
                        <m:r>
                          <a:rPr lang="en-US" sz="1600" b="1" i="1">
                            <a:solidFill>
                              <a:srgbClr val="C00000"/>
                            </a:solidFill>
                            <a:latin typeface="Cambria Math" charset="0"/>
                          </a:rPr>
                          <m:t>𝒂</m:t>
                        </m:r>
                        <m:r>
                          <a:rPr lang="en-US" sz="1600" b="1" i="1">
                            <a:solidFill>
                              <a:srgbClr val="C00000"/>
                            </a:solidFill>
                            <a:latin typeface="Cambria Math" charset="0"/>
                          </a:rPr>
                          <m:t>,</m:t>
                        </m:r>
                        <m:r>
                          <a:rPr lang="en-US" sz="1600" b="1" i="1">
                            <a:solidFill>
                              <a:srgbClr val="C00000"/>
                            </a:solidFill>
                            <a:latin typeface="Cambria Math" charset="0"/>
                          </a:rPr>
                          <m:t>𝒃</m:t>
                        </m:r>
                      </m:e>
                    </m:d>
                  </m:oMath>
                </a14:m>
                <a:r>
                  <a:rPr lang="en-US" sz="1600" b="1" dirty="0"/>
                  <a:t> </a:t>
                </a:r>
                <a:r>
                  <a:rPr lang="en-US" sz="1600" b="1" dirty="0" smtClean="0"/>
                  <a:t>=</a:t>
                </a:r>
                <a14:m>
                  <m:oMath xmlns:m="http://schemas.openxmlformats.org/officeDocument/2006/math">
                    <m:nary>
                      <m:naryPr>
                        <m:chr m:val="∑"/>
                        <m:ctrlPr>
                          <a:rPr lang="en-US" sz="1600" b="1" i="1" dirty="0" smtClean="0">
                            <a:solidFill>
                              <a:srgbClr val="C00000"/>
                            </a:solidFill>
                            <a:latin typeface="Cambria Math" charset="0"/>
                          </a:rPr>
                        </m:ctrlPr>
                      </m:naryPr>
                      <m:sub>
                        <m:r>
                          <m:rPr>
                            <m:brk m:alnAt="23"/>
                          </m:rPr>
                          <a:rPr lang="en-US" sz="1600" b="1" i="1" dirty="0">
                            <a:solidFill>
                              <a:srgbClr val="C00000"/>
                            </a:solidFill>
                            <a:latin typeface="Cambria Math" charset="0"/>
                          </a:rPr>
                          <m:t>𝒊</m:t>
                        </m:r>
                        <m:r>
                          <a:rPr lang="en-US" sz="1600" b="1" i="1" dirty="0">
                            <a:solidFill>
                              <a:srgbClr val="C00000"/>
                            </a:solidFill>
                            <a:latin typeface="Cambria Math" charset="0"/>
                          </a:rPr>
                          <m:t>=</m:t>
                        </m:r>
                        <m:r>
                          <a:rPr lang="en-US" sz="1600" b="1" i="1" dirty="0">
                            <a:solidFill>
                              <a:srgbClr val="C00000"/>
                            </a:solidFill>
                            <a:latin typeface="Cambria Math" charset="0"/>
                          </a:rPr>
                          <m:t>𝟏</m:t>
                        </m:r>
                      </m:sub>
                      <m:sup>
                        <m:r>
                          <a:rPr lang="en-US" sz="1600" b="1" i="1" dirty="0">
                            <a:solidFill>
                              <a:srgbClr val="C00000"/>
                            </a:solidFill>
                            <a:latin typeface="Cambria Math" charset="0"/>
                          </a:rPr>
                          <m:t>𝟏𝟎</m:t>
                        </m:r>
                      </m:sup>
                      <m:e>
                        <m:f>
                          <m:fPr>
                            <m:ctrlPr>
                              <a:rPr lang="el-GR" sz="1600" b="1" i="1" dirty="0">
                                <a:solidFill>
                                  <a:srgbClr val="C00000"/>
                                </a:solidFill>
                                <a:latin typeface="Cambria Math" charset="0"/>
                                <a:ea typeface="Cambria Math" charset="0"/>
                                <a:cs typeface="Cambria Math" charset="0"/>
                              </a:rPr>
                            </m:ctrlPr>
                          </m:fPr>
                          <m:num>
                            <m:sSup>
                              <m:sSupPr>
                                <m:ctrlPr>
                                  <a:rPr lang="el-GR" sz="1600" b="1" i="1" dirty="0">
                                    <a:solidFill>
                                      <a:srgbClr val="C00000"/>
                                    </a:solidFill>
                                    <a:latin typeface="Cambria Math" charset="0"/>
                                    <a:ea typeface="Cambria Math" charset="0"/>
                                    <a:cs typeface="Cambria Math" charset="0"/>
                                  </a:rPr>
                                </m:ctrlPr>
                              </m:sSupPr>
                              <m:e>
                                <m:d>
                                  <m:dPr>
                                    <m:ctrlPr>
                                      <a:rPr lang="el-GR" sz="1600" b="1" i="1" dirty="0">
                                        <a:solidFill>
                                          <a:srgbClr val="C00000"/>
                                        </a:solidFill>
                                        <a:latin typeface="Cambria Math" charset="0"/>
                                        <a:ea typeface="Cambria Math" charset="0"/>
                                        <a:cs typeface="Cambria Math" charset="0"/>
                                      </a:rPr>
                                    </m:ctrlPr>
                                  </m:dPr>
                                  <m:e>
                                    <m:sSub>
                                      <m:sSubPr>
                                        <m:ctrlPr>
                                          <a:rPr lang="el-GR" sz="1600" b="1" i="1" dirty="0">
                                            <a:solidFill>
                                              <a:srgbClr val="C00000"/>
                                            </a:solidFill>
                                            <a:latin typeface="Cambria Math" charset="0"/>
                                            <a:ea typeface="Cambria Math" charset="0"/>
                                            <a:cs typeface="Cambria Math" charset="0"/>
                                          </a:rPr>
                                        </m:ctrlPr>
                                      </m:sSubPr>
                                      <m:e>
                                        <m:r>
                                          <a:rPr lang="en-US" sz="1600" b="1" i="1" dirty="0">
                                            <a:solidFill>
                                              <a:srgbClr val="C00000"/>
                                            </a:solidFill>
                                            <a:latin typeface="Cambria Math" charset="0"/>
                                            <a:ea typeface="Cambria Math" charset="0"/>
                                            <a:cs typeface="Cambria Math" charset="0"/>
                                          </a:rPr>
                                          <m:t>𝑻</m:t>
                                        </m:r>
                                      </m:e>
                                      <m:sub>
                                        <m:r>
                                          <a:rPr lang="en-US" sz="1600" b="1" i="1" dirty="0">
                                            <a:solidFill>
                                              <a:srgbClr val="C00000"/>
                                            </a:solidFill>
                                            <a:latin typeface="Cambria Math" charset="0"/>
                                            <a:ea typeface="Cambria Math" charset="0"/>
                                            <a:cs typeface="Cambria Math" charset="0"/>
                                          </a:rPr>
                                          <m:t>𝒊</m:t>
                                        </m:r>
                                      </m:sub>
                                    </m:sSub>
                                    <m:r>
                                      <a:rPr lang="en-US" sz="1600" b="1" i="1" dirty="0">
                                        <a:solidFill>
                                          <a:srgbClr val="C00000"/>
                                        </a:solidFill>
                                        <a:latin typeface="Cambria Math" charset="0"/>
                                        <a:ea typeface="Cambria Math" charset="0"/>
                                        <a:cs typeface="Cambria Math" charset="0"/>
                                      </a:rPr>
                                      <m:t>−</m:t>
                                    </m:r>
                                    <m:d>
                                      <m:dPr>
                                        <m:begChr m:val="["/>
                                        <m:endChr m:val="]"/>
                                        <m:ctrlPr>
                                          <a:rPr lang="en-US" sz="1600" b="1" i="1" dirty="0">
                                            <a:solidFill>
                                              <a:srgbClr val="C00000"/>
                                            </a:solidFill>
                                            <a:latin typeface="Cambria Math" charset="0"/>
                                            <a:ea typeface="Cambria Math" charset="0"/>
                                            <a:cs typeface="Cambria Math" charset="0"/>
                                          </a:rPr>
                                        </m:ctrlPr>
                                      </m:dPr>
                                      <m:e>
                                        <m:r>
                                          <a:rPr lang="en-US" sz="1600" b="1" i="1" dirty="0">
                                            <a:solidFill>
                                              <a:srgbClr val="C00000"/>
                                            </a:solidFill>
                                            <a:latin typeface="Cambria Math" charset="0"/>
                                            <a:ea typeface="Cambria Math" charset="0"/>
                                            <a:cs typeface="Cambria Math" charset="0"/>
                                          </a:rPr>
                                          <m:t>𝒂</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𝒃</m:t>
                                        </m:r>
                                        <m:sSub>
                                          <m:sSubPr>
                                            <m:ctrlPr>
                                              <a:rPr lang="en-US" sz="1600" b="1" i="1" dirty="0">
                                                <a:solidFill>
                                                  <a:srgbClr val="C00000"/>
                                                </a:solidFill>
                                                <a:latin typeface="Cambria Math" charset="0"/>
                                                <a:ea typeface="Cambria Math" charset="0"/>
                                                <a:cs typeface="Cambria Math" charset="0"/>
                                              </a:rPr>
                                            </m:ctrlPr>
                                          </m:sSubPr>
                                          <m:e>
                                            <m:r>
                                              <a:rPr lang="en-US" sz="1600" b="1" i="1" dirty="0">
                                                <a:solidFill>
                                                  <a:srgbClr val="C00000"/>
                                                </a:solidFill>
                                                <a:latin typeface="Cambria Math" charset="0"/>
                                                <a:ea typeface="Cambria Math" charset="0"/>
                                                <a:cs typeface="Cambria Math" charset="0"/>
                                              </a:rPr>
                                              <m:t>𝒙</m:t>
                                            </m:r>
                                          </m:e>
                                          <m:sub>
                                            <m:r>
                                              <a:rPr lang="en-US" sz="1600" b="1" i="1" dirty="0">
                                                <a:solidFill>
                                                  <a:srgbClr val="C00000"/>
                                                </a:solidFill>
                                                <a:latin typeface="Cambria Math" charset="0"/>
                                                <a:ea typeface="Cambria Math" charset="0"/>
                                                <a:cs typeface="Cambria Math" charset="0"/>
                                              </a:rPr>
                                              <m:t>𝒊</m:t>
                                            </m:r>
                                          </m:sub>
                                        </m:sSub>
                                      </m:e>
                                    </m:d>
                                  </m:e>
                                </m:d>
                              </m:e>
                              <m:sup>
                                <m:r>
                                  <a:rPr lang="en-US" sz="1600" b="1" i="1" dirty="0">
                                    <a:solidFill>
                                      <a:srgbClr val="C00000"/>
                                    </a:solidFill>
                                    <a:latin typeface="Cambria Math" charset="0"/>
                                    <a:ea typeface="Cambria Math" charset="0"/>
                                    <a:cs typeface="Cambria Math" charset="0"/>
                                  </a:rPr>
                                  <m:t>𝟐</m:t>
                                </m:r>
                              </m:sup>
                            </m:sSup>
                          </m:num>
                          <m:den>
                            <m:sSubSup>
                              <m:sSubSupPr>
                                <m:ctrlPr>
                                  <a:rPr lang="en-US" sz="1600" b="1" i="1" dirty="0">
                                    <a:solidFill>
                                      <a:srgbClr val="C00000"/>
                                    </a:solidFill>
                                    <a:latin typeface="Cambria Math" charset="0"/>
                                    <a:ea typeface="Cambria Math" charset="0"/>
                                    <a:cs typeface="Cambria Math" charset="0"/>
                                  </a:rPr>
                                </m:ctrlPr>
                              </m:sSubSupPr>
                              <m:e>
                                <m:r>
                                  <a:rPr lang="el-GR" sz="1600" b="1" i="1" dirty="0">
                                    <a:solidFill>
                                      <a:srgbClr val="C00000"/>
                                    </a:solidFill>
                                    <a:latin typeface="Cambria Math" charset="0"/>
                                    <a:ea typeface="Cambria Math" charset="0"/>
                                    <a:cs typeface="Cambria Math" charset="0"/>
                                  </a:rPr>
                                  <m:t>𝝈</m:t>
                                </m:r>
                              </m:e>
                              <m:sub>
                                <m:r>
                                  <a:rPr lang="en-US" sz="1600" b="1" i="1" dirty="0">
                                    <a:solidFill>
                                      <a:srgbClr val="C00000"/>
                                    </a:solidFill>
                                    <a:latin typeface="Cambria Math" charset="0"/>
                                    <a:ea typeface="Cambria Math" charset="0"/>
                                    <a:cs typeface="Cambria Math" charset="0"/>
                                  </a:rPr>
                                  <m:t>𝒊</m:t>
                                </m:r>
                              </m:sub>
                              <m:sup>
                                <m:r>
                                  <a:rPr lang="el-GR" sz="1600" b="1" i="1" dirty="0">
                                    <a:solidFill>
                                      <a:srgbClr val="C00000"/>
                                    </a:solidFill>
                                    <a:latin typeface="Cambria Math" charset="0"/>
                                    <a:ea typeface="Cambria Math" charset="0"/>
                                    <a:cs typeface="Cambria Math" charset="0"/>
                                  </a:rPr>
                                  <m:t>𝟐</m:t>
                                </m:r>
                              </m:sup>
                            </m:sSubSup>
                          </m:den>
                        </m:f>
                      </m:e>
                    </m:nary>
                  </m:oMath>
                </a14:m>
                <a:endParaRPr lang="en-US" sz="1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6812" y="5548859"/>
                <a:ext cx="9072500" cy="1055545"/>
              </a:xfrm>
              <a:prstGeom prst="rect">
                <a:avLst/>
              </a:prstGeom>
              <a:blipFill rotWithShape="0">
                <a:blip r:embed="rId9"/>
                <a:stretch>
                  <a:fillRect l="-403" t="-26012" r="-941" b="-45665"/>
                </a:stretch>
              </a:blipFill>
            </p:spPr>
            <p:txBody>
              <a:bodyPr/>
              <a:lstStyle/>
              <a:p>
                <a:r>
                  <a:rPr lang="en-US">
                    <a:noFill/>
                  </a:rPr>
                  <a:t> </a:t>
                </a:r>
              </a:p>
            </p:txBody>
          </p:sp>
        </mc:Fallback>
      </mc:AlternateContent>
    </p:spTree>
    <p:extLst>
      <p:ext uri="{BB962C8B-B14F-4D97-AF65-F5344CB8AC3E}">
        <p14:creationId xmlns:p14="http://schemas.microsoft.com/office/powerpoint/2010/main" val="180433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41</a:t>
            </a:fld>
            <a:endParaRPr lang="el-GR"/>
          </a:p>
        </p:txBody>
      </p:sp>
      <p:graphicFrame>
        <p:nvGraphicFramePr>
          <p:cNvPr id="3" name="Table 2"/>
          <p:cNvGraphicFramePr>
            <a:graphicFrameLocks noGrp="1"/>
          </p:cNvGraphicFramePr>
          <p:nvPr>
            <p:extLst>
              <p:ext uri="{D42A27DB-BD31-4B8C-83A1-F6EECF244321}">
                <p14:modId xmlns:p14="http://schemas.microsoft.com/office/powerpoint/2010/main" val="1557441920"/>
              </p:ext>
            </p:extLst>
          </p:nvPr>
        </p:nvGraphicFramePr>
        <p:xfrm>
          <a:off x="436586" y="100462"/>
          <a:ext cx="1764196" cy="2961820"/>
        </p:xfrm>
        <a:graphic>
          <a:graphicData uri="http://schemas.openxmlformats.org/drawingml/2006/table">
            <a:tbl>
              <a:tblPr firstRow="1" bandRow="1">
                <a:tableStyleId>{5C22544A-7EE6-4342-B048-85BDC9FD1C3A}</a:tableStyleId>
              </a:tblPr>
              <a:tblGrid>
                <a:gridCol w="441049"/>
                <a:gridCol w="441049"/>
                <a:gridCol w="441049"/>
                <a:gridCol w="441049"/>
              </a:tblGrid>
              <a:tr h="167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800" b="1" i="0" u="none" strike="noStrike" cap="none" normalizeH="0" baseline="0" dirty="0" smtClean="0">
                          <a:ln>
                            <a:noFill/>
                          </a:ln>
                          <a:solidFill>
                            <a:schemeClr val="tx1"/>
                          </a:solidFill>
                          <a:effectLst/>
                          <a:latin typeface="+mn-lt"/>
                        </a:rPr>
                        <a:t>α/α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chemeClr val="tx1"/>
                          </a:solidFill>
                          <a:effectLst/>
                          <a:latin typeface="+mn-lt"/>
                        </a:rPr>
                        <a:t>L (m)</a:t>
                      </a:r>
                      <a:endParaRPr kumimoji="0" lang="el-GR" sz="800" b="1" i="0" u="none" strike="noStrike" cap="none" normalizeH="0" baseline="0" dirty="0" smtClean="0">
                        <a:ln>
                          <a:noFill/>
                        </a:ln>
                        <a:solidFill>
                          <a:schemeClr val="tx1"/>
                        </a:solidFill>
                        <a:effectLst/>
                        <a:latin typeface="+mn-lt"/>
                      </a:endParaRPr>
                    </a:p>
                  </a:txBody>
                  <a:tcPr/>
                </a:tc>
                <a:tc>
                  <a:txBody>
                    <a:bodyPr/>
                    <a:lstStyle/>
                    <a:p>
                      <a:r>
                        <a:rPr lang="el-GR" sz="800" b="1" dirty="0" smtClean="0">
                          <a:solidFill>
                            <a:schemeClr val="tx1"/>
                          </a:solidFill>
                          <a:latin typeface="+mn-lt"/>
                        </a:rPr>
                        <a:t>σ</a:t>
                      </a:r>
                      <a:r>
                        <a:rPr lang="el-GR" sz="800" b="1" baseline="0" dirty="0" smtClean="0">
                          <a:solidFill>
                            <a:schemeClr val="tx1"/>
                          </a:solidFill>
                          <a:latin typeface="+mn-lt"/>
                        </a:rPr>
                        <a:t> (</a:t>
                      </a:r>
                      <a:r>
                        <a:rPr lang="en-US" sz="800" b="1" baseline="0" dirty="0" smtClean="0">
                          <a:solidFill>
                            <a:schemeClr val="tx1"/>
                          </a:solidFill>
                          <a:latin typeface="+mn-lt"/>
                        </a:rPr>
                        <a:t>s)</a:t>
                      </a:r>
                      <a:endParaRPr lang="en-US" sz="800" b="1" dirty="0">
                        <a:solidFill>
                          <a:schemeClr val="tx1"/>
                        </a:solidFill>
                        <a:latin typeface="+mn-lt"/>
                      </a:endParaRPr>
                    </a:p>
                  </a:txBody>
                  <a:tcPr/>
                </a:tc>
                <a:tc>
                  <a:txBody>
                    <a:bodyPr/>
                    <a:lstStyle/>
                    <a:p>
                      <a:r>
                        <a:rPr lang="el-GR" sz="800" b="1" dirty="0" smtClean="0">
                          <a:solidFill>
                            <a:schemeClr val="tx1"/>
                          </a:solidFill>
                        </a:rPr>
                        <a:t>Τ(</a:t>
                      </a:r>
                      <a:r>
                        <a:rPr lang="en-US" sz="800" b="1" dirty="0" smtClean="0">
                          <a:solidFill>
                            <a:schemeClr val="tx1"/>
                          </a:solidFill>
                        </a:rPr>
                        <a:t>s)</a:t>
                      </a:r>
                      <a:endParaRPr lang="en-US" sz="800" b="1" dirty="0">
                        <a:solidFill>
                          <a:schemeClr val="tx1"/>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1</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0.70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0.08</a:t>
                      </a:r>
                      <a:endParaRPr lang="en-US" sz="900" b="1" dirty="0">
                        <a:latin typeface="+mn-lt"/>
                      </a:endParaRPr>
                    </a:p>
                  </a:txBody>
                  <a:tcPr/>
                </a:tc>
                <a:tc>
                  <a:txBody>
                    <a:bodyPr/>
                    <a:lstStyle/>
                    <a:p>
                      <a:r>
                        <a:rPr lang="en-US" sz="900" b="1" dirty="0" smtClean="0">
                          <a:solidFill>
                            <a:srgbClr val="0000CC"/>
                          </a:solidFill>
                        </a:rPr>
                        <a:t>1.72</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2</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0.80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0.08</a:t>
                      </a:r>
                      <a:endParaRPr lang="en-US" sz="900" b="1" dirty="0">
                        <a:latin typeface="+mn-lt"/>
                      </a:endParaRPr>
                    </a:p>
                  </a:txBody>
                  <a:tcPr/>
                </a:tc>
                <a:tc>
                  <a:txBody>
                    <a:bodyPr/>
                    <a:lstStyle/>
                    <a:p>
                      <a:r>
                        <a:rPr lang="en-US" sz="900" b="1" dirty="0" smtClean="0">
                          <a:solidFill>
                            <a:srgbClr val="0000CC"/>
                          </a:solidFill>
                        </a:rPr>
                        <a:t>1.87</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3</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0.90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0.10</a:t>
                      </a:r>
                      <a:endParaRPr lang="en-US" sz="900" b="1" dirty="0">
                        <a:latin typeface="+mn-lt"/>
                      </a:endParaRPr>
                    </a:p>
                  </a:txBody>
                  <a:tcPr/>
                </a:tc>
                <a:tc>
                  <a:txBody>
                    <a:bodyPr/>
                    <a:lstStyle/>
                    <a:p>
                      <a:r>
                        <a:rPr lang="en-US" sz="900" b="1" dirty="0" smtClean="0">
                          <a:solidFill>
                            <a:srgbClr val="0000CC"/>
                          </a:solidFill>
                        </a:rPr>
                        <a:t>1.97</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4</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1.00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0.10</a:t>
                      </a:r>
                      <a:endParaRPr lang="en-US" sz="900" b="1" dirty="0">
                        <a:latin typeface="+mn-lt"/>
                      </a:endParaRPr>
                    </a:p>
                  </a:txBody>
                  <a:tcPr/>
                </a:tc>
                <a:tc>
                  <a:txBody>
                    <a:bodyPr/>
                    <a:lstStyle/>
                    <a:p>
                      <a:r>
                        <a:rPr lang="en-US" sz="900" b="1" dirty="0" smtClean="0">
                          <a:solidFill>
                            <a:srgbClr val="0000CC"/>
                          </a:solidFill>
                        </a:rPr>
                        <a:t>1.93</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5</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1.30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0.13</a:t>
                      </a:r>
                      <a:endParaRPr lang="en-US" sz="900" b="1" dirty="0">
                        <a:latin typeface="+mn-lt"/>
                      </a:endParaRPr>
                    </a:p>
                  </a:txBody>
                  <a:tcPr/>
                </a:tc>
                <a:tc>
                  <a:txBody>
                    <a:bodyPr/>
                    <a:lstStyle/>
                    <a:p>
                      <a:r>
                        <a:rPr lang="en-US" sz="900" b="1" dirty="0" smtClean="0">
                          <a:solidFill>
                            <a:srgbClr val="0000CC"/>
                          </a:solidFill>
                        </a:rPr>
                        <a:t>2.34</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6</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1.40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0.15</a:t>
                      </a:r>
                      <a:endParaRPr lang="en-US" sz="900" b="1" dirty="0">
                        <a:latin typeface="+mn-lt"/>
                      </a:endParaRPr>
                    </a:p>
                  </a:txBody>
                  <a:tcPr/>
                </a:tc>
                <a:tc>
                  <a:txBody>
                    <a:bodyPr/>
                    <a:lstStyle/>
                    <a:p>
                      <a:r>
                        <a:rPr lang="en-US" sz="900" b="1" dirty="0" smtClean="0">
                          <a:solidFill>
                            <a:srgbClr val="0000CC"/>
                          </a:solidFill>
                        </a:rPr>
                        <a:t>2.18</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7</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1.55</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0.15</a:t>
                      </a:r>
                      <a:endParaRPr lang="en-US" sz="900" b="1" dirty="0">
                        <a:latin typeface="+mn-lt"/>
                      </a:endParaRPr>
                    </a:p>
                  </a:txBody>
                  <a:tcPr/>
                </a:tc>
                <a:tc>
                  <a:txBody>
                    <a:bodyPr/>
                    <a:lstStyle/>
                    <a:p>
                      <a:r>
                        <a:rPr lang="en-US" sz="900" b="1" dirty="0" smtClean="0">
                          <a:solidFill>
                            <a:srgbClr val="0000CC"/>
                          </a:solidFill>
                        </a:rPr>
                        <a:t>2.32</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8</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1.71</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0.18</a:t>
                      </a:r>
                      <a:endParaRPr lang="en-US" sz="900" b="1" dirty="0">
                        <a:latin typeface="+mn-lt"/>
                      </a:endParaRPr>
                    </a:p>
                  </a:txBody>
                  <a:tcPr/>
                </a:tc>
                <a:tc>
                  <a:txBody>
                    <a:bodyPr/>
                    <a:lstStyle/>
                    <a:p>
                      <a:r>
                        <a:rPr lang="en-US" sz="900" b="1" dirty="0" smtClean="0">
                          <a:solidFill>
                            <a:srgbClr val="0000CC"/>
                          </a:solidFill>
                        </a:rPr>
                        <a:t>2.70</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9</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1.85</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0.20</a:t>
                      </a:r>
                      <a:endParaRPr lang="en-US" sz="900" b="1" dirty="0">
                        <a:latin typeface="+mn-lt"/>
                      </a:endParaRPr>
                    </a:p>
                  </a:txBody>
                  <a:tcPr/>
                </a:tc>
                <a:tc>
                  <a:txBody>
                    <a:bodyPr/>
                    <a:lstStyle/>
                    <a:p>
                      <a:r>
                        <a:rPr lang="en-US" sz="900" b="1" dirty="0" smtClean="0">
                          <a:solidFill>
                            <a:srgbClr val="0000CC"/>
                          </a:solidFill>
                        </a:rPr>
                        <a:t>2.43</a:t>
                      </a:r>
                      <a:endParaRPr lang="en-US" sz="900" b="1" dirty="0">
                        <a:solidFill>
                          <a:srgbClr val="0000CC"/>
                        </a:solidFill>
                      </a:endParaRPr>
                    </a:p>
                  </a:txBody>
                  <a:tcPr/>
                </a:tc>
              </a:tr>
              <a:tr h="27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smtClean="0">
                          <a:ln>
                            <a:noFill/>
                          </a:ln>
                          <a:solidFill>
                            <a:schemeClr val="tx1"/>
                          </a:solidFill>
                          <a:effectLst/>
                          <a:latin typeface="+mn-lt"/>
                        </a:rPr>
                        <a:t>10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rPr>
                        <a:t>2.00</a:t>
                      </a:r>
                      <a:endParaRPr kumimoji="0" lang="el-GR" sz="900" b="1" i="0" u="none" strike="noStrike" cap="none" normalizeH="0" baseline="0" dirty="0">
                        <a:ln>
                          <a:noFill/>
                        </a:ln>
                        <a:solidFill>
                          <a:schemeClr val="tx1"/>
                        </a:solidFill>
                        <a:effectLst/>
                        <a:latin typeface="+mn-lt"/>
                      </a:endParaRPr>
                    </a:p>
                  </a:txBody>
                  <a:tcPr horzOverflow="overflow"/>
                </a:tc>
                <a:tc>
                  <a:txBody>
                    <a:bodyPr/>
                    <a:lstStyle/>
                    <a:p>
                      <a:r>
                        <a:rPr lang="en-US" sz="900" b="1" dirty="0" smtClean="0">
                          <a:latin typeface="+mn-lt"/>
                        </a:rPr>
                        <a:t>0.20</a:t>
                      </a:r>
                      <a:endParaRPr lang="en-US" sz="900" b="1" dirty="0">
                        <a:latin typeface="+mn-lt"/>
                      </a:endParaRPr>
                    </a:p>
                  </a:txBody>
                  <a:tcPr/>
                </a:tc>
                <a:tc>
                  <a:txBody>
                    <a:bodyPr/>
                    <a:lstStyle/>
                    <a:p>
                      <a:r>
                        <a:rPr lang="en-US" sz="900" b="1" dirty="0" smtClean="0">
                          <a:solidFill>
                            <a:srgbClr val="0000CC"/>
                          </a:solidFill>
                        </a:rPr>
                        <a:t>3.05</a:t>
                      </a:r>
                      <a:endParaRPr lang="en-US" sz="900" b="1" dirty="0">
                        <a:solidFill>
                          <a:srgbClr val="0000CC"/>
                        </a:solidFill>
                      </a:endParaRPr>
                    </a:p>
                  </a:txBody>
                  <a:tcPr/>
                </a:tc>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4921429" y="691165"/>
                <a:ext cx="3996444" cy="1110047"/>
              </a:xfrm>
              <a:prstGeom prst="rect">
                <a:avLst/>
              </a:prstGeom>
              <a:noFill/>
            </p:spPr>
            <p:txBody>
              <a:bodyPr wrap="square" rtlCol="0">
                <a:spAutoFit/>
              </a:bodyPr>
              <a:lstStyle/>
              <a:p>
                <a:r>
                  <a:rPr lang="el-GR" sz="1200" b="1" u="sng" dirty="0" smtClean="0">
                    <a:solidFill>
                      <a:srgbClr val="C00000"/>
                    </a:solidFill>
                  </a:rPr>
                  <a:t>Μέθοδος Ελαχίστων Τετραγώνων</a:t>
                </a:r>
              </a:p>
              <a:p>
                <a:pPr algn="just"/>
                <a:r>
                  <a:rPr lang="el-GR" sz="1200" b="1" dirty="0" smtClean="0"/>
                  <a:t>Αναζητούμε τις εκείνες τις τιμές των παραμέτρων </a:t>
                </a:r>
                <a14:m>
                  <m:oMath xmlns:m="http://schemas.openxmlformats.org/officeDocument/2006/math">
                    <m:d>
                      <m:dPr>
                        <m:ctrlPr>
                          <a:rPr lang="el-GR" sz="1200" b="1" i="1" smtClean="0">
                            <a:latin typeface="Cambria Math" charset="0"/>
                          </a:rPr>
                        </m:ctrlPr>
                      </m:dPr>
                      <m:e>
                        <m:acc>
                          <m:accPr>
                            <m:chr m:val="̂"/>
                            <m:ctrlPr>
                              <a:rPr lang="el-GR" sz="1200" b="1" i="1" smtClean="0">
                                <a:solidFill>
                                  <a:srgbClr val="C00000"/>
                                </a:solidFill>
                                <a:latin typeface="Cambria Math" charset="0"/>
                              </a:rPr>
                            </m:ctrlPr>
                          </m:accPr>
                          <m:e>
                            <m:r>
                              <a:rPr lang="en-US" sz="1200" b="1" i="1" smtClean="0">
                                <a:solidFill>
                                  <a:srgbClr val="C00000"/>
                                </a:solidFill>
                                <a:latin typeface="Cambria Math" charset="0"/>
                              </a:rPr>
                              <m:t>𝒂</m:t>
                            </m:r>
                            <m:r>
                              <a:rPr lang="en-US" sz="1200" b="1" i="1" smtClean="0">
                                <a:solidFill>
                                  <a:srgbClr val="C00000"/>
                                </a:solidFill>
                                <a:latin typeface="Cambria Math" charset="0"/>
                              </a:rPr>
                              <m:t> </m:t>
                            </m:r>
                          </m:e>
                        </m:acc>
                        <m:r>
                          <a:rPr lang="el-GR" sz="1200" b="1" i="1" smtClean="0">
                            <a:solidFill>
                              <a:srgbClr val="C00000"/>
                            </a:solidFill>
                            <a:latin typeface="Cambria Math" charset="0"/>
                          </a:rPr>
                          <m:t> </m:t>
                        </m:r>
                        <m:r>
                          <a:rPr lang="el-GR" sz="1200" b="1" i="1" smtClean="0">
                            <a:solidFill>
                              <a:srgbClr val="C00000"/>
                            </a:solidFill>
                            <a:latin typeface="Cambria Math" charset="0"/>
                          </a:rPr>
                          <m:t>𝜿𝜶𝜾</m:t>
                        </m:r>
                        <m:r>
                          <a:rPr lang="el-GR" sz="1200" b="1" i="1" smtClean="0">
                            <a:solidFill>
                              <a:srgbClr val="C00000"/>
                            </a:solidFill>
                            <a:latin typeface="Cambria Math" charset="0"/>
                          </a:rPr>
                          <m:t> </m:t>
                        </m:r>
                        <m:acc>
                          <m:accPr>
                            <m:chr m:val="̂"/>
                            <m:ctrlPr>
                              <a:rPr lang="el-GR" sz="1200" b="1" i="1" smtClean="0">
                                <a:solidFill>
                                  <a:srgbClr val="C00000"/>
                                </a:solidFill>
                                <a:latin typeface="Cambria Math" charset="0"/>
                              </a:rPr>
                            </m:ctrlPr>
                          </m:accPr>
                          <m:e>
                            <m:r>
                              <a:rPr lang="en-US" sz="1200" b="1" i="1" smtClean="0">
                                <a:solidFill>
                                  <a:srgbClr val="C00000"/>
                                </a:solidFill>
                                <a:latin typeface="Cambria Math" charset="0"/>
                              </a:rPr>
                              <m:t>𝒃</m:t>
                            </m:r>
                          </m:e>
                        </m:acc>
                      </m:e>
                    </m:d>
                  </m:oMath>
                </a14:m>
                <a:r>
                  <a:rPr lang="el-GR" sz="1200" b="1" dirty="0" smtClean="0"/>
                  <a:t>  οι οποίες ελαχιστοποιούν την συνάρτηση </a:t>
                </a:r>
                <a:r>
                  <a:rPr lang="el-GR" sz="1200" b="1" dirty="0" smtClean="0">
                    <a:solidFill>
                      <a:srgbClr val="C00000"/>
                    </a:solidFill>
                  </a:rPr>
                  <a:t>:</a:t>
                </a:r>
              </a:p>
              <a:p>
                <a:pPr algn="just"/>
                <a14:m>
                  <m:oMath xmlns:m="http://schemas.openxmlformats.org/officeDocument/2006/math">
                    <m:sSup>
                      <m:sSupPr>
                        <m:ctrlPr>
                          <a:rPr lang="en-US" sz="1600" b="1" i="1" dirty="0">
                            <a:solidFill>
                              <a:srgbClr val="C00000"/>
                            </a:solidFill>
                            <a:latin typeface="Cambria Math" charset="0"/>
                          </a:rPr>
                        </m:ctrlPr>
                      </m:sSupPr>
                      <m:e>
                        <m:r>
                          <a:rPr lang="en-US" sz="1600" b="1" i="1" dirty="0">
                            <a:solidFill>
                              <a:srgbClr val="C00000"/>
                            </a:solidFill>
                            <a:latin typeface="Cambria Math" charset="0"/>
                          </a:rPr>
                          <m:t>𝑸</m:t>
                        </m:r>
                      </m:e>
                      <m:sup>
                        <m:r>
                          <a:rPr lang="en-US" sz="1600" b="1" i="1" dirty="0">
                            <a:solidFill>
                              <a:srgbClr val="C00000"/>
                            </a:solidFill>
                            <a:latin typeface="Cambria Math" charset="0"/>
                          </a:rPr>
                          <m:t>𝟐</m:t>
                        </m:r>
                      </m:sup>
                    </m:sSup>
                    <m:d>
                      <m:dPr>
                        <m:ctrlPr>
                          <a:rPr lang="en-US" sz="1600" b="1" i="1" dirty="0">
                            <a:solidFill>
                              <a:srgbClr val="C00000"/>
                            </a:solidFill>
                            <a:latin typeface="Cambria Math" charset="0"/>
                          </a:rPr>
                        </m:ctrlPr>
                      </m:dPr>
                      <m:e>
                        <m:sSub>
                          <m:sSubPr>
                            <m:ctrlPr>
                              <a:rPr lang="en-US" sz="1600" b="1" i="1">
                                <a:solidFill>
                                  <a:srgbClr val="C00000"/>
                                </a:solidFill>
                                <a:latin typeface="Cambria Math" charset="0"/>
                              </a:rPr>
                            </m:ctrlPr>
                          </m:sSubPr>
                          <m:e>
                            <m:r>
                              <a:rPr lang="en-US" sz="1600" b="1" i="1" smtClean="0">
                                <a:solidFill>
                                  <a:srgbClr val="C00000"/>
                                </a:solidFill>
                                <a:latin typeface="Cambria Math" charset="0"/>
                              </a:rPr>
                              <m:t>𝒚</m:t>
                            </m:r>
                          </m:e>
                          <m:sub>
                            <m:r>
                              <a:rPr lang="en-US" sz="1600" b="1" i="1">
                                <a:solidFill>
                                  <a:srgbClr val="C00000"/>
                                </a:solidFill>
                                <a:latin typeface="Cambria Math" charset="0"/>
                              </a:rPr>
                              <m:t>𝟏</m:t>
                            </m:r>
                          </m:sub>
                        </m:sSub>
                        <m:r>
                          <a:rPr lang="en-US" sz="1600" b="1" i="1">
                            <a:solidFill>
                              <a:srgbClr val="C00000"/>
                            </a:solidFill>
                            <a:latin typeface="Cambria Math" charset="0"/>
                          </a:rPr>
                          <m:t>,…</m:t>
                        </m:r>
                        <m:sSub>
                          <m:sSubPr>
                            <m:ctrlPr>
                              <a:rPr lang="en-US" sz="1600" b="1" i="1">
                                <a:solidFill>
                                  <a:srgbClr val="C00000"/>
                                </a:solidFill>
                                <a:latin typeface="Cambria Math" charset="0"/>
                              </a:rPr>
                            </m:ctrlPr>
                          </m:sSubPr>
                          <m:e>
                            <m:r>
                              <a:rPr lang="en-US" sz="1600" b="1" i="1" smtClean="0">
                                <a:solidFill>
                                  <a:srgbClr val="C00000"/>
                                </a:solidFill>
                                <a:latin typeface="Cambria Math" charset="0"/>
                              </a:rPr>
                              <m:t>𝒚</m:t>
                            </m:r>
                          </m:e>
                          <m:sub>
                            <m:r>
                              <a:rPr lang="en-US" sz="1600" b="1" i="1" smtClean="0">
                                <a:solidFill>
                                  <a:srgbClr val="C00000"/>
                                </a:solidFill>
                                <a:latin typeface="Cambria Math" charset="0"/>
                              </a:rPr>
                              <m:t>𝑵</m:t>
                            </m:r>
                          </m:sub>
                        </m:sSub>
                        <m:r>
                          <a:rPr lang="en-US" sz="1600" b="1" i="1">
                            <a:solidFill>
                              <a:srgbClr val="C00000"/>
                            </a:solidFill>
                            <a:latin typeface="Cambria Math" charset="0"/>
                          </a:rPr>
                          <m:t>;</m:t>
                        </m:r>
                        <m:r>
                          <a:rPr lang="en-US" sz="1600" b="1" i="1">
                            <a:solidFill>
                              <a:srgbClr val="C00000"/>
                            </a:solidFill>
                            <a:latin typeface="Cambria Math" charset="0"/>
                          </a:rPr>
                          <m:t>𝒂</m:t>
                        </m:r>
                        <m:r>
                          <a:rPr lang="en-US" sz="1600" b="1" i="1">
                            <a:solidFill>
                              <a:srgbClr val="C00000"/>
                            </a:solidFill>
                            <a:latin typeface="Cambria Math" charset="0"/>
                          </a:rPr>
                          <m:t>,</m:t>
                        </m:r>
                        <m:r>
                          <a:rPr lang="en-US" sz="1600" b="1" i="1">
                            <a:solidFill>
                              <a:srgbClr val="C00000"/>
                            </a:solidFill>
                            <a:latin typeface="Cambria Math" charset="0"/>
                          </a:rPr>
                          <m:t>𝒃</m:t>
                        </m:r>
                      </m:e>
                    </m:d>
                  </m:oMath>
                </a14:m>
                <a:r>
                  <a:rPr lang="en-US" sz="1600" b="1" dirty="0"/>
                  <a:t> </a:t>
                </a:r>
                <a:r>
                  <a:rPr lang="en-US" sz="1600" b="1" dirty="0" smtClean="0"/>
                  <a:t>=</a:t>
                </a:r>
                <a14:m>
                  <m:oMath xmlns:m="http://schemas.openxmlformats.org/officeDocument/2006/math">
                    <m:nary>
                      <m:naryPr>
                        <m:chr m:val="∑"/>
                        <m:ctrlPr>
                          <a:rPr lang="en-US" sz="1600" b="1" i="1" dirty="0" smtClean="0">
                            <a:solidFill>
                              <a:srgbClr val="C00000"/>
                            </a:solidFill>
                            <a:latin typeface="Cambria Math" charset="0"/>
                          </a:rPr>
                        </m:ctrlPr>
                      </m:naryPr>
                      <m:sub>
                        <m:r>
                          <m:rPr>
                            <m:brk m:alnAt="23"/>
                          </m:rPr>
                          <a:rPr lang="en-US" sz="1600" b="1" i="1" dirty="0">
                            <a:solidFill>
                              <a:srgbClr val="C00000"/>
                            </a:solidFill>
                            <a:latin typeface="Cambria Math" charset="0"/>
                          </a:rPr>
                          <m:t>𝒊</m:t>
                        </m:r>
                        <m:r>
                          <a:rPr lang="en-US" sz="1600" b="1" i="1" dirty="0">
                            <a:solidFill>
                              <a:srgbClr val="C00000"/>
                            </a:solidFill>
                            <a:latin typeface="Cambria Math" charset="0"/>
                          </a:rPr>
                          <m:t>=</m:t>
                        </m:r>
                        <m:r>
                          <a:rPr lang="en-US" sz="1600" b="1" i="1" dirty="0">
                            <a:solidFill>
                              <a:srgbClr val="C00000"/>
                            </a:solidFill>
                            <a:latin typeface="Cambria Math" charset="0"/>
                          </a:rPr>
                          <m:t>𝟏</m:t>
                        </m:r>
                      </m:sub>
                      <m:sup>
                        <m:r>
                          <a:rPr lang="en-US" sz="1600" b="1" i="1" dirty="0" smtClean="0">
                            <a:solidFill>
                              <a:srgbClr val="C00000"/>
                            </a:solidFill>
                            <a:latin typeface="Cambria Math" charset="0"/>
                          </a:rPr>
                          <m:t>𝑵</m:t>
                        </m:r>
                      </m:sup>
                      <m:e>
                        <m:f>
                          <m:fPr>
                            <m:ctrlPr>
                              <a:rPr lang="el-GR" sz="1600" b="1" i="1" dirty="0">
                                <a:solidFill>
                                  <a:srgbClr val="C00000"/>
                                </a:solidFill>
                                <a:latin typeface="Cambria Math" charset="0"/>
                                <a:ea typeface="Cambria Math" charset="0"/>
                                <a:cs typeface="Cambria Math" charset="0"/>
                              </a:rPr>
                            </m:ctrlPr>
                          </m:fPr>
                          <m:num>
                            <m:sSup>
                              <m:sSupPr>
                                <m:ctrlPr>
                                  <a:rPr lang="el-GR" sz="1600" b="1" i="1" dirty="0">
                                    <a:solidFill>
                                      <a:srgbClr val="C00000"/>
                                    </a:solidFill>
                                    <a:latin typeface="Cambria Math" charset="0"/>
                                    <a:ea typeface="Cambria Math" charset="0"/>
                                    <a:cs typeface="Cambria Math" charset="0"/>
                                  </a:rPr>
                                </m:ctrlPr>
                              </m:sSupPr>
                              <m:e>
                                <m:d>
                                  <m:dPr>
                                    <m:ctrlPr>
                                      <a:rPr lang="el-GR" sz="1600" b="1" i="1" dirty="0">
                                        <a:solidFill>
                                          <a:srgbClr val="C00000"/>
                                        </a:solidFill>
                                        <a:latin typeface="Cambria Math" charset="0"/>
                                        <a:ea typeface="Cambria Math" charset="0"/>
                                        <a:cs typeface="Cambria Math" charset="0"/>
                                      </a:rPr>
                                    </m:ctrlPr>
                                  </m:dPr>
                                  <m:e>
                                    <m:sSub>
                                      <m:sSubPr>
                                        <m:ctrlPr>
                                          <a:rPr lang="el-GR" sz="1600" b="1" i="1" dirty="0">
                                            <a:solidFill>
                                              <a:srgbClr val="C00000"/>
                                            </a:solidFill>
                                            <a:latin typeface="Cambria Math" charset="0"/>
                                            <a:ea typeface="Cambria Math" charset="0"/>
                                            <a:cs typeface="Cambria Math" charset="0"/>
                                          </a:rPr>
                                        </m:ctrlPr>
                                      </m:sSubPr>
                                      <m:e>
                                        <m:r>
                                          <a:rPr lang="en-US" sz="1600" b="1" i="1" dirty="0" smtClean="0">
                                            <a:solidFill>
                                              <a:srgbClr val="C00000"/>
                                            </a:solidFill>
                                            <a:latin typeface="Cambria Math" charset="0"/>
                                            <a:ea typeface="Cambria Math" charset="0"/>
                                            <a:cs typeface="Cambria Math" charset="0"/>
                                          </a:rPr>
                                          <m:t>𝒚</m:t>
                                        </m:r>
                                      </m:e>
                                      <m:sub>
                                        <m:r>
                                          <a:rPr lang="en-US" sz="1600" b="1" i="1" dirty="0">
                                            <a:solidFill>
                                              <a:srgbClr val="C00000"/>
                                            </a:solidFill>
                                            <a:latin typeface="Cambria Math" charset="0"/>
                                            <a:ea typeface="Cambria Math" charset="0"/>
                                            <a:cs typeface="Cambria Math" charset="0"/>
                                          </a:rPr>
                                          <m:t>𝒊</m:t>
                                        </m:r>
                                      </m:sub>
                                    </m:sSub>
                                    <m:r>
                                      <a:rPr lang="en-US" sz="1600" b="1" i="1" dirty="0">
                                        <a:solidFill>
                                          <a:srgbClr val="C00000"/>
                                        </a:solidFill>
                                        <a:latin typeface="Cambria Math" charset="0"/>
                                        <a:ea typeface="Cambria Math" charset="0"/>
                                        <a:cs typeface="Cambria Math" charset="0"/>
                                      </a:rPr>
                                      <m:t>−</m:t>
                                    </m:r>
                                    <m:d>
                                      <m:dPr>
                                        <m:begChr m:val="["/>
                                        <m:endChr m:val="]"/>
                                        <m:ctrlPr>
                                          <a:rPr lang="en-US" sz="1600" b="1" i="1" dirty="0">
                                            <a:solidFill>
                                              <a:srgbClr val="C00000"/>
                                            </a:solidFill>
                                            <a:latin typeface="Cambria Math" charset="0"/>
                                            <a:ea typeface="Cambria Math" charset="0"/>
                                            <a:cs typeface="Cambria Math" charset="0"/>
                                          </a:rPr>
                                        </m:ctrlPr>
                                      </m:dPr>
                                      <m:e>
                                        <m:r>
                                          <a:rPr lang="en-US" sz="1600" b="1" i="1" dirty="0">
                                            <a:solidFill>
                                              <a:srgbClr val="C00000"/>
                                            </a:solidFill>
                                            <a:latin typeface="Cambria Math" charset="0"/>
                                            <a:ea typeface="Cambria Math" charset="0"/>
                                            <a:cs typeface="Cambria Math" charset="0"/>
                                          </a:rPr>
                                          <m:t>𝒂</m:t>
                                        </m:r>
                                        <m:r>
                                          <a:rPr lang="en-US" sz="1600" b="1" i="1" dirty="0">
                                            <a:solidFill>
                                              <a:srgbClr val="C00000"/>
                                            </a:solidFill>
                                            <a:latin typeface="Cambria Math" charset="0"/>
                                            <a:ea typeface="Cambria Math" charset="0"/>
                                            <a:cs typeface="Cambria Math" charset="0"/>
                                          </a:rPr>
                                          <m:t>+</m:t>
                                        </m:r>
                                        <m:r>
                                          <a:rPr lang="en-US" sz="1600" b="1" i="1" dirty="0">
                                            <a:solidFill>
                                              <a:srgbClr val="C00000"/>
                                            </a:solidFill>
                                            <a:latin typeface="Cambria Math" charset="0"/>
                                            <a:ea typeface="Cambria Math" charset="0"/>
                                            <a:cs typeface="Cambria Math" charset="0"/>
                                          </a:rPr>
                                          <m:t>𝒃</m:t>
                                        </m:r>
                                        <m:sSub>
                                          <m:sSubPr>
                                            <m:ctrlPr>
                                              <a:rPr lang="en-US" sz="1600" b="1" i="1" dirty="0">
                                                <a:solidFill>
                                                  <a:srgbClr val="C00000"/>
                                                </a:solidFill>
                                                <a:latin typeface="Cambria Math" charset="0"/>
                                                <a:ea typeface="Cambria Math" charset="0"/>
                                                <a:cs typeface="Cambria Math" charset="0"/>
                                              </a:rPr>
                                            </m:ctrlPr>
                                          </m:sSubPr>
                                          <m:e>
                                            <m:r>
                                              <a:rPr lang="en-US" sz="1600" b="1" i="1" dirty="0">
                                                <a:solidFill>
                                                  <a:srgbClr val="C00000"/>
                                                </a:solidFill>
                                                <a:latin typeface="Cambria Math" charset="0"/>
                                                <a:ea typeface="Cambria Math" charset="0"/>
                                                <a:cs typeface="Cambria Math" charset="0"/>
                                              </a:rPr>
                                              <m:t>𝒙</m:t>
                                            </m:r>
                                          </m:e>
                                          <m:sub>
                                            <m:r>
                                              <a:rPr lang="en-US" sz="1600" b="1" i="1" dirty="0">
                                                <a:solidFill>
                                                  <a:srgbClr val="C00000"/>
                                                </a:solidFill>
                                                <a:latin typeface="Cambria Math" charset="0"/>
                                                <a:ea typeface="Cambria Math" charset="0"/>
                                                <a:cs typeface="Cambria Math" charset="0"/>
                                              </a:rPr>
                                              <m:t>𝒊</m:t>
                                            </m:r>
                                          </m:sub>
                                        </m:sSub>
                                      </m:e>
                                    </m:d>
                                  </m:e>
                                </m:d>
                              </m:e>
                              <m:sup>
                                <m:r>
                                  <a:rPr lang="en-US" sz="1600" b="1" i="1" dirty="0">
                                    <a:solidFill>
                                      <a:srgbClr val="C00000"/>
                                    </a:solidFill>
                                    <a:latin typeface="Cambria Math" charset="0"/>
                                    <a:ea typeface="Cambria Math" charset="0"/>
                                    <a:cs typeface="Cambria Math" charset="0"/>
                                  </a:rPr>
                                  <m:t>𝟐</m:t>
                                </m:r>
                              </m:sup>
                            </m:sSup>
                          </m:num>
                          <m:den>
                            <m:sSubSup>
                              <m:sSubSupPr>
                                <m:ctrlPr>
                                  <a:rPr lang="en-US" sz="1600" b="1" i="1" dirty="0">
                                    <a:solidFill>
                                      <a:srgbClr val="C00000"/>
                                    </a:solidFill>
                                    <a:latin typeface="Cambria Math" charset="0"/>
                                    <a:ea typeface="Cambria Math" charset="0"/>
                                    <a:cs typeface="Cambria Math" charset="0"/>
                                  </a:rPr>
                                </m:ctrlPr>
                              </m:sSubSupPr>
                              <m:e>
                                <m:r>
                                  <a:rPr lang="el-GR" sz="1600" b="1" i="1" dirty="0">
                                    <a:solidFill>
                                      <a:srgbClr val="C00000"/>
                                    </a:solidFill>
                                    <a:latin typeface="Cambria Math" charset="0"/>
                                    <a:ea typeface="Cambria Math" charset="0"/>
                                    <a:cs typeface="Cambria Math" charset="0"/>
                                  </a:rPr>
                                  <m:t>𝝈</m:t>
                                </m:r>
                              </m:e>
                              <m:sub>
                                <m:r>
                                  <a:rPr lang="en-US" sz="1600" b="1" i="1" dirty="0">
                                    <a:solidFill>
                                      <a:srgbClr val="C00000"/>
                                    </a:solidFill>
                                    <a:latin typeface="Cambria Math" charset="0"/>
                                    <a:ea typeface="Cambria Math" charset="0"/>
                                    <a:cs typeface="Cambria Math" charset="0"/>
                                  </a:rPr>
                                  <m:t>𝒊</m:t>
                                </m:r>
                              </m:sub>
                              <m:sup>
                                <m:r>
                                  <a:rPr lang="el-GR" sz="1600" b="1" i="1" dirty="0">
                                    <a:solidFill>
                                      <a:srgbClr val="C00000"/>
                                    </a:solidFill>
                                    <a:latin typeface="Cambria Math" charset="0"/>
                                    <a:ea typeface="Cambria Math" charset="0"/>
                                    <a:cs typeface="Cambria Math" charset="0"/>
                                  </a:rPr>
                                  <m:t>𝟐</m:t>
                                </m:r>
                              </m:sup>
                            </m:sSubSup>
                          </m:den>
                        </m:f>
                      </m:e>
                    </m:nary>
                  </m:oMath>
                </a14:m>
                <a:endParaRPr lang="en-US" sz="1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921429" y="691165"/>
                <a:ext cx="3996444" cy="1110047"/>
              </a:xfrm>
              <a:prstGeom prst="rect">
                <a:avLst/>
              </a:prstGeom>
              <a:blipFill rotWithShape="0">
                <a:blip r:embed="rId3"/>
                <a:stretch>
                  <a:fillRect r="-152" b="-4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59877" y="1844824"/>
                <a:ext cx="2606547" cy="15791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1" i="1" smtClean="0">
                              <a:latin typeface="Cambria Math" charset="0"/>
                            </a:rPr>
                          </m:ctrlPr>
                        </m:fPr>
                        <m:num>
                          <m:r>
                            <a:rPr lang="en-US" sz="1600" b="1" i="1">
                              <a:latin typeface="Cambria Math" charset="0"/>
                              <a:ea typeface="Cambria Math" charset="0"/>
                              <a:cs typeface="Cambria Math" charset="0"/>
                            </a:rPr>
                            <m:t>𝝏</m:t>
                          </m:r>
                          <m:sSup>
                            <m:sSupPr>
                              <m:ctrlPr>
                                <a:rPr lang="en-US" sz="1600" b="1" i="1" dirty="0">
                                  <a:solidFill>
                                    <a:srgbClr val="C00000"/>
                                  </a:solidFill>
                                  <a:latin typeface="Cambria Math" charset="0"/>
                                </a:rPr>
                              </m:ctrlPr>
                            </m:sSupPr>
                            <m:e>
                              <m:r>
                                <a:rPr lang="en-US" sz="1600" b="1" i="1" dirty="0">
                                  <a:solidFill>
                                    <a:srgbClr val="C00000"/>
                                  </a:solidFill>
                                  <a:latin typeface="Cambria Math" charset="0"/>
                                </a:rPr>
                                <m:t>𝑸</m:t>
                              </m:r>
                            </m:e>
                            <m:sup>
                              <m:r>
                                <a:rPr lang="en-US" sz="1600" b="1" i="1" dirty="0">
                                  <a:solidFill>
                                    <a:srgbClr val="C00000"/>
                                  </a:solidFill>
                                  <a:latin typeface="Cambria Math" charset="0"/>
                                </a:rPr>
                                <m:t>𝟐</m:t>
                              </m:r>
                            </m:sup>
                          </m:sSup>
                          <m:d>
                            <m:dPr>
                              <m:ctrlPr>
                                <a:rPr lang="en-US" sz="1600" b="1" i="1" dirty="0">
                                  <a:solidFill>
                                    <a:srgbClr val="C00000"/>
                                  </a:solidFill>
                                  <a:latin typeface="Cambria Math" charset="0"/>
                                </a:rPr>
                              </m:ctrlPr>
                            </m:dPr>
                            <m:e>
                              <m:sSub>
                                <m:sSubPr>
                                  <m:ctrlPr>
                                    <a:rPr lang="en-US" sz="1600" b="1" i="1">
                                      <a:solidFill>
                                        <a:srgbClr val="C00000"/>
                                      </a:solidFill>
                                      <a:latin typeface="Cambria Math" charset="0"/>
                                    </a:rPr>
                                  </m:ctrlPr>
                                </m:sSubPr>
                                <m:e>
                                  <m:r>
                                    <a:rPr lang="en-US" sz="1600" b="1" i="1">
                                      <a:solidFill>
                                        <a:srgbClr val="C00000"/>
                                      </a:solidFill>
                                      <a:latin typeface="Cambria Math" charset="0"/>
                                    </a:rPr>
                                    <m:t>𝒚</m:t>
                                  </m:r>
                                </m:e>
                                <m:sub>
                                  <m:r>
                                    <a:rPr lang="en-US" sz="1600" b="1" i="1">
                                      <a:solidFill>
                                        <a:srgbClr val="C00000"/>
                                      </a:solidFill>
                                      <a:latin typeface="Cambria Math" charset="0"/>
                                    </a:rPr>
                                    <m:t>𝟏</m:t>
                                  </m:r>
                                </m:sub>
                              </m:sSub>
                              <m:r>
                                <a:rPr lang="en-US" sz="1600" b="1" i="1">
                                  <a:solidFill>
                                    <a:srgbClr val="C00000"/>
                                  </a:solidFill>
                                  <a:latin typeface="Cambria Math" charset="0"/>
                                </a:rPr>
                                <m:t>,…</m:t>
                              </m:r>
                              <m:sSub>
                                <m:sSubPr>
                                  <m:ctrlPr>
                                    <a:rPr lang="en-US" sz="1600" b="1" i="1">
                                      <a:solidFill>
                                        <a:srgbClr val="C00000"/>
                                      </a:solidFill>
                                      <a:latin typeface="Cambria Math" charset="0"/>
                                    </a:rPr>
                                  </m:ctrlPr>
                                </m:sSubPr>
                                <m:e>
                                  <m:r>
                                    <a:rPr lang="en-US" sz="1600" b="1" i="1">
                                      <a:solidFill>
                                        <a:srgbClr val="C00000"/>
                                      </a:solidFill>
                                      <a:latin typeface="Cambria Math" charset="0"/>
                                    </a:rPr>
                                    <m:t>𝒚</m:t>
                                  </m:r>
                                </m:e>
                                <m:sub>
                                  <m:r>
                                    <a:rPr lang="en-US" sz="1600" b="1" i="1">
                                      <a:solidFill>
                                        <a:srgbClr val="C00000"/>
                                      </a:solidFill>
                                      <a:latin typeface="Cambria Math" charset="0"/>
                                    </a:rPr>
                                    <m:t>𝑵</m:t>
                                  </m:r>
                                </m:sub>
                              </m:sSub>
                              <m:r>
                                <a:rPr lang="en-US" sz="1600" b="1" i="1">
                                  <a:solidFill>
                                    <a:srgbClr val="C00000"/>
                                  </a:solidFill>
                                  <a:latin typeface="Cambria Math" charset="0"/>
                                </a:rPr>
                                <m:t>;</m:t>
                              </m:r>
                              <m:r>
                                <a:rPr lang="en-US" sz="1600" b="1" i="1">
                                  <a:solidFill>
                                    <a:srgbClr val="C00000"/>
                                  </a:solidFill>
                                  <a:latin typeface="Cambria Math" charset="0"/>
                                </a:rPr>
                                <m:t>𝒂</m:t>
                              </m:r>
                              <m:r>
                                <a:rPr lang="en-US" sz="1600" b="1" i="1">
                                  <a:solidFill>
                                    <a:srgbClr val="C00000"/>
                                  </a:solidFill>
                                  <a:latin typeface="Cambria Math" charset="0"/>
                                </a:rPr>
                                <m:t>,</m:t>
                              </m:r>
                              <m:r>
                                <a:rPr lang="en-US" sz="1600" b="1" i="1">
                                  <a:solidFill>
                                    <a:srgbClr val="C00000"/>
                                  </a:solidFill>
                                  <a:latin typeface="Cambria Math" charset="0"/>
                                </a:rPr>
                                <m:t>𝒃</m:t>
                              </m:r>
                            </m:e>
                          </m:d>
                        </m:num>
                        <m:den>
                          <m:r>
                            <a:rPr lang="en-US" sz="1600" b="1" i="1" smtClean="0">
                              <a:latin typeface="Cambria Math" charset="0"/>
                              <a:ea typeface="Cambria Math" charset="0"/>
                              <a:cs typeface="Cambria Math" charset="0"/>
                            </a:rPr>
                            <m:t>𝝏</m:t>
                          </m:r>
                          <m:r>
                            <a:rPr lang="en-US" sz="1600" b="1" i="1" smtClean="0">
                              <a:latin typeface="Cambria Math" charset="0"/>
                              <a:ea typeface="Cambria Math" charset="0"/>
                              <a:cs typeface="Cambria Math" charset="0"/>
                            </a:rPr>
                            <m:t>𝒂</m:t>
                          </m:r>
                        </m:den>
                      </m:f>
                      <m:sSub>
                        <m:sSubPr>
                          <m:ctrlPr>
                            <a:rPr lang="en-US" sz="1600" b="1" i="1" smtClean="0">
                              <a:latin typeface="Cambria Math" charset="0"/>
                            </a:rPr>
                          </m:ctrlPr>
                        </m:sSubPr>
                        <m:e>
                          <m:r>
                            <a:rPr lang="el-GR" sz="1600" b="1" i="1" smtClean="0">
                              <a:latin typeface="Cambria Math" charset="0"/>
                            </a:rPr>
                            <m:t>|</m:t>
                          </m:r>
                        </m:e>
                        <m:sub>
                          <m:eqArr>
                            <m:eqArrPr>
                              <m:ctrlPr>
                                <a:rPr lang="en-US" sz="1600" b="1" i="1" smtClean="0">
                                  <a:latin typeface="Cambria Math" charset="0"/>
                                </a:rPr>
                              </m:ctrlPr>
                            </m:eqArrPr>
                            <m:e>
                              <m:r>
                                <a:rPr lang="en-US" sz="1600" b="1" i="1" smtClean="0">
                                  <a:latin typeface="Cambria Math" charset="0"/>
                                </a:rPr>
                                <m:t>𝒂</m:t>
                              </m:r>
                              <m:r>
                                <a:rPr lang="en-US" sz="1600" b="1" i="1" smtClean="0">
                                  <a:latin typeface="Cambria Math" charset="0"/>
                                </a:rPr>
                                <m:t>=</m:t>
                              </m:r>
                              <m:acc>
                                <m:accPr>
                                  <m:chr m:val="̂"/>
                                  <m:ctrlPr>
                                    <a:rPr lang="en-US" sz="1600" b="1" i="1" smtClean="0">
                                      <a:latin typeface="Cambria Math" charset="0"/>
                                    </a:rPr>
                                  </m:ctrlPr>
                                </m:accPr>
                                <m:e>
                                  <m:r>
                                    <a:rPr lang="en-US" sz="1600" b="1" i="1" smtClean="0">
                                      <a:latin typeface="Cambria Math" charset="0"/>
                                    </a:rPr>
                                    <m:t>𝒂</m:t>
                                  </m:r>
                                </m:e>
                              </m:acc>
                            </m:e>
                            <m:e>
                              <m:r>
                                <a:rPr lang="en-US" sz="1600" b="1" i="1" smtClean="0">
                                  <a:latin typeface="Cambria Math" charset="0"/>
                                </a:rPr>
                                <m:t>𝒃</m:t>
                              </m:r>
                              <m:r>
                                <a:rPr lang="en-US" sz="1600" b="1" i="1" smtClean="0">
                                  <a:latin typeface="Cambria Math" charset="0"/>
                                </a:rPr>
                                <m:t>=</m:t>
                              </m:r>
                              <m:acc>
                                <m:accPr>
                                  <m:chr m:val="̂"/>
                                  <m:ctrlPr>
                                    <a:rPr lang="en-US" sz="1600" b="1" i="1" smtClean="0">
                                      <a:latin typeface="Cambria Math" charset="0"/>
                                    </a:rPr>
                                  </m:ctrlPr>
                                </m:accPr>
                                <m:e>
                                  <m:r>
                                    <a:rPr lang="en-US" sz="1600" b="1" i="1" smtClean="0">
                                      <a:latin typeface="Cambria Math" charset="0"/>
                                    </a:rPr>
                                    <m:t>𝒃</m:t>
                                  </m:r>
                                </m:e>
                              </m:acc>
                            </m:e>
                          </m:eqArr>
                        </m:sub>
                      </m:sSub>
                      <m:r>
                        <a:rPr lang="en-US" sz="1600" b="1" i="1" smtClean="0">
                          <a:latin typeface="Cambria Math" charset="0"/>
                        </a:rPr>
                        <m:t>=</m:t>
                      </m:r>
                      <m:r>
                        <a:rPr lang="en-US" sz="1600" b="1" i="1" smtClean="0">
                          <a:latin typeface="Cambria Math" charset="0"/>
                        </a:rPr>
                        <m:t>𝟎</m:t>
                      </m:r>
                    </m:oMath>
                  </m:oMathPara>
                </a14:m>
                <a:endParaRPr lang="en-US" sz="1600" b="1" dirty="0" smtClean="0"/>
              </a:p>
              <a:p>
                <a:pPr/>
                <a14:m>
                  <m:oMathPara xmlns:m="http://schemas.openxmlformats.org/officeDocument/2006/math">
                    <m:oMathParaPr>
                      <m:jc m:val="centerGroup"/>
                    </m:oMathParaPr>
                    <m:oMath xmlns:m="http://schemas.openxmlformats.org/officeDocument/2006/math">
                      <m:f>
                        <m:fPr>
                          <m:ctrlPr>
                            <a:rPr lang="en-US" sz="1600" b="1" i="1">
                              <a:latin typeface="Cambria Math" charset="0"/>
                            </a:rPr>
                          </m:ctrlPr>
                        </m:fPr>
                        <m:num>
                          <m:r>
                            <a:rPr lang="en-US" sz="1600" b="1" i="1">
                              <a:latin typeface="Cambria Math" charset="0"/>
                              <a:ea typeface="Cambria Math" charset="0"/>
                              <a:cs typeface="Cambria Math" charset="0"/>
                            </a:rPr>
                            <m:t>𝝏</m:t>
                          </m:r>
                          <m:sSup>
                            <m:sSupPr>
                              <m:ctrlPr>
                                <a:rPr lang="en-US" sz="1600" b="1" i="1" dirty="0">
                                  <a:solidFill>
                                    <a:srgbClr val="C00000"/>
                                  </a:solidFill>
                                  <a:latin typeface="Cambria Math" charset="0"/>
                                </a:rPr>
                              </m:ctrlPr>
                            </m:sSupPr>
                            <m:e>
                              <m:r>
                                <a:rPr lang="en-US" sz="1600" b="1" i="1" dirty="0">
                                  <a:solidFill>
                                    <a:srgbClr val="C00000"/>
                                  </a:solidFill>
                                  <a:latin typeface="Cambria Math" charset="0"/>
                                </a:rPr>
                                <m:t>𝑸</m:t>
                              </m:r>
                            </m:e>
                            <m:sup>
                              <m:r>
                                <a:rPr lang="en-US" sz="1600" b="1" i="1" dirty="0">
                                  <a:solidFill>
                                    <a:srgbClr val="C00000"/>
                                  </a:solidFill>
                                  <a:latin typeface="Cambria Math" charset="0"/>
                                </a:rPr>
                                <m:t>𝟐</m:t>
                              </m:r>
                            </m:sup>
                          </m:sSup>
                          <m:d>
                            <m:dPr>
                              <m:ctrlPr>
                                <a:rPr lang="en-US" sz="1600" b="1" i="1" dirty="0">
                                  <a:solidFill>
                                    <a:srgbClr val="C00000"/>
                                  </a:solidFill>
                                  <a:latin typeface="Cambria Math" charset="0"/>
                                </a:rPr>
                              </m:ctrlPr>
                            </m:dPr>
                            <m:e>
                              <m:sSub>
                                <m:sSubPr>
                                  <m:ctrlPr>
                                    <a:rPr lang="en-US" sz="1600" b="1" i="1">
                                      <a:solidFill>
                                        <a:srgbClr val="C00000"/>
                                      </a:solidFill>
                                      <a:latin typeface="Cambria Math" charset="0"/>
                                    </a:rPr>
                                  </m:ctrlPr>
                                </m:sSubPr>
                                <m:e>
                                  <m:r>
                                    <a:rPr lang="en-US" sz="1600" b="1" i="1">
                                      <a:solidFill>
                                        <a:srgbClr val="C00000"/>
                                      </a:solidFill>
                                      <a:latin typeface="Cambria Math" charset="0"/>
                                    </a:rPr>
                                    <m:t>𝒚</m:t>
                                  </m:r>
                                </m:e>
                                <m:sub>
                                  <m:r>
                                    <a:rPr lang="en-US" sz="1600" b="1" i="1">
                                      <a:solidFill>
                                        <a:srgbClr val="C00000"/>
                                      </a:solidFill>
                                      <a:latin typeface="Cambria Math" charset="0"/>
                                    </a:rPr>
                                    <m:t>𝟏</m:t>
                                  </m:r>
                                </m:sub>
                              </m:sSub>
                              <m:r>
                                <a:rPr lang="en-US" sz="1600" b="1" i="1">
                                  <a:solidFill>
                                    <a:srgbClr val="C00000"/>
                                  </a:solidFill>
                                  <a:latin typeface="Cambria Math" charset="0"/>
                                </a:rPr>
                                <m:t>,…</m:t>
                              </m:r>
                              <m:sSub>
                                <m:sSubPr>
                                  <m:ctrlPr>
                                    <a:rPr lang="en-US" sz="1600" b="1" i="1">
                                      <a:solidFill>
                                        <a:srgbClr val="C00000"/>
                                      </a:solidFill>
                                      <a:latin typeface="Cambria Math" charset="0"/>
                                    </a:rPr>
                                  </m:ctrlPr>
                                </m:sSubPr>
                                <m:e>
                                  <m:r>
                                    <a:rPr lang="en-US" sz="1600" b="1" i="1">
                                      <a:solidFill>
                                        <a:srgbClr val="C00000"/>
                                      </a:solidFill>
                                      <a:latin typeface="Cambria Math" charset="0"/>
                                    </a:rPr>
                                    <m:t>𝒚</m:t>
                                  </m:r>
                                </m:e>
                                <m:sub>
                                  <m:r>
                                    <a:rPr lang="en-US" sz="1600" b="1" i="1">
                                      <a:solidFill>
                                        <a:srgbClr val="C00000"/>
                                      </a:solidFill>
                                      <a:latin typeface="Cambria Math" charset="0"/>
                                    </a:rPr>
                                    <m:t>𝑵</m:t>
                                  </m:r>
                                </m:sub>
                              </m:sSub>
                              <m:r>
                                <a:rPr lang="en-US" sz="1600" b="1" i="1">
                                  <a:solidFill>
                                    <a:srgbClr val="C00000"/>
                                  </a:solidFill>
                                  <a:latin typeface="Cambria Math" charset="0"/>
                                </a:rPr>
                                <m:t>;</m:t>
                              </m:r>
                              <m:r>
                                <a:rPr lang="en-US" sz="1600" b="1" i="1">
                                  <a:solidFill>
                                    <a:srgbClr val="C00000"/>
                                  </a:solidFill>
                                  <a:latin typeface="Cambria Math" charset="0"/>
                                </a:rPr>
                                <m:t>𝒂</m:t>
                              </m:r>
                              <m:r>
                                <a:rPr lang="en-US" sz="1600" b="1" i="1">
                                  <a:solidFill>
                                    <a:srgbClr val="C00000"/>
                                  </a:solidFill>
                                  <a:latin typeface="Cambria Math" charset="0"/>
                                </a:rPr>
                                <m:t>,</m:t>
                              </m:r>
                              <m:r>
                                <a:rPr lang="en-US" sz="1600" b="1" i="1">
                                  <a:solidFill>
                                    <a:srgbClr val="C00000"/>
                                  </a:solidFill>
                                  <a:latin typeface="Cambria Math" charset="0"/>
                                </a:rPr>
                                <m:t>𝒃</m:t>
                              </m:r>
                            </m:e>
                          </m:d>
                        </m:num>
                        <m:den>
                          <m:r>
                            <a:rPr lang="en-US" sz="1600" b="1" i="1">
                              <a:latin typeface="Cambria Math" charset="0"/>
                              <a:ea typeface="Cambria Math" charset="0"/>
                              <a:cs typeface="Cambria Math" charset="0"/>
                            </a:rPr>
                            <m:t>𝝏</m:t>
                          </m:r>
                          <m:r>
                            <a:rPr lang="en-US" sz="1600" b="1" i="1" smtClean="0">
                              <a:latin typeface="Cambria Math" charset="0"/>
                              <a:ea typeface="Cambria Math" charset="0"/>
                              <a:cs typeface="Cambria Math" charset="0"/>
                            </a:rPr>
                            <m:t>𝒃</m:t>
                          </m:r>
                        </m:den>
                      </m:f>
                      <m:sSub>
                        <m:sSubPr>
                          <m:ctrlPr>
                            <a:rPr lang="en-US" sz="1600" b="1" i="1">
                              <a:latin typeface="Cambria Math" charset="0"/>
                            </a:rPr>
                          </m:ctrlPr>
                        </m:sSubPr>
                        <m:e>
                          <m:r>
                            <a:rPr lang="el-GR" sz="1600" b="1" i="1">
                              <a:latin typeface="Cambria Math" charset="0"/>
                            </a:rPr>
                            <m:t>|</m:t>
                          </m:r>
                        </m:e>
                        <m:sub>
                          <m:eqArr>
                            <m:eqArrPr>
                              <m:ctrlPr>
                                <a:rPr lang="en-US" sz="1600" b="1" i="1">
                                  <a:latin typeface="Cambria Math" charset="0"/>
                                </a:rPr>
                              </m:ctrlPr>
                            </m:eqArrPr>
                            <m:e>
                              <m:r>
                                <a:rPr lang="en-US" sz="1600" b="1" i="1">
                                  <a:latin typeface="Cambria Math" charset="0"/>
                                </a:rPr>
                                <m:t>𝒂</m:t>
                              </m:r>
                              <m:r>
                                <a:rPr lang="en-US" sz="1600" b="1" i="1">
                                  <a:latin typeface="Cambria Math" charset="0"/>
                                </a:rPr>
                                <m:t>=</m:t>
                              </m:r>
                              <m:acc>
                                <m:accPr>
                                  <m:chr m:val="̂"/>
                                  <m:ctrlPr>
                                    <a:rPr lang="en-US" sz="1600" b="1" i="1">
                                      <a:latin typeface="Cambria Math" charset="0"/>
                                    </a:rPr>
                                  </m:ctrlPr>
                                </m:accPr>
                                <m:e>
                                  <m:r>
                                    <a:rPr lang="en-US" sz="1600" b="1" i="1">
                                      <a:latin typeface="Cambria Math" charset="0"/>
                                    </a:rPr>
                                    <m:t>𝒂</m:t>
                                  </m:r>
                                </m:e>
                              </m:acc>
                            </m:e>
                            <m:e>
                              <m:r>
                                <a:rPr lang="en-US" sz="1600" b="1" i="1">
                                  <a:latin typeface="Cambria Math" charset="0"/>
                                </a:rPr>
                                <m:t>𝒃</m:t>
                              </m:r>
                              <m:r>
                                <a:rPr lang="en-US" sz="1600" b="1" i="1">
                                  <a:latin typeface="Cambria Math" charset="0"/>
                                </a:rPr>
                                <m:t>=</m:t>
                              </m:r>
                              <m:acc>
                                <m:accPr>
                                  <m:chr m:val="̂"/>
                                  <m:ctrlPr>
                                    <a:rPr lang="en-US" sz="1600" b="1" i="1">
                                      <a:latin typeface="Cambria Math" charset="0"/>
                                    </a:rPr>
                                  </m:ctrlPr>
                                </m:accPr>
                                <m:e>
                                  <m:r>
                                    <a:rPr lang="en-US" sz="1600" b="1" i="1">
                                      <a:latin typeface="Cambria Math" charset="0"/>
                                    </a:rPr>
                                    <m:t>𝒃</m:t>
                                  </m:r>
                                </m:e>
                              </m:acc>
                            </m:e>
                          </m:eqArr>
                        </m:sub>
                      </m:sSub>
                      <m:r>
                        <a:rPr lang="en-US" sz="1600" b="1" i="1">
                          <a:latin typeface="Cambria Math" charset="0"/>
                        </a:rPr>
                        <m:t>=</m:t>
                      </m:r>
                      <m:r>
                        <a:rPr lang="en-US" sz="1600" b="1" i="1">
                          <a:latin typeface="Cambria Math" charset="0"/>
                        </a:rPr>
                        <m:t>𝟎</m:t>
                      </m:r>
                    </m:oMath>
                  </m:oMathPara>
                </a14:m>
                <a:endParaRPr lang="en-US" sz="1600" b="1" dirty="0"/>
              </a:p>
              <a:p>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459877" y="1844824"/>
                <a:ext cx="2606547" cy="157915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453168" y="21251"/>
                <a:ext cx="6207148" cy="869982"/>
              </a:xfrm>
              <a:prstGeom prst="rect">
                <a:avLst/>
              </a:prstGeom>
            </p:spPr>
            <p:txBody>
              <a:bodyPr wrap="none">
                <a:spAutoFit/>
              </a:bodyPr>
              <a:lstStyle/>
              <a:p>
                <a:pPr algn="just"/>
                <a:r>
                  <a:rPr lang="el-GR" sz="1200" b="1" dirty="0" smtClean="0">
                    <a:solidFill>
                      <a:srgbClr val="C00000"/>
                    </a:solidFill>
                  </a:rPr>
                  <a:t>Για Γενική Χρήση:  </a:t>
                </a:r>
                <a:r>
                  <a:rPr lang="el-GR" sz="1200" b="1" dirty="0" smtClean="0">
                    <a:solidFill>
                      <a:schemeClr val="accent2">
                        <a:lumMod val="75000"/>
                      </a:schemeClr>
                    </a:solidFill>
                  </a:rPr>
                  <a:t>ονομάζουμε  </a:t>
                </a:r>
                <a14:m>
                  <m:oMath xmlns:m="http://schemas.openxmlformats.org/officeDocument/2006/math">
                    <m:sSub>
                      <m:sSubPr>
                        <m:ctrlPr>
                          <a:rPr lang="en-US" sz="1200" b="1" i="1" dirty="0">
                            <a:solidFill>
                              <a:schemeClr val="accent2">
                                <a:lumMod val="75000"/>
                              </a:schemeClr>
                            </a:solidFill>
                            <a:latin typeface="Cambria Math" charset="0"/>
                          </a:rPr>
                        </m:ctrlPr>
                      </m:sSubPr>
                      <m:e>
                        <m:r>
                          <a:rPr lang="en-US" sz="1200" b="1" i="1" dirty="0">
                            <a:solidFill>
                              <a:schemeClr val="accent2">
                                <a:lumMod val="75000"/>
                              </a:schemeClr>
                            </a:solidFill>
                            <a:latin typeface="Cambria Math" charset="0"/>
                          </a:rPr>
                          <m:t>𝒙</m:t>
                        </m:r>
                      </m:e>
                      <m:sub>
                        <m:r>
                          <a:rPr lang="en-US" sz="1200" b="1" i="1" dirty="0">
                            <a:solidFill>
                              <a:schemeClr val="accent2">
                                <a:lumMod val="75000"/>
                              </a:schemeClr>
                            </a:solidFill>
                            <a:latin typeface="Cambria Math" charset="0"/>
                          </a:rPr>
                          <m:t>𝒊</m:t>
                        </m:r>
                      </m:sub>
                    </m:sSub>
                    <m:r>
                      <a:rPr lang="en-US" sz="1200" b="1" i="1" dirty="0">
                        <a:solidFill>
                          <a:schemeClr val="accent2">
                            <a:lumMod val="75000"/>
                          </a:schemeClr>
                        </a:solidFill>
                        <a:latin typeface="Cambria Math" charset="0"/>
                      </a:rPr>
                      <m:t>=</m:t>
                    </m:r>
                    <m:rad>
                      <m:radPr>
                        <m:degHide m:val="on"/>
                        <m:ctrlPr>
                          <a:rPr lang="en-US" sz="1200" b="1" i="1" dirty="0">
                            <a:solidFill>
                              <a:schemeClr val="accent2">
                                <a:lumMod val="75000"/>
                              </a:schemeClr>
                            </a:solidFill>
                            <a:latin typeface="Cambria Math" charset="0"/>
                          </a:rPr>
                        </m:ctrlPr>
                      </m:radPr>
                      <m:deg/>
                      <m:e>
                        <m:sSub>
                          <m:sSubPr>
                            <m:ctrlPr>
                              <a:rPr lang="en-US" sz="1200" b="1" i="1" dirty="0">
                                <a:solidFill>
                                  <a:schemeClr val="accent2">
                                    <a:lumMod val="75000"/>
                                  </a:schemeClr>
                                </a:solidFill>
                                <a:latin typeface="Cambria Math" charset="0"/>
                              </a:rPr>
                            </m:ctrlPr>
                          </m:sSubPr>
                          <m:e>
                            <m:r>
                              <a:rPr lang="en-US" sz="1200" b="1" i="1" dirty="0">
                                <a:solidFill>
                                  <a:schemeClr val="accent2">
                                    <a:lumMod val="75000"/>
                                  </a:schemeClr>
                                </a:solidFill>
                                <a:latin typeface="Cambria Math" charset="0"/>
                              </a:rPr>
                              <m:t>𝑳</m:t>
                            </m:r>
                          </m:e>
                          <m:sub>
                            <m:r>
                              <a:rPr lang="en-US" sz="1200" b="1" i="1" dirty="0">
                                <a:solidFill>
                                  <a:schemeClr val="accent2">
                                    <a:lumMod val="75000"/>
                                  </a:schemeClr>
                                </a:solidFill>
                                <a:latin typeface="Cambria Math" charset="0"/>
                              </a:rPr>
                              <m:t>𝒊</m:t>
                            </m:r>
                          </m:sub>
                        </m:sSub>
                      </m:e>
                    </m:rad>
                  </m:oMath>
                </a14:m>
                <a:r>
                  <a:rPr lang="el-GR" sz="1200" b="1" dirty="0" smtClean="0">
                    <a:solidFill>
                      <a:schemeClr val="accent2">
                        <a:lumMod val="75000"/>
                      </a:schemeClr>
                    </a:solidFill>
                  </a:rPr>
                  <a:t>  και   </a:t>
                </a:r>
                <a14:m>
                  <m:oMath xmlns:m="http://schemas.openxmlformats.org/officeDocument/2006/math">
                    <m:sSub>
                      <m:sSubPr>
                        <m:ctrlPr>
                          <a:rPr lang="en-US" sz="1200" b="1" i="1" dirty="0" smtClean="0">
                            <a:solidFill>
                              <a:schemeClr val="accent2">
                                <a:lumMod val="75000"/>
                              </a:schemeClr>
                            </a:solidFill>
                            <a:latin typeface="Cambria Math" charset="0"/>
                          </a:rPr>
                        </m:ctrlPr>
                      </m:sSubPr>
                      <m:e>
                        <m:r>
                          <a:rPr lang="en-US" sz="1200" b="1" i="1" dirty="0" smtClean="0">
                            <a:solidFill>
                              <a:schemeClr val="accent2">
                                <a:lumMod val="75000"/>
                              </a:schemeClr>
                            </a:solidFill>
                            <a:latin typeface="Cambria Math" charset="0"/>
                          </a:rPr>
                          <m:t>𝒚</m:t>
                        </m:r>
                      </m:e>
                      <m:sub>
                        <m:r>
                          <a:rPr lang="en-US" sz="1200" b="1" i="1" dirty="0">
                            <a:solidFill>
                              <a:schemeClr val="accent2">
                                <a:lumMod val="75000"/>
                              </a:schemeClr>
                            </a:solidFill>
                            <a:latin typeface="Cambria Math" charset="0"/>
                          </a:rPr>
                          <m:t>𝒊</m:t>
                        </m:r>
                      </m:sub>
                    </m:sSub>
                    <m:r>
                      <a:rPr lang="en-US" sz="1200" b="1" i="1" dirty="0">
                        <a:solidFill>
                          <a:schemeClr val="accent2">
                            <a:lumMod val="75000"/>
                          </a:schemeClr>
                        </a:solidFill>
                        <a:latin typeface="Cambria Math" charset="0"/>
                      </a:rPr>
                      <m:t>=</m:t>
                    </m:r>
                    <m:sSub>
                      <m:sSubPr>
                        <m:ctrlPr>
                          <a:rPr lang="en-US" sz="1200" b="1" i="1" dirty="0">
                            <a:solidFill>
                              <a:schemeClr val="accent2">
                                <a:lumMod val="75000"/>
                              </a:schemeClr>
                            </a:solidFill>
                            <a:latin typeface="Cambria Math" charset="0"/>
                          </a:rPr>
                        </m:ctrlPr>
                      </m:sSubPr>
                      <m:e>
                        <m:r>
                          <a:rPr lang="en-US" sz="1200" b="1" i="1" dirty="0" smtClean="0">
                            <a:solidFill>
                              <a:schemeClr val="accent2">
                                <a:lumMod val="75000"/>
                              </a:schemeClr>
                            </a:solidFill>
                            <a:latin typeface="Cambria Math" charset="0"/>
                          </a:rPr>
                          <m:t>𝑻</m:t>
                        </m:r>
                      </m:e>
                      <m:sub>
                        <m:r>
                          <a:rPr lang="en-US" sz="1200" b="1" i="1" dirty="0">
                            <a:solidFill>
                              <a:schemeClr val="accent2">
                                <a:lumMod val="75000"/>
                              </a:schemeClr>
                            </a:solidFill>
                            <a:latin typeface="Cambria Math" charset="0"/>
                          </a:rPr>
                          <m:t>𝒊</m:t>
                        </m:r>
                      </m:sub>
                    </m:sSub>
                  </m:oMath>
                </a14:m>
                <a:r>
                  <a:rPr lang="en-US" sz="1200" b="1" dirty="0" smtClean="0">
                    <a:solidFill>
                      <a:schemeClr val="accent2">
                        <a:lumMod val="75000"/>
                      </a:schemeClr>
                    </a:solidFill>
                  </a:rPr>
                  <a:t> , </a:t>
                </a:r>
                <a:r>
                  <a:rPr lang="en-US" sz="1200" b="1" dirty="0" err="1" smtClean="0">
                    <a:solidFill>
                      <a:schemeClr val="accent2">
                        <a:lumMod val="75000"/>
                      </a:schemeClr>
                    </a:solidFill>
                  </a:rPr>
                  <a:t>i</a:t>
                </a:r>
                <a:r>
                  <a:rPr lang="en-US" sz="1200" b="1" dirty="0" smtClean="0">
                    <a:solidFill>
                      <a:schemeClr val="accent2">
                        <a:lumMod val="75000"/>
                      </a:schemeClr>
                    </a:solidFill>
                  </a:rPr>
                  <a:t> = 1,2,3, … N </a:t>
                </a:r>
                <a:r>
                  <a:rPr lang="el-GR" sz="1200" b="1" dirty="0" smtClean="0">
                    <a:solidFill>
                      <a:schemeClr val="accent2">
                        <a:lumMod val="75000"/>
                      </a:schemeClr>
                    </a:solidFill>
                  </a:rPr>
                  <a:t>(</a:t>
                </a:r>
                <a:r>
                  <a:rPr lang="el-GR" sz="1200" b="1" dirty="0" err="1" smtClean="0">
                    <a:solidFill>
                      <a:schemeClr val="accent2">
                        <a:lumMod val="75000"/>
                      </a:schemeClr>
                    </a:solidFill>
                  </a:rPr>
                  <a:t>αριθμ</a:t>
                </a:r>
                <a:r>
                  <a:rPr lang="el-GR" sz="1200" b="1" dirty="0" smtClean="0">
                    <a:solidFill>
                      <a:schemeClr val="accent2">
                        <a:lumMod val="75000"/>
                      </a:schemeClr>
                    </a:solidFill>
                  </a:rPr>
                  <a:t>. Σημείων)</a:t>
                </a:r>
              </a:p>
              <a:p>
                <a:pPr algn="just"/>
                <a:r>
                  <a:rPr lang="el-GR" sz="1200" b="1" dirty="0">
                    <a:solidFill>
                      <a:schemeClr val="accent2">
                        <a:lumMod val="75000"/>
                      </a:schemeClr>
                    </a:solidFill>
                  </a:rPr>
                  <a:t> </a:t>
                </a:r>
                <a:r>
                  <a:rPr lang="el-GR" sz="1200" b="1" dirty="0" smtClean="0">
                    <a:solidFill>
                      <a:schemeClr val="accent2">
                        <a:lumMod val="75000"/>
                      </a:schemeClr>
                    </a:solidFill>
                  </a:rPr>
                  <a:t>                                   οι ποσότητες </a:t>
                </a:r>
                <a14:m>
                  <m:oMath xmlns:m="http://schemas.openxmlformats.org/officeDocument/2006/math">
                    <m:sSub>
                      <m:sSubPr>
                        <m:ctrlPr>
                          <a:rPr lang="en-US" sz="1200" b="1" i="1" dirty="0">
                            <a:solidFill>
                              <a:schemeClr val="accent2">
                                <a:lumMod val="75000"/>
                              </a:schemeClr>
                            </a:solidFill>
                            <a:latin typeface="Cambria Math" charset="0"/>
                          </a:rPr>
                        </m:ctrlPr>
                      </m:sSubPr>
                      <m:e>
                        <m:r>
                          <a:rPr lang="en-US" sz="1200" b="1" i="1" dirty="0">
                            <a:solidFill>
                              <a:schemeClr val="accent2">
                                <a:lumMod val="75000"/>
                              </a:schemeClr>
                            </a:solidFill>
                            <a:latin typeface="Cambria Math" charset="0"/>
                          </a:rPr>
                          <m:t>𝒙</m:t>
                        </m:r>
                      </m:e>
                      <m:sub>
                        <m:r>
                          <a:rPr lang="en-US" sz="1200" b="1" i="1" dirty="0">
                            <a:solidFill>
                              <a:schemeClr val="accent2">
                                <a:lumMod val="75000"/>
                              </a:schemeClr>
                            </a:solidFill>
                            <a:latin typeface="Cambria Math" charset="0"/>
                          </a:rPr>
                          <m:t>𝒊</m:t>
                        </m:r>
                      </m:sub>
                    </m:sSub>
                  </m:oMath>
                </a14:m>
                <a:r>
                  <a:rPr lang="el-GR" sz="1200" b="1" dirty="0" smtClean="0">
                    <a:solidFill>
                      <a:schemeClr val="accent2">
                        <a:lumMod val="75000"/>
                      </a:schemeClr>
                    </a:solidFill>
                  </a:rPr>
                  <a:t> μετρούνται χωρίς σφάλμα ενώ οι ποσότητές </a:t>
                </a:r>
                <a14:m>
                  <m:oMath xmlns:m="http://schemas.openxmlformats.org/officeDocument/2006/math">
                    <m:sSub>
                      <m:sSubPr>
                        <m:ctrlPr>
                          <a:rPr lang="en-US" sz="1200" b="1" i="1" dirty="0" smtClean="0">
                            <a:solidFill>
                              <a:schemeClr val="accent2">
                                <a:lumMod val="75000"/>
                              </a:schemeClr>
                            </a:solidFill>
                            <a:latin typeface="Cambria Math" charset="0"/>
                          </a:rPr>
                        </m:ctrlPr>
                      </m:sSubPr>
                      <m:e>
                        <m:r>
                          <a:rPr lang="en-US" sz="1200" b="1" i="1" dirty="0" smtClean="0">
                            <a:solidFill>
                              <a:schemeClr val="accent2">
                                <a:lumMod val="75000"/>
                              </a:schemeClr>
                            </a:solidFill>
                            <a:latin typeface="Cambria Math" charset="0"/>
                          </a:rPr>
                          <m:t>𝒚</m:t>
                        </m:r>
                      </m:e>
                      <m:sub>
                        <m:r>
                          <a:rPr lang="en-US" sz="1200" b="1" i="1" dirty="0">
                            <a:solidFill>
                              <a:schemeClr val="accent2">
                                <a:lumMod val="75000"/>
                              </a:schemeClr>
                            </a:solidFill>
                            <a:latin typeface="Cambria Math" charset="0"/>
                          </a:rPr>
                          <m:t>𝒊</m:t>
                        </m:r>
                      </m:sub>
                    </m:sSub>
                  </m:oMath>
                </a14:m>
                <a:r>
                  <a:rPr lang="el-GR" sz="1200" b="1" dirty="0" smtClean="0">
                    <a:solidFill>
                      <a:schemeClr val="accent2">
                        <a:lumMod val="75000"/>
                      </a:schemeClr>
                    </a:solidFill>
                  </a:rPr>
                  <a:t>  </a:t>
                </a:r>
                <a:endParaRPr lang="en-US" sz="1200" b="1" dirty="0" smtClean="0">
                  <a:solidFill>
                    <a:schemeClr val="accent2">
                      <a:lumMod val="75000"/>
                    </a:schemeClr>
                  </a:solidFill>
                </a:endParaRPr>
              </a:p>
              <a:p>
                <a:pPr algn="just"/>
                <a:r>
                  <a:rPr lang="en-US" sz="1200" b="1" dirty="0" smtClean="0">
                    <a:solidFill>
                      <a:schemeClr val="accent2">
                        <a:lumMod val="75000"/>
                      </a:schemeClr>
                    </a:solidFill>
                  </a:rPr>
                  <a:t>                                     </a:t>
                </a:r>
                <a:r>
                  <a:rPr lang="el-GR" sz="1200" b="1" dirty="0" smtClean="0">
                    <a:solidFill>
                      <a:schemeClr val="accent2">
                        <a:lumMod val="75000"/>
                      </a:schemeClr>
                    </a:solidFill>
                  </a:rPr>
                  <a:t>μετρούνται με σφάλμα σ</a:t>
                </a:r>
                <a:r>
                  <a:rPr lang="en-US" sz="1200" b="1" dirty="0" err="1" smtClean="0">
                    <a:solidFill>
                      <a:schemeClr val="accent2">
                        <a:lumMod val="75000"/>
                      </a:schemeClr>
                    </a:solidFill>
                  </a:rPr>
                  <a:t>i</a:t>
                </a:r>
                <a:r>
                  <a:rPr lang="en-US" sz="1200" b="1" dirty="0" smtClean="0">
                    <a:solidFill>
                      <a:schemeClr val="accent2">
                        <a:lumMod val="75000"/>
                      </a:schemeClr>
                    </a:solidFill>
                  </a:rPr>
                  <a:t> </a:t>
                </a:r>
                <a:r>
                  <a:rPr lang="el-GR" sz="1200" b="1" dirty="0" smtClean="0">
                    <a:solidFill>
                      <a:schemeClr val="accent2">
                        <a:lumMod val="75000"/>
                      </a:schemeClr>
                    </a:solidFill>
                  </a:rPr>
                  <a:t>και ακολουθούν </a:t>
                </a:r>
                <a:r>
                  <a:rPr lang="en-US" sz="1200" b="1" dirty="0" smtClean="0">
                    <a:solidFill>
                      <a:schemeClr val="accent2">
                        <a:lumMod val="75000"/>
                      </a:schemeClr>
                    </a:solidFill>
                  </a:rPr>
                  <a:t>Gaussian pdf</a:t>
                </a:r>
                <a:endParaRPr lang="el-GR" sz="1200" b="1" dirty="0" smtClean="0">
                  <a:solidFill>
                    <a:schemeClr val="accent2">
                      <a:lumMod val="75000"/>
                    </a:schemeClr>
                  </a:solidFill>
                </a:endParaRPr>
              </a:p>
              <a:p>
                <a:pPr algn="just"/>
                <a:endParaRPr lang="en-US" sz="1200" b="1" dirty="0"/>
              </a:p>
            </p:txBody>
          </p:sp>
        </mc:Choice>
        <mc:Fallback xmlns="">
          <p:sp>
            <p:nvSpPr>
              <p:cNvPr id="11" name="Rectangle 10"/>
              <p:cNvSpPr>
                <a:spLocks noRot="1" noChangeAspect="1" noMove="1" noResize="1" noEditPoints="1" noAdjustHandles="1" noChangeArrowheads="1" noChangeShapeType="1" noTextEdit="1"/>
              </p:cNvSpPr>
              <p:nvPr/>
            </p:nvSpPr>
            <p:spPr>
              <a:xfrm>
                <a:off x="2453168" y="21251"/>
                <a:ext cx="6207148" cy="869982"/>
              </a:xfrm>
              <a:prstGeom prst="rect">
                <a:avLst/>
              </a:prstGeom>
              <a:blipFill rotWithShape="0">
                <a:blip r:embed="rId5"/>
                <a:stretch>
                  <a:fillRect/>
                </a:stretch>
              </a:blipFill>
            </p:spPr>
            <p:txBody>
              <a:bodyPr/>
              <a:lstStyle/>
              <a:p>
                <a:r>
                  <a:rPr lang="en-US">
                    <a:noFill/>
                  </a:rPr>
                  <a:t> </a:t>
                </a:r>
              </a:p>
            </p:txBody>
          </p:sp>
        </mc:Fallback>
      </mc:AlternateContent>
      <p:grpSp>
        <p:nvGrpSpPr>
          <p:cNvPr id="15" name="Group 14"/>
          <p:cNvGrpSpPr/>
          <p:nvPr/>
        </p:nvGrpSpPr>
        <p:grpSpPr>
          <a:xfrm>
            <a:off x="2186581" y="656692"/>
            <a:ext cx="2744398" cy="2765507"/>
            <a:chOff x="2186581" y="656692"/>
            <a:chExt cx="2744398" cy="2765507"/>
          </a:xfrm>
        </p:grpSpPr>
        <p:grpSp>
          <p:nvGrpSpPr>
            <p:cNvPr id="4" name="Group 3"/>
            <p:cNvGrpSpPr/>
            <p:nvPr/>
          </p:nvGrpSpPr>
          <p:grpSpPr>
            <a:xfrm>
              <a:off x="2186581" y="656692"/>
              <a:ext cx="2744398" cy="2525862"/>
              <a:chOff x="2607714" y="2180865"/>
              <a:chExt cx="2744398" cy="2525862"/>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4164" y="2180865"/>
                <a:ext cx="2507948" cy="2525862"/>
              </a:xfrm>
              <a:prstGeom prst="rect">
                <a:avLst/>
              </a:prstGeom>
            </p:spPr>
          </p:pic>
          <p:sp>
            <p:nvSpPr>
              <p:cNvPr id="7" name="TextBox 6"/>
              <p:cNvSpPr txBox="1"/>
              <p:nvPr/>
            </p:nvSpPr>
            <p:spPr>
              <a:xfrm rot="16200000">
                <a:off x="2454450" y="2792873"/>
                <a:ext cx="614305" cy="307777"/>
              </a:xfrm>
              <a:prstGeom prst="rect">
                <a:avLst/>
              </a:prstGeom>
              <a:noFill/>
            </p:spPr>
            <p:txBody>
              <a:bodyPr wrap="square" rtlCol="0">
                <a:spAutoFit/>
              </a:bodyPr>
              <a:lstStyle/>
              <a:p>
                <a:r>
                  <a:rPr lang="en-US" sz="1400" b="1" dirty="0" smtClean="0">
                    <a:solidFill>
                      <a:schemeClr val="accent2">
                        <a:lumMod val="75000"/>
                      </a:schemeClr>
                    </a:solidFill>
                  </a:rPr>
                  <a:t>y</a:t>
                </a:r>
                <a:r>
                  <a:rPr lang="el-GR" sz="1400" b="1" dirty="0" smtClean="0">
                    <a:solidFill>
                      <a:schemeClr val="accent2">
                        <a:lumMod val="75000"/>
                      </a:schemeClr>
                    </a:solidFill>
                  </a:rPr>
                  <a:t>=</a:t>
                </a:r>
                <a:r>
                  <a:rPr lang="en-US" sz="1400" b="1" dirty="0" smtClean="0">
                    <a:solidFill>
                      <a:schemeClr val="accent2">
                        <a:lumMod val="75000"/>
                      </a:schemeClr>
                    </a:solidFill>
                  </a:rPr>
                  <a:t>T</a:t>
                </a:r>
                <a:endParaRPr lang="en-US" sz="1400" b="1" dirty="0">
                  <a:solidFill>
                    <a:schemeClr val="accent2">
                      <a:lumMod val="75000"/>
                    </a:schemeClr>
                  </a:solidFill>
                </a:endParaRPr>
              </a:p>
            </p:txBody>
          </p:sp>
        </p:grpSp>
        <mc:AlternateContent xmlns:mc="http://schemas.openxmlformats.org/markup-compatibility/2006" xmlns:a14="http://schemas.microsoft.com/office/drawing/2010/main">
          <mc:Choice Requires="a14">
            <p:sp>
              <p:nvSpPr>
                <p:cNvPr id="14" name="Rectangle 13"/>
                <p:cNvSpPr/>
                <p:nvPr/>
              </p:nvSpPr>
              <p:spPr>
                <a:xfrm>
                  <a:off x="3715600" y="3068961"/>
                  <a:ext cx="1057790" cy="353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b="1" i="1" dirty="0">
                                <a:solidFill>
                                  <a:schemeClr val="accent2">
                                    <a:lumMod val="75000"/>
                                  </a:schemeClr>
                                </a:solidFill>
                                <a:latin typeface="Cambria Math" charset="0"/>
                              </a:rPr>
                            </m:ctrlPr>
                          </m:sSubPr>
                          <m:e>
                            <m:r>
                              <a:rPr lang="en-US" sz="1400" b="1" i="1" dirty="0">
                                <a:solidFill>
                                  <a:schemeClr val="accent2">
                                    <a:lumMod val="75000"/>
                                  </a:schemeClr>
                                </a:solidFill>
                                <a:latin typeface="Cambria Math" charset="0"/>
                              </a:rPr>
                              <m:t>𝒙</m:t>
                            </m:r>
                          </m:e>
                          <m:sub/>
                        </m:sSub>
                        <m:r>
                          <a:rPr lang="en-US" sz="1400" b="1" i="1" dirty="0">
                            <a:solidFill>
                              <a:schemeClr val="accent2">
                                <a:lumMod val="75000"/>
                              </a:schemeClr>
                            </a:solidFill>
                            <a:latin typeface="Cambria Math" charset="0"/>
                          </a:rPr>
                          <m:t>=</m:t>
                        </m:r>
                        <m:rad>
                          <m:radPr>
                            <m:degHide m:val="on"/>
                            <m:ctrlPr>
                              <a:rPr lang="en-US" sz="1400" b="1" i="1" dirty="0">
                                <a:solidFill>
                                  <a:schemeClr val="accent2">
                                    <a:lumMod val="75000"/>
                                  </a:schemeClr>
                                </a:solidFill>
                                <a:latin typeface="Cambria Math" charset="0"/>
                              </a:rPr>
                            </m:ctrlPr>
                          </m:radPr>
                          <m:deg/>
                          <m:e>
                            <m:sSub>
                              <m:sSubPr>
                                <m:ctrlPr>
                                  <a:rPr lang="en-US" sz="1400" b="1" i="1" dirty="0">
                                    <a:solidFill>
                                      <a:schemeClr val="accent2">
                                        <a:lumMod val="75000"/>
                                      </a:schemeClr>
                                    </a:solidFill>
                                    <a:latin typeface="Cambria Math" charset="0"/>
                                  </a:rPr>
                                </m:ctrlPr>
                              </m:sSubPr>
                              <m:e>
                                <m:r>
                                  <a:rPr lang="en-US" sz="1400" b="1" i="1" dirty="0">
                                    <a:solidFill>
                                      <a:schemeClr val="accent2">
                                        <a:lumMod val="75000"/>
                                      </a:schemeClr>
                                    </a:solidFill>
                                    <a:latin typeface="Cambria Math" charset="0"/>
                                  </a:rPr>
                                  <m:t>𝑳</m:t>
                                </m:r>
                              </m:e>
                              <m:sub/>
                            </m:sSub>
                          </m:e>
                        </m:rad>
                      </m:oMath>
                    </m:oMathPara>
                  </a14:m>
                  <a:endParaRPr lang="en-US" sz="1400" dirty="0"/>
                </a:p>
              </p:txBody>
            </p:sp>
          </mc:Choice>
          <mc:Fallback xmlns="">
            <p:sp>
              <p:nvSpPr>
                <p:cNvPr id="14" name="Rectangle 13"/>
                <p:cNvSpPr>
                  <a:spLocks noRot="1" noChangeAspect="1" noMove="1" noResize="1" noEditPoints="1" noAdjustHandles="1" noChangeArrowheads="1" noChangeShapeType="1" noTextEdit="1"/>
                </p:cNvSpPr>
                <p:nvPr/>
              </p:nvSpPr>
              <p:spPr>
                <a:xfrm>
                  <a:off x="3715600" y="3068961"/>
                  <a:ext cx="1057790" cy="353238"/>
                </a:xfrm>
                <a:prstGeom prst="rect">
                  <a:avLst/>
                </a:prstGeom>
                <a:blipFill rotWithShape="0">
                  <a:blip r:embed="rId7"/>
                  <a:stretch>
                    <a:fillRect/>
                  </a:stretch>
                </a:blipFill>
              </p:spPr>
              <p:txBody>
                <a:bodyPr/>
                <a:lstStyle/>
                <a:p>
                  <a:r>
                    <a:rPr lang="en-US">
                      <a:noFill/>
                    </a:rPr>
                    <a:t> </a:t>
                  </a:r>
                </a:p>
              </p:txBody>
            </p:sp>
          </mc:Fallback>
        </mc:AlternateContent>
      </p:grpSp>
      <p:grpSp>
        <p:nvGrpSpPr>
          <p:cNvPr id="23" name="Group 22"/>
          <p:cNvGrpSpPr/>
          <p:nvPr/>
        </p:nvGrpSpPr>
        <p:grpSpPr>
          <a:xfrm>
            <a:off x="287524" y="3452577"/>
            <a:ext cx="8191421" cy="1112794"/>
            <a:chOff x="287524" y="3552511"/>
            <a:chExt cx="8191421" cy="1112794"/>
          </a:xfrm>
        </p:grpSpPr>
        <p:grpSp>
          <p:nvGrpSpPr>
            <p:cNvPr id="19" name="Group 18"/>
            <p:cNvGrpSpPr/>
            <p:nvPr/>
          </p:nvGrpSpPr>
          <p:grpSpPr>
            <a:xfrm>
              <a:off x="287524" y="3552511"/>
              <a:ext cx="8191421" cy="400494"/>
              <a:chOff x="287524" y="3552511"/>
              <a:chExt cx="8191421" cy="400494"/>
            </a:xfrm>
          </p:grpSpPr>
          <mc:AlternateContent xmlns:mc="http://schemas.openxmlformats.org/markup-compatibility/2006" xmlns:a14="http://schemas.microsoft.com/office/drawing/2010/main">
            <mc:Choice Requires="a14">
              <p:sp>
                <p:nvSpPr>
                  <p:cNvPr id="16" name="TextBox 15"/>
                  <p:cNvSpPr txBox="1"/>
                  <p:nvPr/>
                </p:nvSpPr>
                <p:spPr>
                  <a:xfrm>
                    <a:off x="3203848" y="3552511"/>
                    <a:ext cx="5275097" cy="400494"/>
                  </a:xfrm>
                  <a:prstGeom prst="rect">
                    <a:avLst/>
                  </a:prstGeom>
                  <a:noFill/>
                </p:spPr>
                <p:txBody>
                  <a:bodyPr wrap="none" lIns="0" tIns="0" rIns="0" bIns="0" rtlCol="0">
                    <a:spAutoFit/>
                  </a:bodyPr>
                  <a:lstStyle/>
                  <a:p>
                    <a14:m>
                      <m:oMath xmlns:m="http://schemas.openxmlformats.org/officeDocument/2006/math">
                        <m:acc>
                          <m:accPr>
                            <m:chr m:val="̅"/>
                            <m:ctrlPr>
                              <a:rPr lang="en-US" sz="1200" i="1" smtClean="0">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r>
                          <m:rPr>
                            <m:nor/>
                          </m:rPr>
                          <a:rPr lang="el-GR" sz="1200" dirty="0"/>
                          <m:t>=</m:t>
                        </m:r>
                        <m:f>
                          <m:fPr>
                            <m:ctrlPr>
                              <a:rPr lang="el-GR" sz="1200" i="1" dirty="0">
                                <a:latin typeface="Cambria Math" charset="0"/>
                              </a:rPr>
                            </m:ctrlPr>
                          </m:fPr>
                          <m:num>
                            <m:r>
                              <a:rPr lang="el-GR" sz="1200" i="1" dirty="0">
                                <a:latin typeface="Cambria Math" charset="0"/>
                              </a:rPr>
                              <m:t>1</m:t>
                            </m:r>
                          </m:num>
                          <m:den>
                            <m:nary>
                              <m:naryPr>
                                <m:chr m:val="∑"/>
                                <m:ctrlPr>
                                  <a:rPr lang="en-US" sz="1200" b="1" i="1" dirty="0">
                                    <a:latin typeface="Cambria Math" charset="0"/>
                                    <a:ea typeface="Cambria Math" charset="0"/>
                                    <a:cs typeface="Cambria Math" charset="0"/>
                                  </a:rPr>
                                </m:ctrlPr>
                              </m:naryPr>
                              <m:sub>
                                <m:r>
                                  <m:rPr>
                                    <m:brk m:alnAt="23"/>
                                  </m:rPr>
                                  <a:rPr lang="en-US" sz="1200" b="1" i="1" dirty="0">
                                    <a:latin typeface="Cambria Math" charset="0"/>
                                    <a:ea typeface="Cambria Math" charset="0"/>
                                    <a:cs typeface="Cambria Math" charset="0"/>
                                  </a:rPr>
                                  <m:t>𝒊</m:t>
                                </m:r>
                                <m:r>
                                  <a:rPr lang="en-US" sz="1200" b="1" i="1" dirty="0">
                                    <a:latin typeface="Cambria Math" charset="0"/>
                                    <a:ea typeface="Cambria Math" charset="0"/>
                                    <a:cs typeface="Cambria Math" charset="0"/>
                                  </a:rPr>
                                  <m:t>=</m:t>
                                </m:r>
                                <m:r>
                                  <a:rPr lang="en-US" sz="1200" b="1" i="1" dirty="0">
                                    <a:latin typeface="Cambria Math" charset="0"/>
                                    <a:ea typeface="Cambria Math" charset="0"/>
                                    <a:cs typeface="Cambria Math" charset="0"/>
                                  </a:rPr>
                                  <m:t>𝟏</m:t>
                                </m:r>
                              </m:sub>
                              <m:sup>
                                <m:r>
                                  <a:rPr lang="en-US" sz="1200" b="1" i="1" dirty="0">
                                    <a:latin typeface="Cambria Math" charset="0"/>
                                    <a:ea typeface="Cambria Math" charset="0"/>
                                    <a:cs typeface="Cambria Math" charset="0"/>
                                  </a:rPr>
                                  <m:t>𝑵</m:t>
                                </m:r>
                              </m:sup>
                              <m:e>
                                <m:f>
                                  <m:fPr>
                                    <m:ctrlPr>
                                      <a:rPr lang="el-GR" sz="1200" b="1" i="1" dirty="0">
                                        <a:latin typeface="Cambria Math" charset="0"/>
                                        <a:ea typeface="Cambria Math" charset="0"/>
                                        <a:cs typeface="Cambria Math" charset="0"/>
                                      </a:rPr>
                                    </m:ctrlPr>
                                  </m:fPr>
                                  <m:num>
                                    <m:r>
                                      <a:rPr lang="el-GR" sz="1200" b="1" i="1" dirty="0">
                                        <a:latin typeface="Cambria Math" charset="0"/>
                                        <a:ea typeface="Cambria Math" charset="0"/>
                                        <a:cs typeface="Cambria Math" charset="0"/>
                                      </a:rPr>
                                      <m:t>𝟏</m:t>
                                    </m:r>
                                  </m:num>
                                  <m:den>
                                    <m:sSubSup>
                                      <m:sSubSupPr>
                                        <m:ctrlPr>
                                          <a:rPr lang="en-US" sz="1200" b="1" i="1" dirty="0">
                                            <a:latin typeface="Cambria Math" charset="0"/>
                                            <a:ea typeface="Cambria Math" charset="0"/>
                                            <a:cs typeface="Cambria Math" charset="0"/>
                                          </a:rPr>
                                        </m:ctrlPr>
                                      </m:sSubSupPr>
                                      <m:e>
                                        <m:r>
                                          <a:rPr lang="el-GR" sz="1200" b="1" i="1" dirty="0">
                                            <a:latin typeface="Cambria Math" charset="0"/>
                                            <a:ea typeface="Cambria Math" charset="0"/>
                                            <a:cs typeface="Cambria Math" charset="0"/>
                                          </a:rPr>
                                          <m:t>𝝈</m:t>
                                        </m:r>
                                      </m:e>
                                      <m:sub>
                                        <m:r>
                                          <a:rPr lang="en-US" sz="1200" b="1" i="1" dirty="0">
                                            <a:latin typeface="Cambria Math" charset="0"/>
                                            <a:ea typeface="Cambria Math" charset="0"/>
                                            <a:cs typeface="Cambria Math" charset="0"/>
                                          </a:rPr>
                                          <m:t>𝒊</m:t>
                                        </m:r>
                                      </m:sub>
                                      <m:sup>
                                        <m:r>
                                          <a:rPr lang="el-GR" sz="1200" b="1" i="1" dirty="0">
                                            <a:latin typeface="Cambria Math" charset="0"/>
                                            <a:ea typeface="Cambria Math" charset="0"/>
                                            <a:cs typeface="Cambria Math" charset="0"/>
                                          </a:rPr>
                                          <m:t>𝟐</m:t>
                                        </m:r>
                                      </m:sup>
                                    </m:sSubSup>
                                  </m:den>
                                </m:f>
                              </m:e>
                            </m:nary>
                          </m:den>
                        </m:f>
                        <m:r>
                          <a:rPr lang="en-US" sz="1200" b="0" i="1" dirty="0" smtClean="0">
                            <a:latin typeface="Cambria Math" charset="0"/>
                            <a:ea typeface="Cambria Math" charset="0"/>
                            <a:cs typeface="Cambria Math" charset="0"/>
                          </a:rPr>
                          <m:t>,  </m:t>
                        </m:r>
                        <m:acc>
                          <m:accPr>
                            <m:chr m:val="̅"/>
                            <m:ctrlPr>
                              <a:rPr lang="en-US" sz="1200" i="1" smtClean="0">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𝑥</m:t>
                            </m:r>
                          </m:e>
                        </m:acc>
                        <m:r>
                          <a:rPr lang="en-US" sz="1200" b="0" i="1" smtClean="0">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𝒙</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smtClean="0">
                        <a:solidFill>
                          <a:schemeClr val="tx1"/>
                        </a:solidFill>
                        <a:latin typeface="Cambria Math" charset="0"/>
                        <a:ea typeface="Cambria Math" charset="0"/>
                        <a:cs typeface="Cambria Math" charset="0"/>
                      </a:rPr>
                      <a:t> ,   </a:t>
                    </a:r>
                    <a14:m>
                      <m:oMath xmlns:m="http://schemas.openxmlformats.org/officeDocument/2006/math">
                        <m:acc>
                          <m:accPr>
                            <m:chr m:val="̅"/>
                            <m:ctrlPr>
                              <a:rPr lang="en-US" sz="1200" i="1">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𝑦</m:t>
                            </m:r>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smtClean="0">
                                        <a:solidFill>
                                          <a:schemeClr val="tx1"/>
                                        </a:solidFill>
                                        <a:latin typeface="Cambria Math" charset="0"/>
                                        <a:ea typeface="Cambria Math" charset="0"/>
                                        <a:cs typeface="Cambria Math" charset="0"/>
                                      </a:rPr>
                                      <m:t>𝒚</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a:solidFill>
                          <a:schemeClr val="tx1"/>
                        </a:solidFill>
                        <a:latin typeface="Cambria Math" charset="0"/>
                        <a:ea typeface="Cambria Math" charset="0"/>
                        <a:cs typeface="Cambria Math" charset="0"/>
                      </a:rPr>
                      <a:t> </a:t>
                    </a:r>
                    <a:r>
                      <a:rPr lang="en-US" sz="1200" dirty="0" smtClean="0">
                        <a:solidFill>
                          <a:schemeClr val="tx1"/>
                        </a:solidFill>
                        <a:latin typeface="Cambria Math" charset="0"/>
                        <a:ea typeface="Cambria Math" charset="0"/>
                        <a:cs typeface="Cambria Math" charset="0"/>
                      </a:rPr>
                      <a:t>,   </a:t>
                    </a:r>
                    <a14:m>
                      <m:oMath xmlns:m="http://schemas.openxmlformats.org/officeDocument/2006/math">
                        <m:acc>
                          <m:accPr>
                            <m:chr m:val="̅"/>
                            <m:ctrlPr>
                              <a:rPr lang="en-US" sz="1200" i="1">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𝑥𝑦</m:t>
                            </m:r>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𝒙</m:t>
                                    </m:r>
                                  </m:e>
                                  <m:sub>
                                    <m:r>
                                      <a:rPr lang="en-US" sz="1200" b="1" i="1" dirty="0">
                                        <a:solidFill>
                                          <a:schemeClr val="tx1"/>
                                        </a:solidFill>
                                        <a:latin typeface="Cambria Math" charset="0"/>
                                        <a:ea typeface="Cambria Math" charset="0"/>
                                        <a:cs typeface="Cambria Math" charset="0"/>
                                      </a:rPr>
                                      <m:t>𝒊</m:t>
                                    </m:r>
                                  </m:sub>
                                </m:sSub>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𝒚</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a:solidFill>
                          <a:schemeClr val="tx1"/>
                        </a:solidFill>
                        <a:latin typeface="Cambria Math" charset="0"/>
                        <a:ea typeface="Cambria Math" charset="0"/>
                        <a:cs typeface="Cambria Math" charset="0"/>
                      </a:rPr>
                      <a:t> </a:t>
                    </a:r>
                    <a:r>
                      <a:rPr lang="en-US" sz="1200" dirty="0" smtClean="0">
                        <a:solidFill>
                          <a:schemeClr val="tx1"/>
                        </a:solidFill>
                        <a:latin typeface="Cambria Math" charset="0"/>
                        <a:ea typeface="Cambria Math" charset="0"/>
                        <a:cs typeface="Cambria Math" charset="0"/>
                      </a:rPr>
                      <a:t>, </a:t>
                    </a:r>
                    <a14:m>
                      <m:oMath xmlns:m="http://schemas.openxmlformats.org/officeDocument/2006/math">
                        <m:acc>
                          <m:accPr>
                            <m:chr m:val="̅"/>
                            <m:ctrlPr>
                              <a:rPr lang="en-US" sz="1200" i="1" smtClean="0">
                                <a:solidFill>
                                  <a:schemeClr val="tx1"/>
                                </a:solidFill>
                                <a:latin typeface="Cambria Math" charset="0"/>
                                <a:ea typeface="Cambria Math" charset="0"/>
                                <a:cs typeface="Cambria Math" charset="0"/>
                              </a:rPr>
                            </m:ctrlPr>
                          </m:accPr>
                          <m:e>
                            <m:sSup>
                              <m:sSupPr>
                                <m:ctrlPr>
                                  <a:rPr lang="en-US" sz="1200" i="1">
                                    <a:solidFill>
                                      <a:schemeClr val="tx1"/>
                                    </a:solidFill>
                                    <a:latin typeface="Cambria Math" charset="0"/>
                                    <a:ea typeface="Cambria Math" charset="0"/>
                                    <a:cs typeface="Cambria Math" charset="0"/>
                                  </a:rPr>
                                </m:ctrlPr>
                              </m:sSupPr>
                              <m:e>
                                <m:r>
                                  <a:rPr lang="en-US" sz="1200" b="0" i="1" smtClean="0">
                                    <a:solidFill>
                                      <a:schemeClr val="tx1"/>
                                    </a:solidFill>
                                    <a:latin typeface="Cambria Math" charset="0"/>
                                    <a:ea typeface="Cambria Math" charset="0"/>
                                    <a:cs typeface="Cambria Math" charset="0"/>
                                  </a:rPr>
                                  <m:t>  </m:t>
                                </m:r>
                                <m:r>
                                  <a:rPr lang="en-US" sz="1200" i="1">
                                    <a:solidFill>
                                      <a:schemeClr val="tx1"/>
                                    </a:solidFill>
                                    <a:latin typeface="Cambria Math" charset="0"/>
                                    <a:ea typeface="Cambria Math" charset="0"/>
                                    <a:cs typeface="Cambria Math" charset="0"/>
                                  </a:rPr>
                                  <m:t>𝑥</m:t>
                                </m:r>
                              </m:e>
                              <m:sup>
                                <m:r>
                                  <a:rPr lang="en-US" sz="1200" i="1">
                                    <a:solidFill>
                                      <a:schemeClr val="tx1"/>
                                    </a:solidFill>
                                    <a:latin typeface="Cambria Math" charset="0"/>
                                    <a:ea typeface="Cambria Math" charset="0"/>
                                    <a:cs typeface="Cambria Math" charset="0"/>
                                  </a:rPr>
                                  <m:t>2</m:t>
                                </m:r>
                              </m:sup>
                            </m:sSup>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Sup>
                                  <m:sSubSupPr>
                                    <m:ctrlPr>
                                      <a:rPr lang="el-GR" sz="1200" b="1" i="1" dirty="0" smtClean="0">
                                        <a:solidFill>
                                          <a:schemeClr val="tx1"/>
                                        </a:solidFill>
                                        <a:latin typeface="Cambria Math" charset="0"/>
                                        <a:ea typeface="Cambria Math" charset="0"/>
                                        <a:cs typeface="Cambria Math" charset="0"/>
                                      </a:rPr>
                                    </m:ctrlPr>
                                  </m:sSubSupPr>
                                  <m:e>
                                    <m:r>
                                      <a:rPr lang="en-US" sz="1200" b="1" i="1" dirty="0" smtClean="0">
                                        <a:solidFill>
                                          <a:schemeClr val="tx1"/>
                                        </a:solidFill>
                                        <a:latin typeface="Cambria Math" charset="0"/>
                                        <a:ea typeface="Cambria Math" charset="0"/>
                                        <a:cs typeface="Cambria Math" charset="0"/>
                                      </a:rPr>
                                      <m:t>𝒙</m:t>
                                    </m:r>
                                  </m:e>
                                  <m:sub>
                                    <m:r>
                                      <a:rPr lang="en-US" sz="1200" b="1" i="1" dirty="0" smtClean="0">
                                        <a:solidFill>
                                          <a:schemeClr val="tx1"/>
                                        </a:solidFill>
                                        <a:latin typeface="Cambria Math" charset="0"/>
                                        <a:ea typeface="Cambria Math" charset="0"/>
                                        <a:cs typeface="Cambria Math" charset="0"/>
                                      </a:rPr>
                                      <m:t>𝒊</m:t>
                                    </m:r>
                                  </m:sub>
                                  <m:sup>
                                    <m:r>
                                      <a:rPr lang="en-US" sz="1200" b="1" i="1" dirty="0" smtClean="0">
                                        <a:solidFill>
                                          <a:schemeClr val="tx1"/>
                                        </a:solidFill>
                                        <a:latin typeface="Cambria Math" charset="0"/>
                                        <a:ea typeface="Cambria Math" charset="0"/>
                                        <a:cs typeface="Cambria Math" charset="0"/>
                                      </a:rPr>
                                      <m:t>𝟐</m:t>
                                    </m:r>
                                  </m:sup>
                                </m:sSubSup>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endParaRPr lang="en-US" sz="1200" dirty="0">
                      <a:solidFill>
                        <a:schemeClr val="tx1"/>
                      </a:solidFill>
                      <a:latin typeface="Cambria Math" charset="0"/>
                      <a:ea typeface="Cambria Math" charset="0"/>
                      <a:cs typeface="Cambria Math"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03848" y="3552511"/>
                    <a:ext cx="5275097" cy="400494"/>
                  </a:xfrm>
                  <a:prstGeom prst="rect">
                    <a:avLst/>
                  </a:prstGeom>
                  <a:blipFill rotWithShape="0">
                    <a:blip r:embed="rId8"/>
                    <a:stretch>
                      <a:fillRect l="-347" t="-63636" r="-3699" b="-81818"/>
                    </a:stretch>
                  </a:blipFill>
                </p:spPr>
                <p:txBody>
                  <a:bodyPr/>
                  <a:lstStyle/>
                  <a:p>
                    <a:r>
                      <a:rPr lang="en-US">
                        <a:noFill/>
                      </a:rPr>
                      <a:t> </a:t>
                    </a:r>
                  </a:p>
                </p:txBody>
              </p:sp>
            </mc:Fallback>
          </mc:AlternateContent>
          <p:sp>
            <p:nvSpPr>
              <p:cNvPr id="18" name="TextBox 17"/>
              <p:cNvSpPr txBox="1"/>
              <p:nvPr/>
            </p:nvSpPr>
            <p:spPr>
              <a:xfrm>
                <a:off x="287524" y="3590637"/>
                <a:ext cx="2988332" cy="276999"/>
              </a:xfrm>
              <a:prstGeom prst="rect">
                <a:avLst/>
              </a:prstGeom>
              <a:noFill/>
            </p:spPr>
            <p:txBody>
              <a:bodyPr wrap="square" rtlCol="0">
                <a:spAutoFit/>
              </a:bodyPr>
              <a:lstStyle/>
              <a:p>
                <a:r>
                  <a:rPr lang="el-GR" sz="1200" dirty="0" smtClean="0"/>
                  <a:t>Χρησιμοποιώντας τους συμβολισμούς:</a:t>
                </a:r>
                <a:endParaRPr lang="en-US" sz="1200" dirty="0"/>
              </a:p>
            </p:txBody>
          </p:sp>
        </p:grpSp>
        <p:grpSp>
          <p:nvGrpSpPr>
            <p:cNvPr id="22" name="Group 21"/>
            <p:cNvGrpSpPr/>
            <p:nvPr/>
          </p:nvGrpSpPr>
          <p:grpSpPr>
            <a:xfrm>
              <a:off x="2699792" y="4126677"/>
              <a:ext cx="3317156" cy="538628"/>
              <a:chOff x="2699792" y="4126677"/>
              <a:chExt cx="3317156" cy="538628"/>
            </a:xfrm>
          </p:grpSpPr>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9792" y="4126677"/>
                <a:ext cx="3317156" cy="538628"/>
              </a:xfrm>
              <a:prstGeom prst="rect">
                <a:avLst/>
              </a:prstGeom>
              <a:ln w="25400">
                <a:solidFill>
                  <a:srgbClr val="C00000"/>
                </a:solidFill>
              </a:ln>
            </p:spPr>
          </p:pic>
          <p:sp>
            <p:nvSpPr>
              <p:cNvPr id="21" name="Rectangle 20"/>
              <p:cNvSpPr/>
              <p:nvPr/>
            </p:nvSpPr>
            <p:spPr bwMode="auto">
              <a:xfrm>
                <a:off x="4031940" y="4235644"/>
                <a:ext cx="504056" cy="3094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p:grpSp>
      <p:pic>
        <p:nvPicPr>
          <p:cNvPr id="24" name="Picture 23"/>
          <p:cNvPicPr>
            <a:picLocks noChangeAspect="1"/>
          </p:cNvPicPr>
          <p:nvPr/>
        </p:nvPicPr>
        <p:blipFill rotWithShape="1">
          <a:blip r:embed="rId10">
            <a:alphaModFix/>
            <a:extLst>
              <a:ext uri="{28A0092B-C50C-407E-A947-70E740481C1C}">
                <a14:useLocalDpi xmlns:a14="http://schemas.microsoft.com/office/drawing/2010/main" val="0"/>
              </a:ext>
            </a:extLst>
          </a:blip>
          <a:srcRect l="2406" b="3605"/>
          <a:stretch/>
        </p:blipFill>
        <p:spPr>
          <a:xfrm>
            <a:off x="2483768" y="656693"/>
            <a:ext cx="2463664" cy="2412268"/>
          </a:xfrm>
          <a:prstGeom prst="rect">
            <a:avLst/>
          </a:prstGeom>
        </p:spPr>
      </p:pic>
      <mc:AlternateContent xmlns:mc="http://schemas.openxmlformats.org/markup-compatibility/2006" xmlns:a14="http://schemas.microsoft.com/office/drawing/2010/main">
        <mc:Choice Requires="a14">
          <p:sp>
            <p:nvSpPr>
              <p:cNvPr id="29" name="Rectangle 28"/>
              <p:cNvSpPr/>
              <p:nvPr/>
            </p:nvSpPr>
            <p:spPr>
              <a:xfrm>
                <a:off x="2843808" y="959316"/>
                <a:ext cx="958980"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C00000"/>
                          </a:solidFill>
                          <a:latin typeface="Cambria Math" charset="0"/>
                        </a:rPr>
                        <m:t>𝑦</m:t>
                      </m:r>
                      <m:r>
                        <a:rPr lang="en-US" sz="1200" b="0" i="1" smtClean="0">
                          <a:solidFill>
                            <a:srgbClr val="C00000"/>
                          </a:solidFill>
                          <a:latin typeface="Cambria Math" charset="0"/>
                        </a:rPr>
                        <m:t>=</m:t>
                      </m:r>
                      <m:acc>
                        <m:accPr>
                          <m:chr m:val="̂"/>
                          <m:ctrlPr>
                            <a:rPr lang="en-US" sz="1200" b="0" i="1" smtClean="0">
                              <a:solidFill>
                                <a:srgbClr val="C00000"/>
                              </a:solidFill>
                              <a:latin typeface="Cambria Math" charset="0"/>
                            </a:rPr>
                          </m:ctrlPr>
                        </m:accPr>
                        <m:e>
                          <m:r>
                            <a:rPr lang="en-US" sz="1200" b="0" i="1" smtClean="0">
                              <a:solidFill>
                                <a:srgbClr val="C00000"/>
                              </a:solidFill>
                              <a:latin typeface="Cambria Math" charset="0"/>
                            </a:rPr>
                            <m:t>𝑏</m:t>
                          </m:r>
                        </m:e>
                      </m:acc>
                      <m:r>
                        <a:rPr lang="en-US" sz="1200" b="0" i="1" smtClean="0">
                          <a:solidFill>
                            <a:srgbClr val="C00000"/>
                          </a:solidFill>
                          <a:latin typeface="Cambria Math" charset="0"/>
                        </a:rPr>
                        <m:t>𝑥</m:t>
                      </m:r>
                      <m:r>
                        <a:rPr lang="en-US" sz="1200" b="0" i="1" smtClean="0">
                          <a:solidFill>
                            <a:srgbClr val="C00000"/>
                          </a:solidFill>
                          <a:latin typeface="Cambria Math" charset="0"/>
                        </a:rPr>
                        <m:t>+</m:t>
                      </m:r>
                      <m:acc>
                        <m:accPr>
                          <m:chr m:val="̂"/>
                          <m:ctrlPr>
                            <a:rPr lang="en-US" sz="1200" b="0" i="1" smtClean="0">
                              <a:solidFill>
                                <a:srgbClr val="C00000"/>
                              </a:solidFill>
                              <a:latin typeface="Cambria Math" charset="0"/>
                            </a:rPr>
                          </m:ctrlPr>
                        </m:accPr>
                        <m:e>
                          <m:r>
                            <a:rPr lang="en-US" sz="1200" b="0" i="1" smtClean="0">
                              <a:solidFill>
                                <a:srgbClr val="C00000"/>
                              </a:solidFill>
                              <a:latin typeface="Cambria Math" charset="0"/>
                            </a:rPr>
                            <m:t>𝑎</m:t>
                          </m:r>
                        </m:e>
                      </m:acc>
                    </m:oMath>
                  </m:oMathPara>
                </a14:m>
                <a:endParaRPr lang="en-US" sz="1200" dirty="0"/>
              </a:p>
            </p:txBody>
          </p:sp>
        </mc:Choice>
        <mc:Fallback xmlns="">
          <p:sp>
            <p:nvSpPr>
              <p:cNvPr id="29" name="Rectangle 28"/>
              <p:cNvSpPr>
                <a:spLocks noRot="1" noChangeAspect="1" noMove="1" noResize="1" noEditPoints="1" noAdjustHandles="1" noChangeArrowheads="1" noChangeShapeType="1" noTextEdit="1"/>
              </p:cNvSpPr>
              <p:nvPr/>
            </p:nvSpPr>
            <p:spPr>
              <a:xfrm>
                <a:off x="2843808" y="959316"/>
                <a:ext cx="958980" cy="286873"/>
              </a:xfrm>
              <a:prstGeom prst="rect">
                <a:avLst/>
              </a:prstGeom>
              <a:blipFill rotWithShape="0">
                <a:blip r:embed="rId11"/>
                <a:stretch>
                  <a:fillRect r="-10828"/>
                </a:stretch>
              </a:blipFill>
            </p:spPr>
            <p:txBody>
              <a:bodyPr/>
              <a:lstStyle/>
              <a:p>
                <a:r>
                  <a:rPr lang="en-US">
                    <a:noFill/>
                  </a:rPr>
                  <a:t> </a:t>
                </a:r>
              </a:p>
            </p:txBody>
          </p:sp>
        </mc:Fallback>
      </mc:AlternateContent>
      <p:grpSp>
        <p:nvGrpSpPr>
          <p:cNvPr id="34" name="Group 33"/>
          <p:cNvGrpSpPr/>
          <p:nvPr/>
        </p:nvGrpSpPr>
        <p:grpSpPr>
          <a:xfrm>
            <a:off x="150554" y="629806"/>
            <a:ext cx="7052902" cy="4272982"/>
            <a:chOff x="150554" y="629806"/>
            <a:chExt cx="7052902" cy="4272982"/>
          </a:xfrm>
        </p:grpSpPr>
        <p:grpSp>
          <p:nvGrpSpPr>
            <p:cNvPr id="32" name="Group 31"/>
            <p:cNvGrpSpPr/>
            <p:nvPr/>
          </p:nvGrpSpPr>
          <p:grpSpPr>
            <a:xfrm>
              <a:off x="2426243" y="629806"/>
              <a:ext cx="2506205" cy="2552748"/>
              <a:chOff x="2426243" y="629806"/>
              <a:chExt cx="2506205" cy="2552748"/>
            </a:xfrm>
          </p:grpSpPr>
          <p:pic>
            <p:nvPicPr>
              <p:cNvPr id="25" name="Picture 24"/>
              <p:cNvPicPr>
                <a:picLocks noChangeAspect="1"/>
              </p:cNvPicPr>
              <p:nvPr/>
            </p:nvPicPr>
            <p:blipFill>
              <a:blip r:embed="rId12">
                <a:alphaModFix/>
                <a:extLst>
                  <a:ext uri="{28A0092B-C50C-407E-A947-70E740481C1C}">
                    <a14:useLocalDpi xmlns:a14="http://schemas.microsoft.com/office/drawing/2010/main" val="0"/>
                  </a:ext>
                </a:extLst>
              </a:blip>
              <a:stretch>
                <a:fillRect/>
              </a:stretch>
            </p:blipFill>
            <p:spPr>
              <a:xfrm>
                <a:off x="2426243" y="629806"/>
                <a:ext cx="2506205" cy="2552748"/>
              </a:xfrm>
              <a:prstGeom prst="rect">
                <a:avLst/>
              </a:prstGeom>
            </p:spPr>
          </p:pic>
          <p:grpSp>
            <p:nvGrpSpPr>
              <p:cNvPr id="31" name="Group 30"/>
              <p:cNvGrpSpPr/>
              <p:nvPr/>
            </p:nvGrpSpPr>
            <p:grpSpPr>
              <a:xfrm>
                <a:off x="2725025" y="920363"/>
                <a:ext cx="1145955" cy="487517"/>
                <a:chOff x="1414573" y="5231140"/>
                <a:chExt cx="1145955" cy="487517"/>
              </a:xfrm>
            </p:grpSpPr>
            <mc:AlternateContent xmlns:mc="http://schemas.openxmlformats.org/markup-compatibility/2006" xmlns:a14="http://schemas.microsoft.com/office/drawing/2010/main">
              <mc:Choice Requires="a14">
                <p:sp>
                  <p:nvSpPr>
                    <p:cNvPr id="28" name="Rectangle 27"/>
                    <p:cNvSpPr/>
                    <p:nvPr/>
                  </p:nvSpPr>
                  <p:spPr>
                    <a:xfrm>
                      <a:off x="1508060" y="5231140"/>
                      <a:ext cx="958980"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C00000"/>
                                </a:solidFill>
                                <a:latin typeface="Cambria Math" charset="0"/>
                              </a:rPr>
                              <m:t>𝑦</m:t>
                            </m:r>
                            <m:r>
                              <a:rPr lang="en-US" sz="1200" b="0" i="1" smtClean="0">
                                <a:solidFill>
                                  <a:srgbClr val="C00000"/>
                                </a:solidFill>
                                <a:latin typeface="Cambria Math" charset="0"/>
                              </a:rPr>
                              <m:t>=</m:t>
                            </m:r>
                            <m:acc>
                              <m:accPr>
                                <m:chr m:val="̂"/>
                                <m:ctrlPr>
                                  <a:rPr lang="en-US" sz="1200" b="0" i="1" smtClean="0">
                                    <a:solidFill>
                                      <a:srgbClr val="C00000"/>
                                    </a:solidFill>
                                    <a:latin typeface="Cambria Math" charset="0"/>
                                  </a:rPr>
                                </m:ctrlPr>
                              </m:accPr>
                              <m:e>
                                <m:r>
                                  <a:rPr lang="en-US" sz="1200" b="0" i="1" smtClean="0">
                                    <a:solidFill>
                                      <a:srgbClr val="C00000"/>
                                    </a:solidFill>
                                    <a:latin typeface="Cambria Math" charset="0"/>
                                  </a:rPr>
                                  <m:t>𝑏</m:t>
                                </m:r>
                              </m:e>
                            </m:acc>
                            <m:r>
                              <a:rPr lang="en-US" sz="1200" b="0" i="1" smtClean="0">
                                <a:solidFill>
                                  <a:srgbClr val="C00000"/>
                                </a:solidFill>
                                <a:latin typeface="Cambria Math" charset="0"/>
                              </a:rPr>
                              <m:t>𝑥</m:t>
                            </m:r>
                            <m:r>
                              <a:rPr lang="en-US" sz="1200" b="0" i="1" smtClean="0">
                                <a:solidFill>
                                  <a:srgbClr val="C00000"/>
                                </a:solidFill>
                                <a:latin typeface="Cambria Math" charset="0"/>
                              </a:rPr>
                              <m:t>+</m:t>
                            </m:r>
                            <m:acc>
                              <m:accPr>
                                <m:chr m:val="̂"/>
                                <m:ctrlPr>
                                  <a:rPr lang="en-US" sz="1200" b="0" i="1" smtClean="0">
                                    <a:solidFill>
                                      <a:srgbClr val="C00000"/>
                                    </a:solidFill>
                                    <a:latin typeface="Cambria Math" charset="0"/>
                                  </a:rPr>
                                </m:ctrlPr>
                              </m:accPr>
                              <m:e>
                                <m:r>
                                  <a:rPr lang="en-US" sz="1200" b="0" i="1" smtClean="0">
                                    <a:solidFill>
                                      <a:srgbClr val="C00000"/>
                                    </a:solidFill>
                                    <a:latin typeface="Cambria Math" charset="0"/>
                                  </a:rPr>
                                  <m:t>𝑎</m:t>
                                </m:r>
                              </m:e>
                            </m:acc>
                          </m:oMath>
                        </m:oMathPara>
                      </a14:m>
                      <a:endParaRPr lang="en-US" sz="1200" b="0" dirty="0" smtClean="0">
                        <a:solidFill>
                          <a:srgbClr val="C00000"/>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1508060" y="5231140"/>
                      <a:ext cx="958980" cy="286873"/>
                    </a:xfrm>
                    <a:prstGeom prst="rect">
                      <a:avLst/>
                    </a:prstGeom>
                    <a:blipFill rotWithShape="0">
                      <a:blip r:embed="rId13"/>
                      <a:stretch>
                        <a:fillRect r="-10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414573" y="5441658"/>
                      <a:ext cx="114595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0000CC"/>
                                </a:solidFill>
                                <a:latin typeface="Cambria Math" charset="0"/>
                              </a:rPr>
                              <m:t>𝑦</m:t>
                            </m:r>
                            <m:r>
                              <a:rPr lang="en-US" sz="1200" b="0" i="1" smtClean="0">
                                <a:solidFill>
                                  <a:srgbClr val="0000CC"/>
                                </a:solidFill>
                                <a:latin typeface="Cambria Math" charset="0"/>
                              </a:rPr>
                              <m:t>=</m:t>
                            </m:r>
                            <m:sSub>
                              <m:sSubPr>
                                <m:ctrlPr>
                                  <a:rPr lang="en-US" sz="1200" b="0" i="1" smtClean="0">
                                    <a:solidFill>
                                      <a:srgbClr val="0000CC"/>
                                    </a:solidFill>
                                    <a:latin typeface="Cambria Math" charset="0"/>
                                  </a:rPr>
                                </m:ctrlPr>
                              </m:sSubPr>
                              <m:e>
                                <m:r>
                                  <a:rPr lang="en-US" sz="1200" b="0" i="1" smtClean="0">
                                    <a:solidFill>
                                      <a:srgbClr val="0000CC"/>
                                    </a:solidFill>
                                    <a:latin typeface="Cambria Math" charset="0"/>
                                  </a:rPr>
                                  <m:t>𝑏</m:t>
                                </m:r>
                              </m:e>
                              <m:sub>
                                <m:r>
                                  <a:rPr lang="el-GR" sz="1200" b="0" i="1" smtClean="0">
                                    <a:solidFill>
                                      <a:srgbClr val="0000CC"/>
                                    </a:solidFill>
                                    <a:latin typeface="Cambria Math" charset="0"/>
                                  </a:rPr>
                                  <m:t>𝛼</m:t>
                                </m:r>
                              </m:sub>
                            </m:sSub>
                            <m:r>
                              <a:rPr lang="en-US" sz="1200" b="0" i="1" smtClean="0">
                                <a:solidFill>
                                  <a:srgbClr val="0000CC"/>
                                </a:solidFill>
                                <a:latin typeface="Cambria Math" charset="0"/>
                              </a:rPr>
                              <m:t>𝑥</m:t>
                            </m:r>
                            <m:r>
                              <a:rPr lang="en-US" sz="1200" b="0" i="1" smtClean="0">
                                <a:solidFill>
                                  <a:srgbClr val="0000CC"/>
                                </a:solidFill>
                                <a:latin typeface="Cambria Math" charset="0"/>
                              </a:rPr>
                              <m:t>+</m:t>
                            </m:r>
                            <m:sSub>
                              <m:sSubPr>
                                <m:ctrlPr>
                                  <a:rPr lang="en-US" sz="1200" b="0" i="1" smtClean="0">
                                    <a:solidFill>
                                      <a:srgbClr val="0000CC"/>
                                    </a:solidFill>
                                    <a:latin typeface="Cambria Math" charset="0"/>
                                  </a:rPr>
                                </m:ctrlPr>
                              </m:sSubPr>
                              <m:e>
                                <m:r>
                                  <a:rPr lang="en-US" sz="1200" b="0" i="1" smtClean="0">
                                    <a:solidFill>
                                      <a:srgbClr val="0000CC"/>
                                    </a:solidFill>
                                    <a:latin typeface="Cambria Math" charset="0"/>
                                  </a:rPr>
                                  <m:t>𝑎</m:t>
                                </m:r>
                              </m:e>
                              <m:sub>
                                <m:r>
                                  <a:rPr lang="el-GR" sz="1200" b="0" i="1" smtClean="0">
                                    <a:solidFill>
                                      <a:srgbClr val="0000CC"/>
                                    </a:solidFill>
                                    <a:latin typeface="Cambria Math" charset="0"/>
                                  </a:rPr>
                                  <m:t>𝛼</m:t>
                                </m:r>
                              </m:sub>
                            </m:sSub>
                          </m:oMath>
                        </m:oMathPara>
                      </a14:m>
                      <a:endParaRPr lang="en-US" sz="1200" b="0" dirty="0" smtClean="0">
                        <a:solidFill>
                          <a:srgbClr val="C00000"/>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1414573" y="5441658"/>
                      <a:ext cx="1145955" cy="276999"/>
                    </a:xfrm>
                    <a:prstGeom prst="rect">
                      <a:avLst/>
                    </a:prstGeom>
                    <a:blipFill rotWithShape="0">
                      <a:blip r:embed="rId14"/>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3" name="TextBox 32"/>
                <p:cNvSpPr txBox="1"/>
                <p:nvPr/>
              </p:nvSpPr>
              <p:spPr>
                <a:xfrm>
                  <a:off x="150554" y="4551089"/>
                  <a:ext cx="7052902" cy="351699"/>
                </a:xfrm>
                <a:prstGeom prst="rect">
                  <a:avLst/>
                </a:prstGeom>
                <a:noFill/>
              </p:spPr>
              <p:txBody>
                <a:bodyPr wrap="square" rtlCol="0">
                  <a:spAutoFit/>
                </a:bodyPr>
                <a:lstStyle/>
                <a:p>
                  <a:r>
                    <a:rPr lang="el-GR" sz="1600" dirty="0" smtClean="0"/>
                    <a:t>Ωστόσο, οι εκτιμήσεις  </a:t>
                  </a:r>
                  <a14:m>
                    <m:oMath xmlns:m="http://schemas.openxmlformats.org/officeDocument/2006/math">
                      <m:acc>
                        <m:accPr>
                          <m:chr m:val="̂"/>
                          <m:ctrlPr>
                            <a:rPr lang="en-US" sz="1600" i="1">
                              <a:solidFill>
                                <a:srgbClr val="C00000"/>
                              </a:solidFill>
                              <a:latin typeface="Cambria Math" charset="0"/>
                            </a:rPr>
                          </m:ctrlPr>
                        </m:accPr>
                        <m:e>
                          <m:r>
                            <a:rPr lang="en-US" sz="1600" i="1">
                              <a:solidFill>
                                <a:srgbClr val="C00000"/>
                              </a:solidFill>
                              <a:latin typeface="Cambria Math" charset="0"/>
                            </a:rPr>
                            <m:t>𝑏</m:t>
                          </m:r>
                        </m:e>
                      </m:acc>
                      <m:r>
                        <a:rPr lang="el-GR" sz="1600" b="0" i="1" smtClean="0">
                          <a:solidFill>
                            <a:srgbClr val="C00000"/>
                          </a:solidFill>
                          <a:latin typeface="Cambria Math" charset="0"/>
                        </a:rPr>
                        <m:t> </m:t>
                      </m:r>
                      <m:r>
                        <a:rPr lang="el-GR" sz="1600" b="0" i="1" smtClean="0">
                          <a:solidFill>
                            <a:schemeClr val="tx1"/>
                          </a:solidFill>
                          <a:latin typeface="Cambria Math" charset="0"/>
                        </a:rPr>
                        <m:t>𝜅𝛼𝜄</m:t>
                      </m:r>
                      <m:r>
                        <a:rPr lang="el-GR" sz="1600" b="0" i="1" smtClean="0">
                          <a:solidFill>
                            <a:srgbClr val="C00000"/>
                          </a:solidFill>
                          <a:latin typeface="Cambria Math" charset="0"/>
                        </a:rPr>
                        <m:t> </m:t>
                      </m:r>
                      <m:acc>
                        <m:accPr>
                          <m:chr m:val="̂"/>
                          <m:ctrlPr>
                            <a:rPr lang="en-US" sz="1600" i="1">
                              <a:solidFill>
                                <a:srgbClr val="C00000"/>
                              </a:solidFill>
                              <a:latin typeface="Cambria Math" charset="0"/>
                            </a:rPr>
                          </m:ctrlPr>
                        </m:accPr>
                        <m:e>
                          <m:r>
                            <a:rPr lang="en-US" sz="1600" i="1">
                              <a:solidFill>
                                <a:srgbClr val="C00000"/>
                              </a:solidFill>
                              <a:latin typeface="Cambria Math" charset="0"/>
                            </a:rPr>
                            <m:t>𝑎</m:t>
                          </m:r>
                        </m:e>
                      </m:acc>
                    </m:oMath>
                  </a14:m>
                  <a:r>
                    <a:rPr lang="el-GR" sz="1600" dirty="0" smtClean="0"/>
                    <a:t> δεν είναι οι αληθείς τιμές των παραμέτρων</a:t>
                  </a:r>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50554" y="4551089"/>
                  <a:ext cx="7052902" cy="351699"/>
                </a:xfrm>
                <a:prstGeom prst="rect">
                  <a:avLst/>
                </a:prstGeom>
                <a:blipFill rotWithShape="0">
                  <a:blip r:embed="rId15"/>
                  <a:stretch>
                    <a:fillRect t="-84211" b="-110526"/>
                  </a:stretch>
                </a:blipFill>
              </p:spPr>
              <p:txBody>
                <a:bodyPr/>
                <a:lstStyle/>
                <a:p>
                  <a:r>
                    <a:rPr lang="en-US">
                      <a:noFill/>
                    </a:rPr>
                    <a:t> </a:t>
                  </a:r>
                </a:p>
              </p:txBody>
            </p:sp>
          </mc:Fallback>
        </mc:AlternateContent>
      </p:grpSp>
      <p:pic>
        <p:nvPicPr>
          <p:cNvPr id="35" name="Picture 34"/>
          <p:cNvPicPr>
            <a:picLocks noChangeAspect="1"/>
          </p:cNvPicPr>
          <p:nvPr/>
        </p:nvPicPr>
        <p:blipFill rotWithShape="1">
          <a:blip r:embed="rId16">
            <a:extLst>
              <a:ext uri="{28A0092B-C50C-407E-A947-70E740481C1C}">
                <a14:useLocalDpi xmlns:a14="http://schemas.microsoft.com/office/drawing/2010/main" val="0"/>
              </a:ext>
            </a:extLst>
          </a:blip>
          <a:srcRect b="3071"/>
          <a:stretch/>
        </p:blipFill>
        <p:spPr>
          <a:xfrm>
            <a:off x="1841006" y="5041405"/>
            <a:ext cx="1835999" cy="1760784"/>
          </a:xfrm>
          <a:prstGeom prst="rect">
            <a:avLst/>
          </a:prstGeom>
        </p:spPr>
      </p:pic>
      <p:pic>
        <p:nvPicPr>
          <p:cNvPr id="36" name="Picture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83" y="5120169"/>
            <a:ext cx="1835999" cy="1742319"/>
          </a:xfrm>
          <a:prstGeom prst="rect">
            <a:avLst/>
          </a:prstGeom>
        </p:spPr>
      </p:pic>
      <p:pic>
        <p:nvPicPr>
          <p:cNvPr id="37" name="Picture 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60807" y="5095723"/>
            <a:ext cx="1835999" cy="1788065"/>
          </a:xfrm>
          <a:prstGeom prst="rect">
            <a:avLst/>
          </a:prstGeom>
        </p:spPr>
      </p:pic>
      <p:pic>
        <p:nvPicPr>
          <p:cNvPr id="38" name="Picture 3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66273" y="5195948"/>
            <a:ext cx="1835999" cy="1658318"/>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108465" y="4844249"/>
                <a:ext cx="7052902" cy="351699"/>
              </a:xfrm>
              <a:prstGeom prst="rect">
                <a:avLst/>
              </a:prstGeom>
              <a:noFill/>
            </p:spPr>
            <p:txBody>
              <a:bodyPr wrap="square" rtlCol="0">
                <a:spAutoFit/>
              </a:bodyPr>
              <a:lstStyle/>
              <a:p>
                <a:r>
                  <a:rPr lang="el-GR" sz="1600" dirty="0" smtClean="0"/>
                  <a:t>Επιπλέον , οι εκτιμήσεις  </a:t>
                </a:r>
                <a14:m>
                  <m:oMath xmlns:m="http://schemas.openxmlformats.org/officeDocument/2006/math">
                    <m:acc>
                      <m:accPr>
                        <m:chr m:val="̂"/>
                        <m:ctrlPr>
                          <a:rPr lang="en-US" sz="1600" i="1">
                            <a:solidFill>
                              <a:srgbClr val="C00000"/>
                            </a:solidFill>
                            <a:latin typeface="Cambria Math" charset="0"/>
                          </a:rPr>
                        </m:ctrlPr>
                      </m:accPr>
                      <m:e>
                        <m:r>
                          <a:rPr lang="en-US" sz="1600" i="1">
                            <a:solidFill>
                              <a:srgbClr val="C00000"/>
                            </a:solidFill>
                            <a:latin typeface="Cambria Math" charset="0"/>
                          </a:rPr>
                          <m:t>𝑏</m:t>
                        </m:r>
                      </m:e>
                    </m:acc>
                    <m:r>
                      <a:rPr lang="el-GR" sz="1600" b="0" i="1" smtClean="0">
                        <a:solidFill>
                          <a:srgbClr val="C00000"/>
                        </a:solidFill>
                        <a:latin typeface="Cambria Math" charset="0"/>
                      </a:rPr>
                      <m:t> </m:t>
                    </m:r>
                    <m:r>
                      <a:rPr lang="el-GR" sz="1600" b="0" i="1" smtClean="0">
                        <a:solidFill>
                          <a:schemeClr val="tx1"/>
                        </a:solidFill>
                        <a:latin typeface="Cambria Math" charset="0"/>
                      </a:rPr>
                      <m:t>𝜅𝛼𝜄</m:t>
                    </m:r>
                    <m:r>
                      <a:rPr lang="el-GR" sz="1600" b="0" i="1" smtClean="0">
                        <a:solidFill>
                          <a:srgbClr val="C00000"/>
                        </a:solidFill>
                        <a:latin typeface="Cambria Math" charset="0"/>
                      </a:rPr>
                      <m:t> </m:t>
                    </m:r>
                    <m:acc>
                      <m:accPr>
                        <m:chr m:val="̂"/>
                        <m:ctrlPr>
                          <a:rPr lang="en-US" sz="1600" i="1">
                            <a:solidFill>
                              <a:srgbClr val="C00000"/>
                            </a:solidFill>
                            <a:latin typeface="Cambria Math" charset="0"/>
                          </a:rPr>
                        </m:ctrlPr>
                      </m:accPr>
                      <m:e>
                        <m:r>
                          <a:rPr lang="en-US" sz="1600" i="1">
                            <a:solidFill>
                              <a:srgbClr val="C00000"/>
                            </a:solidFill>
                            <a:latin typeface="Cambria Math" charset="0"/>
                          </a:rPr>
                          <m:t>𝑎</m:t>
                        </m:r>
                      </m:e>
                    </m:acc>
                  </m:oMath>
                </a14:m>
                <a:r>
                  <a:rPr lang="el-GR" sz="1600" dirty="0" smtClean="0"/>
                  <a:t> συμπεριφέρονται ως τυχαίες μεταβλητές </a:t>
                </a:r>
                <a:endParaRPr 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08465" y="4844249"/>
                <a:ext cx="7052902" cy="351699"/>
              </a:xfrm>
              <a:prstGeom prst="rect">
                <a:avLst/>
              </a:prstGeom>
              <a:blipFill rotWithShape="0">
                <a:blip r:embed="rId20"/>
                <a:stretch>
                  <a:fillRect t="-84211" b="-110526"/>
                </a:stretch>
              </a:blipFill>
            </p:spPr>
            <p:txBody>
              <a:bodyPr/>
              <a:lstStyle/>
              <a:p>
                <a:r>
                  <a:rPr lang="en-US">
                    <a:noFill/>
                  </a:rPr>
                  <a:t> </a:t>
                </a:r>
              </a:p>
            </p:txBody>
          </p:sp>
        </mc:Fallback>
      </mc:AlternateContent>
    </p:spTree>
    <p:extLst>
      <p:ext uri="{BB962C8B-B14F-4D97-AF65-F5344CB8AC3E}">
        <p14:creationId xmlns:p14="http://schemas.microsoft.com/office/powerpoint/2010/main" val="16356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42</a:t>
            </a:fld>
            <a:endParaRPr lang="el-GR"/>
          </a:p>
        </p:txBody>
      </p:sp>
      <p:grpSp>
        <p:nvGrpSpPr>
          <p:cNvPr id="5" name="Group 4"/>
          <p:cNvGrpSpPr/>
          <p:nvPr/>
        </p:nvGrpSpPr>
        <p:grpSpPr>
          <a:xfrm>
            <a:off x="4031940" y="80628"/>
            <a:ext cx="4757316" cy="987662"/>
            <a:chOff x="4031940" y="3557462"/>
            <a:chExt cx="4757316" cy="98766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100" y="3557462"/>
              <a:ext cx="3317156" cy="538628"/>
            </a:xfrm>
            <a:prstGeom prst="rect">
              <a:avLst/>
            </a:prstGeom>
            <a:ln w="25400">
              <a:solidFill>
                <a:srgbClr val="C00000"/>
              </a:solidFill>
            </a:ln>
          </p:spPr>
        </p:pic>
        <p:sp>
          <p:nvSpPr>
            <p:cNvPr id="7" name="Rectangle 6"/>
            <p:cNvSpPr/>
            <p:nvPr/>
          </p:nvSpPr>
          <p:spPr bwMode="auto">
            <a:xfrm>
              <a:off x="4031940" y="4235644"/>
              <a:ext cx="504056" cy="3094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mc:AlternateContent xmlns:mc="http://schemas.openxmlformats.org/markup-compatibility/2006" xmlns:a14="http://schemas.microsoft.com/office/drawing/2010/main">
        <mc:Choice Requires="a14">
          <p:sp>
            <p:nvSpPr>
              <p:cNvPr id="10" name="TextBox 9"/>
              <p:cNvSpPr txBox="1"/>
              <p:nvPr/>
            </p:nvSpPr>
            <p:spPr>
              <a:xfrm>
                <a:off x="-72516" y="716591"/>
                <a:ext cx="8568952" cy="869212"/>
              </a:xfrm>
              <a:prstGeom prst="rect">
                <a:avLst/>
              </a:prstGeom>
              <a:noFill/>
            </p:spPr>
            <p:txBody>
              <a:bodyPr wrap="square" rtlCol="0">
                <a:spAutoFit/>
              </a:bodyPr>
              <a:lstStyle/>
              <a:p>
                <a:r>
                  <a:rPr lang="el-GR" sz="1600" dirty="0" smtClean="0"/>
                  <a:t>οι εκτιμήσεις  </a:t>
                </a:r>
                <a14:m>
                  <m:oMath xmlns:m="http://schemas.openxmlformats.org/officeDocument/2006/math">
                    <m:acc>
                      <m:accPr>
                        <m:chr m:val="̂"/>
                        <m:ctrlPr>
                          <a:rPr lang="en-US" sz="1600" i="1">
                            <a:solidFill>
                              <a:srgbClr val="C00000"/>
                            </a:solidFill>
                            <a:latin typeface="Cambria Math" charset="0"/>
                          </a:rPr>
                        </m:ctrlPr>
                      </m:accPr>
                      <m:e>
                        <m:r>
                          <a:rPr lang="en-US" sz="1600" i="1">
                            <a:solidFill>
                              <a:srgbClr val="C00000"/>
                            </a:solidFill>
                            <a:latin typeface="Cambria Math" charset="0"/>
                          </a:rPr>
                          <m:t>𝑏</m:t>
                        </m:r>
                      </m:e>
                    </m:acc>
                    <m:r>
                      <a:rPr lang="el-GR" sz="1600" b="0" i="1" smtClean="0">
                        <a:solidFill>
                          <a:srgbClr val="C00000"/>
                        </a:solidFill>
                        <a:latin typeface="Cambria Math" charset="0"/>
                      </a:rPr>
                      <m:t> </m:t>
                    </m:r>
                    <m:r>
                      <a:rPr lang="el-GR" sz="1600" b="0" i="1" smtClean="0">
                        <a:solidFill>
                          <a:schemeClr val="tx1"/>
                        </a:solidFill>
                        <a:latin typeface="Cambria Math" charset="0"/>
                      </a:rPr>
                      <m:t>𝜅𝛼𝜄</m:t>
                    </m:r>
                    <m:r>
                      <a:rPr lang="el-GR" sz="1600" b="0" i="1" smtClean="0">
                        <a:solidFill>
                          <a:srgbClr val="C00000"/>
                        </a:solidFill>
                        <a:latin typeface="Cambria Math" charset="0"/>
                      </a:rPr>
                      <m:t> </m:t>
                    </m:r>
                    <m:acc>
                      <m:accPr>
                        <m:chr m:val="̂"/>
                        <m:ctrlPr>
                          <a:rPr lang="en-US" sz="1600" i="1">
                            <a:solidFill>
                              <a:srgbClr val="C00000"/>
                            </a:solidFill>
                            <a:latin typeface="Cambria Math" charset="0"/>
                          </a:rPr>
                        </m:ctrlPr>
                      </m:accPr>
                      <m:e>
                        <m:r>
                          <a:rPr lang="en-US" sz="1600" i="1">
                            <a:solidFill>
                              <a:srgbClr val="C00000"/>
                            </a:solidFill>
                            <a:latin typeface="Cambria Math" charset="0"/>
                          </a:rPr>
                          <m:t>𝑎</m:t>
                        </m:r>
                      </m:e>
                    </m:acc>
                  </m:oMath>
                </a14:m>
                <a:r>
                  <a:rPr lang="el-GR" sz="1600" dirty="0" smtClean="0"/>
                  <a:t> </a:t>
                </a:r>
                <a:r>
                  <a:rPr lang="en-US" sz="1600" dirty="0" smtClean="0"/>
                  <a:t> </a:t>
                </a:r>
                <a:r>
                  <a:rPr lang="el-GR" sz="1600" dirty="0" smtClean="0"/>
                  <a:t>είναι τυχαίες μεταβλητές ως συναρτήσεις τυχαίων μεταβλητών</a:t>
                </a:r>
              </a:p>
              <a:p>
                <a14:m>
                  <m:oMath xmlns:m="http://schemas.openxmlformats.org/officeDocument/2006/math">
                    <m:acc>
                      <m:accPr>
                        <m:chr m:val="̂"/>
                        <m:ctrlPr>
                          <a:rPr lang="en-US" sz="1600" i="1">
                            <a:solidFill>
                              <a:srgbClr val="C00000"/>
                            </a:solidFill>
                            <a:latin typeface="Cambria Math" charset="0"/>
                          </a:rPr>
                        </m:ctrlPr>
                      </m:accPr>
                      <m:e>
                        <m:r>
                          <a:rPr lang="en-US" sz="1600" i="1">
                            <a:solidFill>
                              <a:srgbClr val="C00000"/>
                            </a:solidFill>
                            <a:latin typeface="Cambria Math" charset="0"/>
                          </a:rPr>
                          <m:t>𝑏</m:t>
                        </m:r>
                      </m:e>
                    </m:acc>
                    <m:r>
                      <a:rPr lang="el-GR" sz="1600" i="1">
                        <a:solidFill>
                          <a:srgbClr val="C00000"/>
                        </a:solidFill>
                        <a:latin typeface="Cambria Math" charset="0"/>
                      </a:rPr>
                      <m:t> </m:t>
                    </m:r>
                    <m:r>
                      <a:rPr lang="el-GR" sz="1600" i="1">
                        <a:latin typeface="Cambria Math" charset="0"/>
                      </a:rPr>
                      <m:t>𝜅𝛼𝜄</m:t>
                    </m:r>
                    <m:r>
                      <a:rPr lang="el-GR" sz="1600" i="1">
                        <a:solidFill>
                          <a:srgbClr val="C00000"/>
                        </a:solidFill>
                        <a:latin typeface="Cambria Math" charset="0"/>
                      </a:rPr>
                      <m:t> </m:t>
                    </m:r>
                    <m:acc>
                      <m:accPr>
                        <m:chr m:val="̂"/>
                        <m:ctrlPr>
                          <a:rPr lang="en-US" sz="1600" i="1">
                            <a:solidFill>
                              <a:srgbClr val="C00000"/>
                            </a:solidFill>
                            <a:latin typeface="Cambria Math" charset="0"/>
                          </a:rPr>
                        </m:ctrlPr>
                      </m:accPr>
                      <m:e>
                        <m:r>
                          <a:rPr lang="en-US" sz="1600" i="1">
                            <a:solidFill>
                              <a:srgbClr val="C00000"/>
                            </a:solidFill>
                            <a:latin typeface="Cambria Math" charset="0"/>
                          </a:rPr>
                          <m:t>𝑎</m:t>
                        </m:r>
                      </m:e>
                    </m:acc>
                    <m:r>
                      <a:rPr lang="el-GR" sz="1600" i="1" smtClean="0">
                        <a:latin typeface="Cambria Math" charset="0"/>
                        <a:ea typeface="Cambria Math" charset="0"/>
                        <a:cs typeface="Cambria Math" charset="0"/>
                      </a:rPr>
                      <m:t>→</m:t>
                    </m:r>
                    <m:r>
                      <a:rPr lang="el-GR" sz="1600" b="0" i="1" smtClean="0">
                        <a:latin typeface="Cambria Math" charset="0"/>
                        <a:ea typeface="Cambria Math" charset="0"/>
                        <a:cs typeface="Cambria Math" charset="0"/>
                      </a:rPr>
                      <m:t>𝜑</m:t>
                    </m:r>
                    <m:r>
                      <a:rPr lang="el-GR" sz="1600" b="0" i="1" smtClean="0">
                        <a:latin typeface="Cambria Math" charset="0"/>
                        <a:ea typeface="Cambria Math" charset="0"/>
                        <a:cs typeface="Cambria Math" charset="0"/>
                      </a:rPr>
                      <m:t>=</m:t>
                    </m:r>
                    <m:r>
                      <a:rPr lang="en-US" sz="1600" b="0" i="1" smtClean="0">
                        <a:latin typeface="Cambria Math" charset="0"/>
                        <a:ea typeface="Cambria Math" charset="0"/>
                        <a:cs typeface="Cambria Math" charset="0"/>
                      </a:rPr>
                      <m:t>𝑔</m:t>
                    </m:r>
                    <m:d>
                      <m:dPr>
                        <m:ctrlPr>
                          <a:rPr lang="el-GR" sz="1600" b="0" i="1" smtClean="0">
                            <a:latin typeface="Cambria Math" charset="0"/>
                            <a:ea typeface="Cambria Math" charset="0"/>
                            <a:cs typeface="Cambria Math" charset="0"/>
                          </a:rPr>
                        </m:ctrlPr>
                      </m:dPr>
                      <m:e>
                        <m:sSub>
                          <m:sSubPr>
                            <m:ctrlPr>
                              <a:rPr lang="el-GR" sz="1600" b="0" i="1" smtClean="0">
                                <a:latin typeface="Cambria Math" charset="0"/>
                                <a:ea typeface="Cambria Math" charset="0"/>
                                <a:cs typeface="Cambria Math" charset="0"/>
                              </a:rPr>
                            </m:ctrlPr>
                          </m:sSubPr>
                          <m:e>
                            <m:r>
                              <a:rPr lang="en-US" sz="1600" b="0" i="1" smtClean="0">
                                <a:latin typeface="Cambria Math" charset="0"/>
                                <a:ea typeface="Cambria Math" charset="0"/>
                                <a:cs typeface="Cambria Math" charset="0"/>
                              </a:rPr>
                              <m:t>𝑦</m:t>
                            </m:r>
                          </m:e>
                          <m:sub>
                            <m:r>
                              <a:rPr lang="en-US" sz="1600" b="0" i="1" smtClean="0">
                                <a:latin typeface="Cambria Math" charset="0"/>
                                <a:ea typeface="Cambria Math" charset="0"/>
                                <a:cs typeface="Cambria Math" charset="0"/>
                              </a:rPr>
                              <m:t>1</m:t>
                            </m:r>
                          </m:sub>
                        </m:sSub>
                        <m:r>
                          <a:rPr lang="en-US" sz="1600" b="0" i="1" smtClean="0">
                            <a:latin typeface="Cambria Math" charset="0"/>
                            <a:ea typeface="Cambria Math" charset="0"/>
                            <a:cs typeface="Cambria Math" charset="0"/>
                          </a:rPr>
                          <m:t>,</m:t>
                        </m:r>
                        <m:sSub>
                          <m:sSubPr>
                            <m:ctrlPr>
                              <a:rPr lang="el-GR" sz="1600" i="1">
                                <a:latin typeface="Cambria Math" charset="0"/>
                                <a:ea typeface="Cambria Math" charset="0"/>
                                <a:cs typeface="Cambria Math" charset="0"/>
                              </a:rPr>
                            </m:ctrlPr>
                          </m:sSubPr>
                          <m:e>
                            <m:r>
                              <a:rPr lang="en-US" sz="1600" i="1">
                                <a:latin typeface="Cambria Math" charset="0"/>
                                <a:ea typeface="Cambria Math" charset="0"/>
                                <a:cs typeface="Cambria Math" charset="0"/>
                              </a:rPr>
                              <m:t>𝑦</m:t>
                            </m:r>
                          </m:e>
                          <m:sub>
                            <m:r>
                              <a:rPr lang="en-US" sz="1600" b="0" i="1" smtClean="0">
                                <a:latin typeface="Cambria Math" charset="0"/>
                                <a:ea typeface="Cambria Math" charset="0"/>
                                <a:cs typeface="Cambria Math" charset="0"/>
                              </a:rPr>
                              <m:t>2</m:t>
                            </m:r>
                          </m:sub>
                        </m:sSub>
                        <m:r>
                          <a:rPr lang="en-US" sz="1600" i="1">
                            <a:latin typeface="Cambria Math" charset="0"/>
                            <a:ea typeface="Cambria Math" charset="0"/>
                            <a:cs typeface="Cambria Math" charset="0"/>
                          </a:rPr>
                          <m:t>,</m:t>
                        </m:r>
                        <m:r>
                          <a:rPr lang="en-US" sz="1600" b="0" i="1" smtClean="0">
                            <a:latin typeface="Cambria Math" charset="0"/>
                            <a:ea typeface="Cambria Math" charset="0"/>
                            <a:cs typeface="Cambria Math" charset="0"/>
                          </a:rPr>
                          <m:t>…,</m:t>
                        </m:r>
                        <m:sSub>
                          <m:sSubPr>
                            <m:ctrlPr>
                              <a:rPr lang="el-GR" sz="1600" i="1">
                                <a:latin typeface="Cambria Math" charset="0"/>
                                <a:ea typeface="Cambria Math" charset="0"/>
                                <a:cs typeface="Cambria Math" charset="0"/>
                              </a:rPr>
                            </m:ctrlPr>
                          </m:sSubPr>
                          <m:e>
                            <m:r>
                              <a:rPr lang="en-US" sz="1600" i="1">
                                <a:latin typeface="Cambria Math" charset="0"/>
                                <a:ea typeface="Cambria Math" charset="0"/>
                                <a:cs typeface="Cambria Math" charset="0"/>
                              </a:rPr>
                              <m:t>𝑦</m:t>
                            </m:r>
                          </m:e>
                          <m:sub>
                            <m:r>
                              <m:rPr>
                                <m:sty m:val="p"/>
                              </m:rPr>
                              <a:rPr lang="el-GR" sz="1600" b="0" i="0" smtClean="0">
                                <a:latin typeface="Cambria Math" charset="0"/>
                                <a:ea typeface="Cambria Math" charset="0"/>
                                <a:cs typeface="Cambria Math" charset="0"/>
                              </a:rPr>
                              <m:t>Ν</m:t>
                            </m:r>
                          </m:sub>
                        </m:sSub>
                      </m:e>
                    </m:d>
                  </m:oMath>
                </a14:m>
                <a:r>
                  <a:rPr lang="el-GR" sz="1600" dirty="0" smtClean="0"/>
                  <a:t> με </a:t>
                </a:r>
                <a14:m>
                  <m:oMath xmlns:m="http://schemas.openxmlformats.org/officeDocument/2006/math">
                    <m:r>
                      <a:rPr lang="en-US" sz="1600" b="0" i="1" smtClean="0">
                        <a:latin typeface="Cambria Math" charset="0"/>
                      </a:rPr>
                      <m:t>𝑉</m:t>
                    </m:r>
                    <m:d>
                      <m:dPr>
                        <m:begChr m:val="["/>
                        <m:endChr m:val="]"/>
                        <m:ctrlPr>
                          <a:rPr lang="en-US" sz="1600" b="0" i="1" smtClean="0">
                            <a:latin typeface="Cambria Math" charset="0"/>
                          </a:rPr>
                        </m:ctrlPr>
                      </m:dPr>
                      <m:e>
                        <m:sSub>
                          <m:sSubPr>
                            <m:ctrlPr>
                              <a:rPr lang="en-US" sz="1600" b="0" i="1" smtClean="0">
                                <a:latin typeface="Cambria Math" charset="0"/>
                              </a:rPr>
                            </m:ctrlPr>
                          </m:sSubPr>
                          <m:e>
                            <m:r>
                              <a:rPr lang="en-US" sz="1600" b="0" i="1" smtClean="0">
                                <a:latin typeface="Cambria Math" charset="0"/>
                              </a:rPr>
                              <m:t>𝑦</m:t>
                            </m:r>
                          </m:e>
                          <m:sub>
                            <m:r>
                              <a:rPr lang="en-US" sz="1600" b="0" i="1" smtClean="0">
                                <a:latin typeface="Cambria Math" charset="0"/>
                              </a:rPr>
                              <m:t>𝑖</m:t>
                            </m:r>
                          </m:sub>
                        </m:sSub>
                      </m:e>
                    </m:d>
                  </m:oMath>
                </a14:m>
                <a:r>
                  <a:rPr lang="en-US" sz="1600" dirty="0" smtClean="0"/>
                  <a:t>=</a:t>
                </a:r>
                <a14:m>
                  <m:oMath xmlns:m="http://schemas.openxmlformats.org/officeDocument/2006/math">
                    <m:sSubSup>
                      <m:sSubSupPr>
                        <m:ctrlPr>
                          <a:rPr lang="en-US" sz="1600" i="1" dirty="0" smtClean="0">
                            <a:latin typeface="Cambria Math" charset="0"/>
                          </a:rPr>
                        </m:ctrlPr>
                      </m:sSubSupPr>
                      <m:e>
                        <m:r>
                          <a:rPr lang="el-GR" sz="1600" b="0" i="1" dirty="0" smtClean="0">
                            <a:latin typeface="Cambria Math" charset="0"/>
                          </a:rPr>
                          <m:t>𝜎</m:t>
                        </m:r>
                      </m:e>
                      <m:sub>
                        <m:r>
                          <a:rPr lang="en-US" sz="1600" b="0" i="1" dirty="0" smtClean="0">
                            <a:latin typeface="Cambria Math" charset="0"/>
                          </a:rPr>
                          <m:t>𝑖</m:t>
                        </m:r>
                      </m:sub>
                      <m:sup>
                        <m:r>
                          <a:rPr lang="en-US" sz="1600" b="0" i="1" dirty="0" smtClean="0">
                            <a:latin typeface="Cambria Math" charset="0"/>
                          </a:rPr>
                          <m:t>2</m:t>
                        </m:r>
                      </m:sup>
                    </m:sSubSup>
                    <m:r>
                      <a:rPr lang="en-US" sz="1600" b="0" i="0" dirty="0" smtClean="0">
                        <a:latin typeface="Cambria Math" charset="0"/>
                      </a:rPr>
                      <m:t> </m:t>
                    </m:r>
                  </m:oMath>
                </a14:m>
                <a:r>
                  <a:rPr lang="en-US" sz="1600" dirty="0"/>
                  <a:t> </a:t>
                </a:r>
                <a:r>
                  <a:rPr lang="el-GR" sz="1600" dirty="0" smtClean="0"/>
                  <a:t>και </a:t>
                </a:r>
                <a14:m>
                  <m:oMath xmlns:m="http://schemas.openxmlformats.org/officeDocument/2006/math">
                    <m:limLow>
                      <m:limLowPr>
                        <m:ctrlPr>
                          <a:rPr lang="el-GR" sz="1600" b="0" i="1" smtClean="0">
                            <a:solidFill>
                              <a:srgbClr val="FF0000"/>
                            </a:solidFill>
                            <a:latin typeface="Cambria Math" charset="0"/>
                          </a:rPr>
                        </m:ctrlPr>
                      </m:limLowPr>
                      <m:e>
                        <m:groupChr>
                          <m:groupChrPr>
                            <m:chr m:val="⏟"/>
                            <m:ctrlPr>
                              <a:rPr lang="el-GR" sz="1600" b="0" i="1" smtClean="0">
                                <a:solidFill>
                                  <a:srgbClr val="FF0000"/>
                                </a:solidFill>
                                <a:latin typeface="Cambria Math" charset="0"/>
                              </a:rPr>
                            </m:ctrlPr>
                          </m:groupChrPr>
                          <m:e>
                            <m:r>
                              <a:rPr lang="en-US" sz="1600" i="1">
                                <a:solidFill>
                                  <a:srgbClr val="FF0000"/>
                                </a:solidFill>
                                <a:latin typeface="Cambria Math" charset="0"/>
                              </a:rPr>
                              <m:t>𝑐𝑜𝑣</m:t>
                            </m:r>
                            <m:d>
                              <m:dPr>
                                <m:begChr m:val="["/>
                                <m:endChr m:val="]"/>
                                <m:ctrlPr>
                                  <a:rPr lang="en-US" sz="1600" i="1">
                                    <a:solidFill>
                                      <a:srgbClr val="FF0000"/>
                                    </a:solidFill>
                                    <a:latin typeface="Cambria Math" charset="0"/>
                                  </a:rPr>
                                </m:ctrlPr>
                              </m:dPr>
                              <m:e>
                                <m:sSub>
                                  <m:sSubPr>
                                    <m:ctrlPr>
                                      <a:rPr lang="en-US" sz="1600" i="1">
                                        <a:solidFill>
                                          <a:srgbClr val="FF0000"/>
                                        </a:solidFill>
                                        <a:latin typeface="Cambria Math" charset="0"/>
                                      </a:rPr>
                                    </m:ctrlPr>
                                  </m:sSubPr>
                                  <m:e>
                                    <m:r>
                                      <a:rPr lang="en-US" sz="1600" i="1">
                                        <a:solidFill>
                                          <a:srgbClr val="FF0000"/>
                                        </a:solidFill>
                                        <a:latin typeface="Cambria Math" charset="0"/>
                                      </a:rPr>
                                      <m:t>𝑦</m:t>
                                    </m:r>
                                  </m:e>
                                  <m:sub>
                                    <m:r>
                                      <a:rPr lang="en-US" sz="1600" i="1">
                                        <a:solidFill>
                                          <a:srgbClr val="FF0000"/>
                                        </a:solidFill>
                                        <a:latin typeface="Cambria Math" charset="0"/>
                                      </a:rPr>
                                      <m:t>𝑖</m:t>
                                    </m:r>
                                  </m:sub>
                                </m:sSub>
                                <m:sSub>
                                  <m:sSubPr>
                                    <m:ctrlPr>
                                      <a:rPr lang="en-US" sz="1600" i="1">
                                        <a:solidFill>
                                          <a:srgbClr val="FF0000"/>
                                        </a:solidFill>
                                        <a:latin typeface="Cambria Math" charset="0"/>
                                      </a:rPr>
                                    </m:ctrlPr>
                                  </m:sSubPr>
                                  <m:e>
                                    <m:r>
                                      <a:rPr lang="en-US" sz="1600" i="1">
                                        <a:solidFill>
                                          <a:srgbClr val="FF0000"/>
                                        </a:solidFill>
                                        <a:latin typeface="Cambria Math" charset="0"/>
                                      </a:rPr>
                                      <m:t>,</m:t>
                                    </m:r>
                                    <m:r>
                                      <a:rPr lang="en-US" sz="1600" i="1">
                                        <a:solidFill>
                                          <a:srgbClr val="FF0000"/>
                                        </a:solidFill>
                                        <a:latin typeface="Cambria Math" charset="0"/>
                                      </a:rPr>
                                      <m:t>𝑦</m:t>
                                    </m:r>
                                  </m:e>
                                  <m:sub>
                                    <m:r>
                                      <a:rPr lang="en-US" sz="1600" i="1">
                                        <a:solidFill>
                                          <a:srgbClr val="FF0000"/>
                                        </a:solidFill>
                                        <a:latin typeface="Cambria Math" charset="0"/>
                                      </a:rPr>
                                      <m:t>𝑗</m:t>
                                    </m:r>
                                  </m:sub>
                                </m:sSub>
                              </m:e>
                            </m:d>
                            <m:r>
                              <m:rPr>
                                <m:nor/>
                              </m:rPr>
                              <a:rPr lang="en-US" sz="1600" dirty="0">
                                <a:solidFill>
                                  <a:srgbClr val="FF0000"/>
                                </a:solidFill>
                              </a:rPr>
                              <m:t>=0</m:t>
                            </m:r>
                          </m:e>
                        </m:groupChr>
                      </m:e>
                      <m:lim>
                        <m:r>
                          <a:rPr lang="el-GR" sz="1600" b="0" i="1" smtClean="0">
                            <a:solidFill>
                              <a:srgbClr val="FF0000"/>
                            </a:solidFill>
                            <a:latin typeface="Cambria Math" charset="0"/>
                          </a:rPr>
                          <m:t>𝛼𝜈𝜀𝜉</m:t>
                        </m:r>
                        <m:r>
                          <m:rPr>
                            <m:sty m:val="p"/>
                          </m:rPr>
                          <a:rPr lang="el-GR" sz="1600" b="0" i="1" smtClean="0">
                            <a:solidFill>
                              <a:srgbClr val="FF0000"/>
                            </a:solidFill>
                            <a:latin typeface="Cambria Math" charset="0"/>
                          </a:rPr>
                          <m:t>ά</m:t>
                        </m:r>
                        <m:r>
                          <a:rPr lang="el-GR" sz="1600" b="0" i="1" smtClean="0">
                            <a:solidFill>
                              <a:srgbClr val="FF0000"/>
                            </a:solidFill>
                            <a:latin typeface="Cambria Math" charset="0"/>
                          </a:rPr>
                          <m:t>𝜌𝜏𝜂𝜏𝜀𝜍</m:t>
                        </m:r>
                        <m:r>
                          <a:rPr lang="el-GR" sz="1600" b="0" i="1" smtClean="0">
                            <a:solidFill>
                              <a:srgbClr val="FF0000"/>
                            </a:solidFill>
                            <a:latin typeface="Cambria Math" charset="0"/>
                          </a:rPr>
                          <m:t> </m:t>
                        </m:r>
                        <m:r>
                          <a:rPr lang="el-GR" sz="1600" b="0" i="1" smtClean="0">
                            <a:solidFill>
                              <a:srgbClr val="FF0000"/>
                            </a:solidFill>
                            <a:latin typeface="Cambria Math" charset="0"/>
                          </a:rPr>
                          <m:t>𝜇𝜀𝜏𝜌</m:t>
                        </m:r>
                        <m:r>
                          <m:rPr>
                            <m:sty m:val="p"/>
                          </m:rPr>
                          <a:rPr lang="el-GR" sz="1600" b="0" i="1" smtClean="0">
                            <a:solidFill>
                              <a:srgbClr val="FF0000"/>
                            </a:solidFill>
                            <a:latin typeface="Cambria Math" charset="0"/>
                          </a:rPr>
                          <m:t>ή</m:t>
                        </m:r>
                        <m:r>
                          <a:rPr lang="el-GR" sz="1600" b="0" i="1" smtClean="0">
                            <a:solidFill>
                              <a:srgbClr val="FF0000"/>
                            </a:solidFill>
                            <a:latin typeface="Cambria Math" charset="0"/>
                          </a:rPr>
                          <m:t>𝜎𝜀𝜄𝜍</m:t>
                        </m:r>
                      </m:lim>
                    </m:limLow>
                    <m:r>
                      <a:rPr lang="en-US" sz="1600" b="0" i="1" smtClean="0">
                        <a:latin typeface="Cambria Math" charset="0"/>
                      </a:rPr>
                      <m:t> </m:t>
                    </m:r>
                  </m:oMath>
                </a14:m>
                <a:r>
                  <a:rPr lang="en-US" sz="1600" dirty="0" smtClean="0"/>
                  <a:t>(</a:t>
                </a:r>
                <a14:m>
                  <m:oMath xmlns:m="http://schemas.openxmlformats.org/officeDocument/2006/math">
                    <m:r>
                      <m:rPr>
                        <m:sty m:val="p"/>
                      </m:rPr>
                      <a:rPr lang="en-US" sz="1600" b="0" i="0" dirty="0" smtClean="0">
                        <a:latin typeface="Cambria Math" charset="0"/>
                      </a:rPr>
                      <m:t>i</m:t>
                    </m:r>
                    <m:r>
                      <a:rPr lang="en-US" sz="1600" b="0" i="0" dirty="0" smtClean="0">
                        <a:latin typeface="Cambria Math" charset="0"/>
                      </a:rPr>
                      <m:t>=1, 2,…,</m:t>
                    </m:r>
                    <m:r>
                      <m:rPr>
                        <m:sty m:val="p"/>
                      </m:rPr>
                      <a:rPr lang="el-GR" sz="1600" b="0" i="0" dirty="0" smtClean="0">
                        <a:latin typeface="Cambria Math" charset="0"/>
                      </a:rPr>
                      <m:t>Ν</m:t>
                    </m:r>
                  </m:oMath>
                </a14:m>
                <a:r>
                  <a:rPr lang="en-US" sz="1600" dirty="0" smtClean="0"/>
                  <a:t>)</a:t>
                </a:r>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72516" y="716591"/>
                <a:ext cx="8568952" cy="869212"/>
              </a:xfrm>
              <a:prstGeom prst="rect">
                <a:avLst/>
              </a:prstGeom>
              <a:blipFill rotWithShape="0">
                <a:blip r:embed="rId3"/>
                <a:stretch>
                  <a:fillRect t="-33803" b="-309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7504" y="182108"/>
                <a:ext cx="5275097" cy="400494"/>
              </a:xfrm>
              <a:prstGeom prst="rect">
                <a:avLst/>
              </a:prstGeom>
              <a:noFill/>
            </p:spPr>
            <p:txBody>
              <a:bodyPr wrap="none" lIns="0" tIns="0" rIns="0" bIns="0" rtlCol="0">
                <a:spAutoFit/>
              </a:bodyPr>
              <a:lstStyle/>
              <a:p>
                <a14:m>
                  <m:oMath xmlns:m="http://schemas.openxmlformats.org/officeDocument/2006/math">
                    <m:acc>
                      <m:accPr>
                        <m:chr m:val="̅"/>
                        <m:ctrlPr>
                          <a:rPr lang="en-US" sz="1200" i="1" smtClean="0">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r>
                      <m:rPr>
                        <m:nor/>
                      </m:rPr>
                      <a:rPr lang="el-GR" sz="1200" dirty="0"/>
                      <m:t>=</m:t>
                    </m:r>
                    <m:f>
                      <m:fPr>
                        <m:ctrlPr>
                          <a:rPr lang="el-GR" sz="1200" i="1" dirty="0">
                            <a:latin typeface="Cambria Math" charset="0"/>
                          </a:rPr>
                        </m:ctrlPr>
                      </m:fPr>
                      <m:num>
                        <m:r>
                          <a:rPr lang="el-GR" sz="1200" i="1" dirty="0">
                            <a:latin typeface="Cambria Math" charset="0"/>
                          </a:rPr>
                          <m:t>1</m:t>
                        </m:r>
                      </m:num>
                      <m:den>
                        <m:nary>
                          <m:naryPr>
                            <m:chr m:val="∑"/>
                            <m:ctrlPr>
                              <a:rPr lang="en-US" sz="1200" b="1" i="1" dirty="0">
                                <a:latin typeface="Cambria Math" charset="0"/>
                                <a:ea typeface="Cambria Math" charset="0"/>
                                <a:cs typeface="Cambria Math" charset="0"/>
                              </a:rPr>
                            </m:ctrlPr>
                          </m:naryPr>
                          <m:sub>
                            <m:r>
                              <m:rPr>
                                <m:brk m:alnAt="23"/>
                              </m:rPr>
                              <a:rPr lang="en-US" sz="1200" b="1" i="1" dirty="0">
                                <a:latin typeface="Cambria Math" charset="0"/>
                                <a:ea typeface="Cambria Math" charset="0"/>
                                <a:cs typeface="Cambria Math" charset="0"/>
                              </a:rPr>
                              <m:t>𝒊</m:t>
                            </m:r>
                            <m:r>
                              <a:rPr lang="en-US" sz="1200" b="1" i="1" dirty="0">
                                <a:latin typeface="Cambria Math" charset="0"/>
                                <a:ea typeface="Cambria Math" charset="0"/>
                                <a:cs typeface="Cambria Math" charset="0"/>
                              </a:rPr>
                              <m:t>=</m:t>
                            </m:r>
                            <m:r>
                              <a:rPr lang="en-US" sz="1200" b="1" i="1" dirty="0">
                                <a:latin typeface="Cambria Math" charset="0"/>
                                <a:ea typeface="Cambria Math" charset="0"/>
                                <a:cs typeface="Cambria Math" charset="0"/>
                              </a:rPr>
                              <m:t>𝟏</m:t>
                            </m:r>
                          </m:sub>
                          <m:sup>
                            <m:r>
                              <a:rPr lang="en-US" sz="1200" b="1" i="1" dirty="0">
                                <a:latin typeface="Cambria Math" charset="0"/>
                                <a:ea typeface="Cambria Math" charset="0"/>
                                <a:cs typeface="Cambria Math" charset="0"/>
                              </a:rPr>
                              <m:t>𝑵</m:t>
                            </m:r>
                          </m:sup>
                          <m:e>
                            <m:f>
                              <m:fPr>
                                <m:ctrlPr>
                                  <a:rPr lang="el-GR" sz="1200" b="1" i="1" dirty="0">
                                    <a:latin typeface="Cambria Math" charset="0"/>
                                    <a:ea typeface="Cambria Math" charset="0"/>
                                    <a:cs typeface="Cambria Math" charset="0"/>
                                  </a:rPr>
                                </m:ctrlPr>
                              </m:fPr>
                              <m:num>
                                <m:r>
                                  <a:rPr lang="el-GR" sz="1200" b="1" i="1" dirty="0">
                                    <a:latin typeface="Cambria Math" charset="0"/>
                                    <a:ea typeface="Cambria Math" charset="0"/>
                                    <a:cs typeface="Cambria Math" charset="0"/>
                                  </a:rPr>
                                  <m:t>𝟏</m:t>
                                </m:r>
                              </m:num>
                              <m:den>
                                <m:sSubSup>
                                  <m:sSubSupPr>
                                    <m:ctrlPr>
                                      <a:rPr lang="en-US" sz="1200" b="1" i="1" dirty="0">
                                        <a:latin typeface="Cambria Math" charset="0"/>
                                        <a:ea typeface="Cambria Math" charset="0"/>
                                        <a:cs typeface="Cambria Math" charset="0"/>
                                      </a:rPr>
                                    </m:ctrlPr>
                                  </m:sSubSupPr>
                                  <m:e>
                                    <m:r>
                                      <a:rPr lang="el-GR" sz="1200" b="1" i="1" dirty="0">
                                        <a:latin typeface="Cambria Math" charset="0"/>
                                        <a:ea typeface="Cambria Math" charset="0"/>
                                        <a:cs typeface="Cambria Math" charset="0"/>
                                      </a:rPr>
                                      <m:t>𝝈</m:t>
                                    </m:r>
                                  </m:e>
                                  <m:sub>
                                    <m:r>
                                      <a:rPr lang="en-US" sz="1200" b="1" i="1" dirty="0">
                                        <a:latin typeface="Cambria Math" charset="0"/>
                                        <a:ea typeface="Cambria Math" charset="0"/>
                                        <a:cs typeface="Cambria Math" charset="0"/>
                                      </a:rPr>
                                      <m:t>𝒊</m:t>
                                    </m:r>
                                  </m:sub>
                                  <m:sup>
                                    <m:r>
                                      <a:rPr lang="el-GR" sz="1200" b="1" i="1" dirty="0">
                                        <a:latin typeface="Cambria Math" charset="0"/>
                                        <a:ea typeface="Cambria Math" charset="0"/>
                                        <a:cs typeface="Cambria Math" charset="0"/>
                                      </a:rPr>
                                      <m:t>𝟐</m:t>
                                    </m:r>
                                  </m:sup>
                                </m:sSubSup>
                              </m:den>
                            </m:f>
                          </m:e>
                        </m:nary>
                      </m:den>
                    </m:f>
                    <m:r>
                      <a:rPr lang="en-US" sz="1200" b="0" i="1" dirty="0" smtClean="0">
                        <a:latin typeface="Cambria Math" charset="0"/>
                        <a:ea typeface="Cambria Math" charset="0"/>
                        <a:cs typeface="Cambria Math" charset="0"/>
                      </a:rPr>
                      <m:t>,  </m:t>
                    </m:r>
                    <m:acc>
                      <m:accPr>
                        <m:chr m:val="̅"/>
                        <m:ctrlPr>
                          <a:rPr lang="en-US" sz="1200" i="1" smtClean="0">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𝑥</m:t>
                        </m:r>
                      </m:e>
                    </m:acc>
                    <m:r>
                      <a:rPr lang="en-US" sz="1200" b="0" i="1" smtClean="0">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𝒙</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smtClean="0">
                    <a:solidFill>
                      <a:schemeClr val="tx1"/>
                    </a:solidFill>
                    <a:latin typeface="Cambria Math" charset="0"/>
                    <a:ea typeface="Cambria Math" charset="0"/>
                    <a:cs typeface="Cambria Math" charset="0"/>
                  </a:rPr>
                  <a:t> ,   </a:t>
                </a:r>
                <a14:m>
                  <m:oMath xmlns:m="http://schemas.openxmlformats.org/officeDocument/2006/math">
                    <m:acc>
                      <m:accPr>
                        <m:chr m:val="̅"/>
                        <m:ctrlPr>
                          <a:rPr lang="en-US" sz="1200" i="1">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𝑦</m:t>
                        </m:r>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smtClean="0">
                                    <a:solidFill>
                                      <a:schemeClr val="tx1"/>
                                    </a:solidFill>
                                    <a:latin typeface="Cambria Math" charset="0"/>
                                    <a:ea typeface="Cambria Math" charset="0"/>
                                    <a:cs typeface="Cambria Math" charset="0"/>
                                  </a:rPr>
                                  <m:t>𝒚</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a:solidFill>
                      <a:schemeClr val="tx1"/>
                    </a:solidFill>
                    <a:latin typeface="Cambria Math" charset="0"/>
                    <a:ea typeface="Cambria Math" charset="0"/>
                    <a:cs typeface="Cambria Math" charset="0"/>
                  </a:rPr>
                  <a:t> </a:t>
                </a:r>
                <a:r>
                  <a:rPr lang="en-US" sz="1200" dirty="0" smtClean="0">
                    <a:solidFill>
                      <a:schemeClr val="tx1"/>
                    </a:solidFill>
                    <a:latin typeface="Cambria Math" charset="0"/>
                    <a:ea typeface="Cambria Math" charset="0"/>
                    <a:cs typeface="Cambria Math" charset="0"/>
                  </a:rPr>
                  <a:t>,   </a:t>
                </a:r>
                <a14:m>
                  <m:oMath xmlns:m="http://schemas.openxmlformats.org/officeDocument/2006/math">
                    <m:acc>
                      <m:accPr>
                        <m:chr m:val="̅"/>
                        <m:ctrlPr>
                          <a:rPr lang="en-US" sz="1200" i="1">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𝑥𝑦</m:t>
                        </m:r>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𝒙</m:t>
                                </m:r>
                              </m:e>
                              <m:sub>
                                <m:r>
                                  <a:rPr lang="en-US" sz="1200" b="1" i="1" dirty="0">
                                    <a:solidFill>
                                      <a:schemeClr val="tx1"/>
                                    </a:solidFill>
                                    <a:latin typeface="Cambria Math" charset="0"/>
                                    <a:ea typeface="Cambria Math" charset="0"/>
                                    <a:cs typeface="Cambria Math" charset="0"/>
                                  </a:rPr>
                                  <m:t>𝒊</m:t>
                                </m:r>
                              </m:sub>
                            </m:sSub>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𝒚</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a:solidFill>
                      <a:schemeClr val="tx1"/>
                    </a:solidFill>
                    <a:latin typeface="Cambria Math" charset="0"/>
                    <a:ea typeface="Cambria Math" charset="0"/>
                    <a:cs typeface="Cambria Math" charset="0"/>
                  </a:rPr>
                  <a:t> </a:t>
                </a:r>
                <a:r>
                  <a:rPr lang="en-US" sz="1200" dirty="0" smtClean="0">
                    <a:solidFill>
                      <a:schemeClr val="tx1"/>
                    </a:solidFill>
                    <a:latin typeface="Cambria Math" charset="0"/>
                    <a:ea typeface="Cambria Math" charset="0"/>
                    <a:cs typeface="Cambria Math" charset="0"/>
                  </a:rPr>
                  <a:t>, </a:t>
                </a:r>
                <a14:m>
                  <m:oMath xmlns:m="http://schemas.openxmlformats.org/officeDocument/2006/math">
                    <m:acc>
                      <m:accPr>
                        <m:chr m:val="̅"/>
                        <m:ctrlPr>
                          <a:rPr lang="en-US" sz="1200" i="1" smtClean="0">
                            <a:solidFill>
                              <a:schemeClr val="tx1"/>
                            </a:solidFill>
                            <a:latin typeface="Cambria Math" charset="0"/>
                            <a:ea typeface="Cambria Math" charset="0"/>
                            <a:cs typeface="Cambria Math" charset="0"/>
                          </a:rPr>
                        </m:ctrlPr>
                      </m:accPr>
                      <m:e>
                        <m:sSup>
                          <m:sSupPr>
                            <m:ctrlPr>
                              <a:rPr lang="en-US" sz="1200" i="1">
                                <a:solidFill>
                                  <a:schemeClr val="tx1"/>
                                </a:solidFill>
                                <a:latin typeface="Cambria Math" charset="0"/>
                                <a:ea typeface="Cambria Math" charset="0"/>
                                <a:cs typeface="Cambria Math" charset="0"/>
                              </a:rPr>
                            </m:ctrlPr>
                          </m:sSupPr>
                          <m:e>
                            <m:r>
                              <a:rPr lang="en-US" sz="1200" b="0" i="1" smtClean="0">
                                <a:solidFill>
                                  <a:schemeClr val="tx1"/>
                                </a:solidFill>
                                <a:latin typeface="Cambria Math" charset="0"/>
                                <a:ea typeface="Cambria Math" charset="0"/>
                                <a:cs typeface="Cambria Math" charset="0"/>
                              </a:rPr>
                              <m:t>  </m:t>
                            </m:r>
                            <m:r>
                              <a:rPr lang="en-US" sz="1200" i="1">
                                <a:solidFill>
                                  <a:schemeClr val="tx1"/>
                                </a:solidFill>
                                <a:latin typeface="Cambria Math" charset="0"/>
                                <a:ea typeface="Cambria Math" charset="0"/>
                                <a:cs typeface="Cambria Math" charset="0"/>
                              </a:rPr>
                              <m:t>𝑥</m:t>
                            </m:r>
                          </m:e>
                          <m:sup>
                            <m:r>
                              <a:rPr lang="en-US" sz="1200" i="1">
                                <a:solidFill>
                                  <a:schemeClr val="tx1"/>
                                </a:solidFill>
                                <a:latin typeface="Cambria Math" charset="0"/>
                                <a:ea typeface="Cambria Math" charset="0"/>
                                <a:cs typeface="Cambria Math" charset="0"/>
                              </a:rPr>
                              <m:t>2</m:t>
                            </m:r>
                          </m:sup>
                        </m:sSup>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Sup>
                              <m:sSubSupPr>
                                <m:ctrlPr>
                                  <a:rPr lang="el-GR" sz="1200" b="1" i="1" dirty="0" smtClean="0">
                                    <a:solidFill>
                                      <a:schemeClr val="tx1"/>
                                    </a:solidFill>
                                    <a:latin typeface="Cambria Math" charset="0"/>
                                    <a:ea typeface="Cambria Math" charset="0"/>
                                    <a:cs typeface="Cambria Math" charset="0"/>
                                  </a:rPr>
                                </m:ctrlPr>
                              </m:sSubSupPr>
                              <m:e>
                                <m:r>
                                  <a:rPr lang="en-US" sz="1200" b="1" i="1" dirty="0" smtClean="0">
                                    <a:solidFill>
                                      <a:schemeClr val="tx1"/>
                                    </a:solidFill>
                                    <a:latin typeface="Cambria Math" charset="0"/>
                                    <a:ea typeface="Cambria Math" charset="0"/>
                                    <a:cs typeface="Cambria Math" charset="0"/>
                                  </a:rPr>
                                  <m:t>𝒙</m:t>
                                </m:r>
                              </m:e>
                              <m:sub>
                                <m:r>
                                  <a:rPr lang="en-US" sz="1200" b="1" i="1" dirty="0" smtClean="0">
                                    <a:solidFill>
                                      <a:schemeClr val="tx1"/>
                                    </a:solidFill>
                                    <a:latin typeface="Cambria Math" charset="0"/>
                                    <a:ea typeface="Cambria Math" charset="0"/>
                                    <a:cs typeface="Cambria Math" charset="0"/>
                                  </a:rPr>
                                  <m:t>𝒊</m:t>
                                </m:r>
                              </m:sub>
                              <m:sup>
                                <m:r>
                                  <a:rPr lang="en-US" sz="1200" b="1" i="1" dirty="0" smtClean="0">
                                    <a:solidFill>
                                      <a:schemeClr val="tx1"/>
                                    </a:solidFill>
                                    <a:latin typeface="Cambria Math" charset="0"/>
                                    <a:ea typeface="Cambria Math" charset="0"/>
                                    <a:cs typeface="Cambria Math" charset="0"/>
                                  </a:rPr>
                                  <m:t>𝟐</m:t>
                                </m:r>
                              </m:sup>
                            </m:sSubSup>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endParaRPr lang="en-US" sz="1200" dirty="0">
                  <a:solidFill>
                    <a:schemeClr val="tx1"/>
                  </a:solidFill>
                  <a:latin typeface="Cambria Math" charset="0"/>
                  <a:ea typeface="Cambria Math" charset="0"/>
                  <a:cs typeface="Cambria Math"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7504" y="182108"/>
                <a:ext cx="5275097" cy="400494"/>
              </a:xfrm>
              <a:prstGeom prst="rect">
                <a:avLst/>
              </a:prstGeom>
              <a:blipFill rotWithShape="0">
                <a:blip r:embed="rId4"/>
                <a:stretch>
                  <a:fillRect l="-347" t="-65152" r="-3699" b="-80303"/>
                </a:stretch>
              </a:blipFill>
            </p:spPr>
            <p:txBody>
              <a:bodyPr/>
              <a:lstStyle/>
              <a:p>
                <a:r>
                  <a:rPr lang="en-US">
                    <a:noFill/>
                  </a:rPr>
                  <a:t> </a:t>
                </a:r>
              </a:p>
            </p:txBody>
          </p:sp>
        </mc:Fallback>
      </mc:AlternateContent>
      <p:grpSp>
        <p:nvGrpSpPr>
          <p:cNvPr id="30" name="Group 29"/>
          <p:cNvGrpSpPr/>
          <p:nvPr/>
        </p:nvGrpSpPr>
        <p:grpSpPr>
          <a:xfrm>
            <a:off x="543981" y="1738406"/>
            <a:ext cx="6836331" cy="1338554"/>
            <a:chOff x="543981" y="1738406"/>
            <a:chExt cx="6836331" cy="1338554"/>
          </a:xfrm>
        </p:grpSpPr>
        <p:grpSp>
          <p:nvGrpSpPr>
            <p:cNvPr id="16" name="Group 15"/>
            <p:cNvGrpSpPr/>
            <p:nvPr/>
          </p:nvGrpSpPr>
          <p:grpSpPr>
            <a:xfrm>
              <a:off x="543981" y="1738406"/>
              <a:ext cx="6669748" cy="1295095"/>
              <a:chOff x="543981" y="1738406"/>
              <a:chExt cx="6669748" cy="1295095"/>
            </a:xfrm>
          </p:grpSpPr>
          <mc:AlternateContent xmlns:mc="http://schemas.openxmlformats.org/markup-compatibility/2006" xmlns:a14="http://schemas.microsoft.com/office/drawing/2010/main">
            <mc:Choice Requires="a14">
              <p:sp>
                <p:nvSpPr>
                  <p:cNvPr id="11" name="TextBox 10"/>
                  <p:cNvSpPr txBox="1"/>
                  <p:nvPr/>
                </p:nvSpPr>
                <p:spPr>
                  <a:xfrm>
                    <a:off x="1502165" y="1738406"/>
                    <a:ext cx="5711564" cy="742639"/>
                  </a:xfrm>
                  <a:prstGeom prst="rect">
                    <a:avLst/>
                  </a:prstGeom>
                  <a:noFill/>
                </p:spPr>
                <p:txBody>
                  <a:bodyPr wrap="none" lIns="0" tIns="0" rIns="0" bIns="0" rtlCol="0">
                    <a:spAutoFit/>
                  </a:bodyPr>
                  <a:lstStyle/>
                  <a:p>
                    <a:r>
                      <a:rPr lang="en-US" sz="1800" b="1" dirty="0" smtClean="0">
                        <a:solidFill>
                          <a:srgbClr val="FF0000"/>
                        </a:solidFill>
                      </a:rPr>
                      <a:t>V[</a:t>
                    </a:r>
                    <a:r>
                      <a:rPr lang="el-GR" sz="1800" b="1" dirty="0">
                        <a:solidFill>
                          <a:srgbClr val="FF0000"/>
                        </a:solidFill>
                      </a:rPr>
                      <a:t>φ]</a:t>
                    </a:r>
                    <a:r>
                      <a:rPr lang="en-US" sz="1800" b="1" dirty="0">
                        <a:solidFill>
                          <a:srgbClr val="FF0000"/>
                        </a:solidFill>
                      </a:rPr>
                      <a:t> </a:t>
                    </a:r>
                    <a14:m>
                      <m:oMath xmlns:m="http://schemas.openxmlformats.org/officeDocument/2006/math">
                        <m:r>
                          <a:rPr lang="en-US" sz="1800" b="1" i="1">
                            <a:solidFill>
                              <a:srgbClr val="FF0000"/>
                            </a:solidFill>
                            <a:latin typeface="Cambria Math" charset="0"/>
                            <a:ea typeface="Cambria Math" charset="0"/>
                            <a:cs typeface="Cambria Math" charset="0"/>
                          </a:rPr>
                          <m:t>≈</m:t>
                        </m:r>
                      </m:oMath>
                    </a14:m>
                    <a:r>
                      <a:rPr lang="en-US" sz="1800" b="1" dirty="0">
                        <a:solidFill>
                          <a:srgbClr val="FF0000"/>
                        </a:solidFill>
                      </a:rPr>
                      <a:t> </a:t>
                    </a:r>
                    <a14:m>
                      <m:oMath xmlns:m="http://schemas.openxmlformats.org/officeDocument/2006/math">
                        <m:nary>
                          <m:naryPr>
                            <m:chr m:val="∑"/>
                            <m:ctrlPr>
                              <a:rPr lang="el-GR" sz="1800" b="1" i="1" smtClean="0">
                                <a:solidFill>
                                  <a:srgbClr val="FF0000"/>
                                </a:solidFill>
                                <a:latin typeface="Cambria Math" charset="0"/>
                              </a:rPr>
                            </m:ctrlPr>
                          </m:naryPr>
                          <m:sub>
                            <m:r>
                              <m:rPr>
                                <m:brk m:alnAt="23"/>
                              </m:rPr>
                              <a:rPr lang="en-US" sz="1800" b="1" i="1" smtClean="0">
                                <a:solidFill>
                                  <a:srgbClr val="FF0000"/>
                                </a:solidFill>
                                <a:latin typeface="Cambria Math" charset="0"/>
                              </a:rPr>
                              <m:t>𝒊</m:t>
                            </m:r>
                            <m:r>
                              <a:rPr lang="en-US" sz="1800" b="1" i="1" smtClean="0">
                                <a:solidFill>
                                  <a:srgbClr val="FF0000"/>
                                </a:solidFill>
                                <a:latin typeface="Cambria Math" charset="0"/>
                              </a:rPr>
                              <m:t>=</m:t>
                            </m:r>
                            <m:r>
                              <a:rPr lang="en-US" sz="1800" b="1" i="1" smtClean="0">
                                <a:solidFill>
                                  <a:srgbClr val="FF0000"/>
                                </a:solidFill>
                                <a:latin typeface="Cambria Math" charset="0"/>
                              </a:rPr>
                              <m:t>𝟏</m:t>
                            </m:r>
                          </m:sub>
                          <m:sup>
                            <m:r>
                              <a:rPr lang="el-GR" sz="1800" b="1" i="0" smtClean="0">
                                <a:solidFill>
                                  <a:srgbClr val="FF0000"/>
                                </a:solidFill>
                                <a:latin typeface="Cambria Math" charset="0"/>
                              </a:rPr>
                              <m:t>𝚴</m:t>
                            </m:r>
                          </m:sup>
                          <m:e>
                            <m:sSup>
                              <m:sSupPr>
                                <m:ctrlPr>
                                  <a:rPr lang="el-GR" sz="1800" b="1" i="1" smtClean="0">
                                    <a:solidFill>
                                      <a:srgbClr val="FF0000"/>
                                    </a:solidFill>
                                    <a:latin typeface="Cambria Math" charset="0"/>
                                  </a:rPr>
                                </m:ctrlPr>
                              </m:sSupPr>
                              <m:e>
                                <m:d>
                                  <m:dPr>
                                    <m:ctrlPr>
                                      <a:rPr lang="el-GR" sz="1800" b="1" i="1" smtClean="0">
                                        <a:solidFill>
                                          <a:srgbClr val="FF0000"/>
                                        </a:solidFill>
                                        <a:latin typeface="Cambria Math" charset="0"/>
                                      </a:rPr>
                                    </m:ctrlPr>
                                  </m:dPr>
                                  <m:e>
                                    <m:f>
                                      <m:fPr>
                                        <m:ctrlPr>
                                          <a:rPr lang="el-GR" sz="1800" b="1" i="1">
                                            <a:solidFill>
                                              <a:srgbClr val="FF0000"/>
                                            </a:solidFill>
                                            <a:latin typeface="Cambria Math" charset="0"/>
                                          </a:rPr>
                                        </m:ctrlPr>
                                      </m:fPr>
                                      <m:num>
                                        <m:r>
                                          <a:rPr lang="el-GR" sz="1800" b="1" i="1" smtClean="0">
                                            <a:solidFill>
                                              <a:srgbClr val="FF0000"/>
                                            </a:solidFill>
                                            <a:latin typeface="Cambria Math" charset="0"/>
                                            <a:ea typeface="Cambria Math" charset="0"/>
                                            <a:cs typeface="Cambria Math" charset="0"/>
                                          </a:rPr>
                                          <m:t>𝝏</m:t>
                                        </m:r>
                                        <m:r>
                                          <a:rPr lang="en-US" sz="1800" b="1" i="1" smtClean="0">
                                            <a:solidFill>
                                              <a:srgbClr val="FF0000"/>
                                            </a:solidFill>
                                            <a:latin typeface="Cambria Math" charset="0"/>
                                            <a:ea typeface="Cambria Math" charset="0"/>
                                            <a:cs typeface="Cambria Math" charset="0"/>
                                          </a:rPr>
                                          <m:t>𝒈</m:t>
                                        </m:r>
                                      </m:num>
                                      <m:den>
                                        <m:r>
                                          <a:rPr lang="el-GR" sz="1800" b="1" i="1" smtClean="0">
                                            <a:solidFill>
                                              <a:srgbClr val="FF0000"/>
                                            </a:solidFill>
                                            <a:latin typeface="Cambria Math" charset="0"/>
                                            <a:ea typeface="Cambria Math" charset="0"/>
                                            <a:cs typeface="Cambria Math" charset="0"/>
                                          </a:rPr>
                                          <m:t>𝝏</m:t>
                                        </m:r>
                                        <m:sSub>
                                          <m:sSubPr>
                                            <m:ctrlPr>
                                              <a:rPr lang="el-GR" sz="1800" b="1" i="1" smtClean="0">
                                                <a:solidFill>
                                                  <a:srgbClr val="FF0000"/>
                                                </a:solidFill>
                                                <a:latin typeface="Cambria Math" charset="0"/>
                                                <a:ea typeface="Cambria Math" charset="0"/>
                                                <a:cs typeface="Cambria Math" charset="0"/>
                                              </a:rPr>
                                            </m:ctrlPr>
                                          </m:sSubPr>
                                          <m:e>
                                            <m:r>
                                              <a:rPr lang="en-US" sz="1800" b="1" i="1" smtClean="0">
                                                <a:solidFill>
                                                  <a:srgbClr val="FF0000"/>
                                                </a:solidFill>
                                                <a:latin typeface="Cambria Math" charset="0"/>
                                                <a:ea typeface="Cambria Math" charset="0"/>
                                                <a:cs typeface="Cambria Math" charset="0"/>
                                              </a:rPr>
                                              <m:t>𝒚</m:t>
                                            </m:r>
                                          </m:e>
                                          <m:sub>
                                            <m:r>
                                              <a:rPr lang="en-US" sz="1800" b="1" i="1" smtClean="0">
                                                <a:solidFill>
                                                  <a:srgbClr val="FF0000"/>
                                                </a:solidFill>
                                                <a:latin typeface="Cambria Math" charset="0"/>
                                                <a:ea typeface="Cambria Math" charset="0"/>
                                                <a:cs typeface="Cambria Math" charset="0"/>
                                              </a:rPr>
                                              <m:t>𝒊</m:t>
                                            </m:r>
                                          </m:sub>
                                        </m:sSub>
                                      </m:den>
                                    </m:f>
                                  </m:e>
                                </m:d>
                              </m:e>
                              <m:sup>
                                <m:r>
                                  <a:rPr lang="en-US" sz="1800" b="1" i="1" smtClean="0">
                                    <a:solidFill>
                                      <a:srgbClr val="FF0000"/>
                                    </a:solidFill>
                                    <a:latin typeface="Cambria Math" charset="0"/>
                                  </a:rPr>
                                  <m:t>𝟐</m:t>
                                </m:r>
                              </m:sup>
                            </m:sSup>
                          </m:e>
                        </m:nary>
                      </m:oMath>
                    </a14:m>
                    <a:r>
                      <a:rPr lang="en-US" sz="1800" b="1" dirty="0">
                        <a:solidFill>
                          <a:srgbClr val="FF0000"/>
                        </a:solidFill>
                      </a:rPr>
                      <a:t>V</a:t>
                    </a:r>
                    <a14:m>
                      <m:oMath xmlns:m="http://schemas.openxmlformats.org/officeDocument/2006/math">
                        <m:d>
                          <m:dPr>
                            <m:begChr m:val="["/>
                            <m:endChr m:val="]"/>
                            <m:ctrlPr>
                              <a:rPr lang="en-US" sz="1800" b="1" i="1" dirty="0" smtClean="0">
                                <a:solidFill>
                                  <a:srgbClr val="FF0000"/>
                                </a:solidFill>
                                <a:latin typeface="Cambria Math" charset="0"/>
                              </a:rPr>
                            </m:ctrlPr>
                          </m:dPr>
                          <m:e>
                            <m:sSub>
                              <m:sSubPr>
                                <m:ctrlPr>
                                  <a:rPr lang="en-US" sz="1800" b="1" i="1" dirty="0" smtClean="0">
                                    <a:solidFill>
                                      <a:srgbClr val="FF0000"/>
                                    </a:solidFill>
                                    <a:latin typeface="Cambria Math" charset="0"/>
                                  </a:rPr>
                                </m:ctrlPr>
                              </m:sSubPr>
                              <m:e>
                                <m:r>
                                  <a:rPr lang="en-US" sz="1800" b="1" i="1" dirty="0" smtClean="0">
                                    <a:solidFill>
                                      <a:srgbClr val="FF0000"/>
                                    </a:solidFill>
                                    <a:latin typeface="Cambria Math" charset="0"/>
                                  </a:rPr>
                                  <m:t>𝒚</m:t>
                                </m:r>
                              </m:e>
                              <m:sub>
                                <m:r>
                                  <a:rPr lang="en-US" sz="1800" b="1" i="1" dirty="0" smtClean="0">
                                    <a:solidFill>
                                      <a:srgbClr val="FF0000"/>
                                    </a:solidFill>
                                    <a:latin typeface="Cambria Math" charset="0"/>
                                  </a:rPr>
                                  <m:t>𝒊</m:t>
                                </m:r>
                              </m:sub>
                            </m:sSub>
                          </m:e>
                        </m:d>
                      </m:oMath>
                    </a14:m>
                    <a:r>
                      <a:rPr lang="en-US" sz="1800" b="1" dirty="0">
                        <a:solidFill>
                          <a:srgbClr val="FF0000"/>
                        </a:solidFill>
                      </a:rPr>
                      <a:t> + </a:t>
                    </a:r>
                    <a14:m>
                      <m:oMath xmlns:m="http://schemas.openxmlformats.org/officeDocument/2006/math">
                        <m:limLow>
                          <m:limLowPr>
                            <m:ctrlPr>
                              <a:rPr lang="en-US" sz="1800" b="1" i="1" dirty="0" smtClean="0">
                                <a:solidFill>
                                  <a:srgbClr val="FF0000"/>
                                </a:solidFill>
                                <a:latin typeface="Cambria Math" charset="0"/>
                              </a:rPr>
                            </m:ctrlPr>
                          </m:limLowPr>
                          <m:e>
                            <m:groupChr>
                              <m:groupChrPr>
                                <m:chr m:val="⏟"/>
                                <m:ctrlPr>
                                  <a:rPr lang="en-US" sz="1800" b="1" i="1" dirty="0" smtClean="0">
                                    <a:solidFill>
                                      <a:srgbClr val="FF0000"/>
                                    </a:solidFill>
                                    <a:latin typeface="Cambria Math" charset="0"/>
                                  </a:rPr>
                                </m:ctrlPr>
                              </m:groupChrPr>
                              <m:e>
                                <m:nary>
                                  <m:naryPr>
                                    <m:chr m:val="∑"/>
                                    <m:ctrlPr>
                                      <a:rPr lang="en-US" sz="1800" b="1" i="1" dirty="0">
                                        <a:solidFill>
                                          <a:srgbClr val="FF0000"/>
                                        </a:solidFill>
                                        <a:latin typeface="Cambria Math" charset="0"/>
                                      </a:rPr>
                                    </m:ctrlPr>
                                  </m:naryPr>
                                  <m:sub>
                                    <m:r>
                                      <m:rPr>
                                        <m:brk m:alnAt="23"/>
                                      </m:rPr>
                                      <a:rPr lang="en-US" sz="1800" b="1" i="1" dirty="0">
                                        <a:solidFill>
                                          <a:srgbClr val="FF0000"/>
                                        </a:solidFill>
                                        <a:latin typeface="Cambria Math" charset="0"/>
                                      </a:rPr>
                                      <m:t>𝒊</m:t>
                                    </m:r>
                                    <m:r>
                                      <a:rPr lang="en-US" sz="1800" b="1" i="1" dirty="0">
                                        <a:solidFill>
                                          <a:srgbClr val="FF0000"/>
                                        </a:solidFill>
                                        <a:latin typeface="Cambria Math" charset="0"/>
                                      </a:rPr>
                                      <m:t>=</m:t>
                                    </m:r>
                                    <m:r>
                                      <a:rPr lang="en-US" sz="1800" b="1" i="1" dirty="0">
                                        <a:solidFill>
                                          <a:srgbClr val="FF0000"/>
                                        </a:solidFill>
                                        <a:latin typeface="Cambria Math" charset="0"/>
                                      </a:rPr>
                                      <m:t>𝟏</m:t>
                                    </m:r>
                                  </m:sub>
                                  <m:sup>
                                    <m:r>
                                      <a:rPr lang="el-GR" sz="1800" b="1" dirty="0">
                                        <a:solidFill>
                                          <a:srgbClr val="FF0000"/>
                                        </a:solidFill>
                                        <a:latin typeface="Cambria Math" charset="0"/>
                                      </a:rPr>
                                      <m:t>𝚴</m:t>
                                    </m:r>
                                  </m:sup>
                                  <m:e>
                                    <m:nary>
                                      <m:naryPr>
                                        <m:chr m:val="∑"/>
                                        <m:ctrlPr>
                                          <a:rPr lang="el-GR" sz="1800" b="1" i="1">
                                            <a:solidFill>
                                              <a:srgbClr val="FF0000"/>
                                            </a:solidFill>
                                            <a:latin typeface="Cambria Math" charset="0"/>
                                          </a:rPr>
                                        </m:ctrlPr>
                                      </m:naryPr>
                                      <m:sub>
                                        <m:r>
                                          <a:rPr lang="en-US" sz="1800" b="1" i="1">
                                            <a:solidFill>
                                              <a:srgbClr val="FF0000"/>
                                            </a:solidFill>
                                            <a:latin typeface="Cambria Math" charset="0"/>
                                          </a:rPr>
                                          <m:t>𝒋</m:t>
                                        </m:r>
                                        <m:r>
                                          <a:rPr lang="en-US" sz="1800" b="1" i="1">
                                            <a:solidFill>
                                              <a:srgbClr val="FF0000"/>
                                            </a:solidFill>
                                            <a:latin typeface="Cambria Math" charset="0"/>
                                          </a:rPr>
                                          <m:t>&gt;</m:t>
                                        </m:r>
                                        <m:r>
                                          <a:rPr lang="en-US" sz="1800" b="1" i="1">
                                            <a:solidFill>
                                              <a:srgbClr val="FF0000"/>
                                            </a:solidFill>
                                            <a:latin typeface="Cambria Math" charset="0"/>
                                          </a:rPr>
                                          <m:t>𝒊</m:t>
                                        </m:r>
                                      </m:sub>
                                      <m:sup>
                                        <m:r>
                                          <a:rPr lang="el-GR" sz="1800" b="1">
                                            <a:solidFill>
                                              <a:srgbClr val="FF0000"/>
                                            </a:solidFill>
                                            <a:latin typeface="Cambria Math" charset="0"/>
                                          </a:rPr>
                                          <m:t>𝚴</m:t>
                                        </m:r>
                                      </m:sup>
                                      <m:e>
                                        <m:d>
                                          <m:dPr>
                                            <m:ctrlPr>
                                              <a:rPr lang="en-US" sz="1800" b="1" i="1">
                                                <a:solidFill>
                                                  <a:srgbClr val="FF0000"/>
                                                </a:solidFill>
                                                <a:latin typeface="Cambria Math" charset="0"/>
                                              </a:rPr>
                                            </m:ctrlPr>
                                          </m:dPr>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n-US" sz="1800" b="1" i="1">
                                                    <a:solidFill>
                                                      <a:srgbClr val="FF0000"/>
                                                    </a:solidFill>
                                                    <a:latin typeface="Cambria Math" charset="0"/>
                                                    <a:ea typeface="Cambria Math" charset="0"/>
                                                    <a:cs typeface="Cambria Math" charset="0"/>
                                                  </a:rPr>
                                                  <m:t>𝒈</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𝒚</m:t>
                                                    </m:r>
                                                  </m:e>
                                                  <m:sub>
                                                    <m:r>
                                                      <a:rPr lang="en-US" sz="1800" b="1" i="1">
                                                        <a:solidFill>
                                                          <a:srgbClr val="FF0000"/>
                                                        </a:solidFill>
                                                        <a:latin typeface="Cambria Math" charset="0"/>
                                                        <a:ea typeface="Cambria Math" charset="0"/>
                                                        <a:cs typeface="Cambria Math" charset="0"/>
                                                      </a:rPr>
                                                      <m:t>𝒊</m:t>
                                                    </m:r>
                                                  </m:sub>
                                                </m:sSub>
                                              </m:den>
                                            </m:f>
                                          </m:e>
                                        </m:d>
                                        <m:d>
                                          <m:dPr>
                                            <m:ctrlPr>
                                              <a:rPr lang="en-US" sz="1800" b="1" i="1">
                                                <a:solidFill>
                                                  <a:srgbClr val="FF0000"/>
                                                </a:solidFill>
                                                <a:latin typeface="Cambria Math" charset="0"/>
                                              </a:rPr>
                                            </m:ctrlPr>
                                          </m:dPr>
                                          <m:e>
                                            <m:f>
                                              <m:fPr>
                                                <m:ctrlPr>
                                                  <a:rPr lang="el-GR" sz="1800" b="1" i="1">
                                                    <a:solidFill>
                                                      <a:srgbClr val="FF0000"/>
                                                    </a:solidFill>
                                                    <a:latin typeface="Cambria Math" charset="0"/>
                                                  </a:rPr>
                                                </m:ctrlPr>
                                              </m:fPr>
                                              <m:num>
                                                <m:r>
                                                  <a:rPr lang="el-GR" sz="1800" b="1" i="1">
                                                    <a:solidFill>
                                                      <a:srgbClr val="FF0000"/>
                                                    </a:solidFill>
                                                    <a:latin typeface="Cambria Math" charset="0"/>
                                                    <a:ea typeface="Cambria Math" charset="0"/>
                                                    <a:cs typeface="Cambria Math" charset="0"/>
                                                  </a:rPr>
                                                  <m:t>𝝏</m:t>
                                                </m:r>
                                                <m:r>
                                                  <a:rPr lang="en-US" sz="1800" b="1" i="1">
                                                    <a:solidFill>
                                                      <a:srgbClr val="FF0000"/>
                                                    </a:solidFill>
                                                    <a:latin typeface="Cambria Math" charset="0"/>
                                                    <a:ea typeface="Cambria Math" charset="0"/>
                                                    <a:cs typeface="Cambria Math" charset="0"/>
                                                  </a:rPr>
                                                  <m:t>𝒈</m:t>
                                                </m:r>
                                              </m:num>
                                              <m:den>
                                                <m:r>
                                                  <a:rPr lang="el-GR" sz="1800" b="1" i="1">
                                                    <a:solidFill>
                                                      <a:srgbClr val="FF0000"/>
                                                    </a:solidFill>
                                                    <a:latin typeface="Cambria Math" charset="0"/>
                                                    <a:ea typeface="Cambria Math" charset="0"/>
                                                    <a:cs typeface="Cambria Math" charset="0"/>
                                                  </a:rPr>
                                                  <m:t>𝝏</m:t>
                                                </m:r>
                                                <m:sSub>
                                                  <m:sSubPr>
                                                    <m:ctrlPr>
                                                      <a:rPr lang="el-GR" sz="1800" b="1" i="1">
                                                        <a:solidFill>
                                                          <a:srgbClr val="FF0000"/>
                                                        </a:solidFill>
                                                        <a:latin typeface="Cambria Math" charset="0"/>
                                                        <a:ea typeface="Cambria Math" charset="0"/>
                                                        <a:cs typeface="Cambria Math" charset="0"/>
                                                      </a:rPr>
                                                    </m:ctrlPr>
                                                  </m:sSubPr>
                                                  <m:e>
                                                    <m:r>
                                                      <a:rPr lang="en-US" sz="1800" b="1" i="1">
                                                        <a:solidFill>
                                                          <a:srgbClr val="FF0000"/>
                                                        </a:solidFill>
                                                        <a:latin typeface="Cambria Math" charset="0"/>
                                                        <a:ea typeface="Cambria Math" charset="0"/>
                                                        <a:cs typeface="Cambria Math" charset="0"/>
                                                      </a:rPr>
                                                      <m:t>𝒚</m:t>
                                                    </m:r>
                                                  </m:e>
                                                  <m:sub>
                                                    <m:r>
                                                      <a:rPr lang="en-US" sz="1800" b="1" i="1">
                                                        <a:solidFill>
                                                          <a:srgbClr val="FF0000"/>
                                                        </a:solidFill>
                                                        <a:latin typeface="Cambria Math" charset="0"/>
                                                        <a:ea typeface="Cambria Math" charset="0"/>
                                                        <a:cs typeface="Cambria Math" charset="0"/>
                                                      </a:rPr>
                                                      <m:t>𝒋</m:t>
                                                    </m:r>
                                                  </m:sub>
                                                </m:sSub>
                                              </m:den>
                                            </m:f>
                                          </m:e>
                                        </m:d>
                                      </m:e>
                                    </m:nary>
                                    <m:r>
                                      <m:rPr>
                                        <m:nor/>
                                      </m:rPr>
                                      <a:rPr lang="en-US" sz="1800" b="1" dirty="0">
                                        <a:solidFill>
                                          <a:srgbClr val="FF0000"/>
                                        </a:solidFill>
                                      </a:rPr>
                                      <m:t>cov</m:t>
                                    </m:r>
                                    <m:d>
                                      <m:dPr>
                                        <m:begChr m:val="["/>
                                        <m:endChr m:val="]"/>
                                        <m:ctrlPr>
                                          <a:rPr lang="en-US" sz="1800" b="1" i="1" dirty="0">
                                            <a:solidFill>
                                              <a:srgbClr val="FF0000"/>
                                            </a:solidFill>
                                            <a:latin typeface="Cambria Math" charset="0"/>
                                          </a:rPr>
                                        </m:ctrlPr>
                                      </m:dPr>
                                      <m:e>
                                        <m:sSub>
                                          <m:sSubPr>
                                            <m:ctrlPr>
                                              <a:rPr lang="en-US" sz="1800" b="1" i="1" dirty="0">
                                                <a:solidFill>
                                                  <a:srgbClr val="FF0000"/>
                                                </a:solidFill>
                                                <a:latin typeface="Cambria Math" charset="0"/>
                                              </a:rPr>
                                            </m:ctrlPr>
                                          </m:sSubPr>
                                          <m:e>
                                            <m:r>
                                              <a:rPr lang="en-US" sz="1800" b="1" i="1" dirty="0">
                                                <a:solidFill>
                                                  <a:srgbClr val="FF0000"/>
                                                </a:solidFill>
                                                <a:latin typeface="Cambria Math" charset="0"/>
                                              </a:rPr>
                                              <m:t>𝒚</m:t>
                                            </m:r>
                                          </m:e>
                                          <m:sub>
                                            <m:r>
                                              <a:rPr lang="en-US" sz="1800" b="1" i="1" dirty="0">
                                                <a:solidFill>
                                                  <a:srgbClr val="FF0000"/>
                                                </a:solidFill>
                                                <a:latin typeface="Cambria Math" charset="0"/>
                                              </a:rPr>
                                              <m:t>𝒊</m:t>
                                            </m:r>
                                          </m:sub>
                                        </m:sSub>
                                        <m:r>
                                          <a:rPr lang="en-US" sz="1800" b="1" i="1" dirty="0">
                                            <a:solidFill>
                                              <a:srgbClr val="FF0000"/>
                                            </a:solidFill>
                                            <a:latin typeface="Cambria Math" charset="0"/>
                                          </a:rPr>
                                          <m:t>,</m:t>
                                        </m:r>
                                        <m:sSub>
                                          <m:sSubPr>
                                            <m:ctrlPr>
                                              <a:rPr lang="en-US" sz="1800" b="1" i="1" dirty="0">
                                                <a:solidFill>
                                                  <a:srgbClr val="FF0000"/>
                                                </a:solidFill>
                                                <a:latin typeface="Cambria Math" charset="0"/>
                                              </a:rPr>
                                            </m:ctrlPr>
                                          </m:sSubPr>
                                          <m:e>
                                            <m:r>
                                              <a:rPr lang="en-US" sz="1800" b="1" i="1" dirty="0">
                                                <a:solidFill>
                                                  <a:srgbClr val="FF0000"/>
                                                </a:solidFill>
                                                <a:latin typeface="Cambria Math" charset="0"/>
                                              </a:rPr>
                                              <m:t>𝒚</m:t>
                                            </m:r>
                                          </m:e>
                                          <m:sub>
                                            <m:r>
                                              <a:rPr lang="en-US" sz="1800" b="1" i="1" dirty="0">
                                                <a:solidFill>
                                                  <a:srgbClr val="FF0000"/>
                                                </a:solidFill>
                                                <a:latin typeface="Cambria Math" charset="0"/>
                                              </a:rPr>
                                              <m:t>𝒋</m:t>
                                            </m:r>
                                          </m:sub>
                                        </m:sSub>
                                      </m:e>
                                    </m:d>
                                  </m:e>
                                </m:nary>
                              </m:e>
                            </m:groupChr>
                          </m:e>
                          <m:lim>
                            <m:r>
                              <a:rPr lang="el-GR" sz="1800" b="1" i="1" dirty="0" smtClean="0">
                                <a:solidFill>
                                  <a:srgbClr val="FF0000"/>
                                </a:solidFill>
                                <a:latin typeface="Cambria Math" charset="0"/>
                              </a:rPr>
                              <m:t>𝟎</m:t>
                            </m:r>
                          </m:lim>
                        </m:limLow>
                      </m:oMath>
                    </a14:m>
                    <a:endParaRPr lang="en-US" sz="1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02165" y="1738406"/>
                    <a:ext cx="5711564" cy="742639"/>
                  </a:xfrm>
                  <a:prstGeom prst="rect">
                    <a:avLst/>
                  </a:prstGeom>
                  <a:blipFill rotWithShape="0">
                    <a:blip r:embed="rId5"/>
                    <a:stretch>
                      <a:fillRect l="-2028" b="-8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43981" y="2633648"/>
                    <a:ext cx="1771062" cy="399853"/>
                  </a:xfrm>
                  <a:prstGeom prst="rect">
                    <a:avLst/>
                  </a:prstGeom>
                  <a:noFill/>
                </p:spPr>
                <p:txBody>
                  <a:bodyPr wrap="none" lIns="0" tIns="0" rIns="0" bIns="0" rtlCol="0">
                    <a:spAutoFit/>
                  </a:bodyPr>
                  <a:lstStyle/>
                  <a:p>
                    <a14:m>
                      <m:oMath xmlns:m="http://schemas.openxmlformats.org/officeDocument/2006/math">
                        <m:r>
                          <a:rPr lang="en-US" sz="1600" b="0" i="1" smtClean="0">
                            <a:latin typeface="Cambria Math" charset="0"/>
                          </a:rPr>
                          <m:t>𝑉</m:t>
                        </m:r>
                        <m:d>
                          <m:dPr>
                            <m:begChr m:val="["/>
                            <m:endChr m:val="]"/>
                            <m:ctrlPr>
                              <a:rPr lang="en-US" sz="1600" b="0" i="1" smtClean="0">
                                <a:latin typeface="Cambria Math" charset="0"/>
                              </a:rPr>
                            </m:ctrlPr>
                          </m:dPr>
                          <m:e>
                            <m:acc>
                              <m:accPr>
                                <m:chr m:val="̂"/>
                                <m:ctrlPr>
                                  <a:rPr lang="en-US" sz="1600" b="0" i="1" smtClean="0">
                                    <a:latin typeface="Cambria Math" charset="0"/>
                                  </a:rPr>
                                </m:ctrlPr>
                              </m:accPr>
                              <m:e>
                                <m:r>
                                  <a:rPr lang="en-US" sz="1600" b="0" i="1" smtClean="0">
                                    <a:latin typeface="Cambria Math" charset="0"/>
                                  </a:rPr>
                                  <m:t>𝑎</m:t>
                                </m:r>
                              </m:e>
                            </m:acc>
                          </m:e>
                        </m:d>
                      </m:oMath>
                    </a14:m>
                    <a:r>
                      <a:rPr lang="en-US" sz="1600" dirty="0" smtClean="0"/>
                      <a:t>=</a:t>
                    </a:r>
                    <a14:m>
                      <m:oMath xmlns:m="http://schemas.openxmlformats.org/officeDocument/2006/math">
                        <m:sSubSup>
                          <m:sSubSupPr>
                            <m:ctrlPr>
                              <a:rPr lang="en-US" sz="1600" i="1" dirty="0" smtClean="0">
                                <a:latin typeface="Cambria Math" charset="0"/>
                              </a:rPr>
                            </m:ctrlPr>
                          </m:sSubSupPr>
                          <m:e>
                            <m:r>
                              <a:rPr lang="el-GR" sz="1600" b="0" i="1" dirty="0" smtClean="0">
                                <a:latin typeface="Cambria Math" charset="0"/>
                              </a:rPr>
                              <m:t>𝜎</m:t>
                            </m:r>
                          </m:e>
                          <m:sub>
                            <m:acc>
                              <m:accPr>
                                <m:chr m:val="̂"/>
                                <m:ctrlPr>
                                  <a:rPr lang="en-US" sz="1600" i="1" dirty="0" smtClean="0">
                                    <a:latin typeface="Cambria Math" charset="0"/>
                                  </a:rPr>
                                </m:ctrlPr>
                              </m:accPr>
                              <m:e>
                                <m:r>
                                  <a:rPr lang="en-US" sz="1600" b="0" i="1" dirty="0" smtClean="0">
                                    <a:latin typeface="Cambria Math" charset="0"/>
                                  </a:rPr>
                                  <m:t>𝑎</m:t>
                                </m:r>
                              </m:e>
                            </m:acc>
                          </m:sub>
                          <m:sup>
                            <m:r>
                              <a:rPr lang="en-US" sz="1600" b="0" i="1" dirty="0" smtClean="0">
                                <a:latin typeface="Cambria Math" charset="0"/>
                              </a:rPr>
                              <m:t>2</m:t>
                            </m:r>
                          </m:sup>
                        </m:sSubSup>
                        <m:r>
                          <a:rPr lang="el-GR" sz="1600" b="0" i="1" dirty="0" smtClean="0">
                            <a:latin typeface="Cambria Math" charset="0"/>
                          </a:rPr>
                          <m:t>=</m:t>
                        </m:r>
                        <m:f>
                          <m:fPr>
                            <m:ctrlPr>
                              <a:rPr lang="en-US" sz="1600" i="1" dirty="0" smtClean="0">
                                <a:latin typeface="Cambria Math" charset="0"/>
                              </a:rPr>
                            </m:ctrlPr>
                          </m:fPr>
                          <m:num>
                            <m:acc>
                              <m:accPr>
                                <m:chr m:val="̅"/>
                                <m:ctrlPr>
                                  <a:rPr lang="en-US" sz="1600" i="1">
                                    <a:latin typeface="Cambria Math" charset="0"/>
                                  </a:rPr>
                                </m:ctrlPr>
                              </m:accPr>
                              <m:e>
                                <m:sSup>
                                  <m:sSupPr>
                                    <m:ctrlPr>
                                      <a:rPr lang="en-US" sz="1600" i="1">
                                        <a:latin typeface="Cambria Math" charset="0"/>
                                      </a:rPr>
                                    </m:ctrlPr>
                                  </m:sSupPr>
                                  <m:e>
                                    <m:r>
                                      <a:rPr lang="el-GR" sz="1600" i="1">
                                        <a:latin typeface="Cambria Math" charset="0"/>
                                      </a:rPr>
                                      <m:t>𝜎</m:t>
                                    </m:r>
                                  </m:e>
                                  <m:sup>
                                    <m:r>
                                      <a:rPr lang="el-GR" sz="1600" i="1">
                                        <a:latin typeface="Cambria Math" charset="0"/>
                                      </a:rPr>
                                      <m:t>2</m:t>
                                    </m:r>
                                  </m:sup>
                                </m:sSup>
                              </m:e>
                            </m:acc>
                          </m:num>
                          <m:den>
                            <m:acc>
                              <m:accPr>
                                <m:chr m:val="̅"/>
                                <m:ctrlPr>
                                  <a:rPr lang="en-US" sz="1600" i="1" dirty="0" smtClean="0">
                                    <a:latin typeface="Cambria Math" charset="0"/>
                                  </a:rPr>
                                </m:ctrlPr>
                              </m:accPr>
                              <m:e>
                                <m:sSup>
                                  <m:sSupPr>
                                    <m:ctrlPr>
                                      <a:rPr lang="en-US" sz="1600" i="1" dirty="0" smtClean="0">
                                        <a:latin typeface="Cambria Math" charset="0"/>
                                      </a:rPr>
                                    </m:ctrlPr>
                                  </m:sSupPr>
                                  <m:e>
                                    <m:r>
                                      <a:rPr lang="en-US" sz="1600" b="0" i="1" dirty="0" smtClean="0">
                                        <a:latin typeface="Cambria Math" charset="0"/>
                                      </a:rPr>
                                      <m:t>𝑥</m:t>
                                    </m:r>
                                  </m:e>
                                  <m:sup>
                                    <m:r>
                                      <a:rPr lang="en-US" sz="1600" b="0" i="1" dirty="0" smtClean="0">
                                        <a:latin typeface="Cambria Math" charset="0"/>
                                      </a:rPr>
                                      <m:t>2</m:t>
                                    </m:r>
                                  </m:sup>
                                </m:sSup>
                              </m:e>
                            </m:acc>
                            <m:r>
                              <a:rPr lang="en-US" sz="1600" b="0" i="1" dirty="0" smtClean="0">
                                <a:latin typeface="Cambria Math" charset="0"/>
                              </a:rPr>
                              <m:t>−</m:t>
                            </m:r>
                            <m:sSup>
                              <m:sSupPr>
                                <m:ctrlPr>
                                  <a:rPr lang="en-US" sz="1600" b="0" i="1" dirty="0" smtClean="0">
                                    <a:latin typeface="Cambria Math" charset="0"/>
                                  </a:rPr>
                                </m:ctrlPr>
                              </m:sSupPr>
                              <m:e>
                                <m:acc>
                                  <m:accPr>
                                    <m:chr m:val="̅"/>
                                    <m:ctrlPr>
                                      <a:rPr lang="en-US" sz="1600" b="0" i="1" dirty="0" smtClean="0">
                                        <a:latin typeface="Cambria Math" charset="0"/>
                                      </a:rPr>
                                    </m:ctrlPr>
                                  </m:accPr>
                                  <m:e>
                                    <m:r>
                                      <a:rPr lang="en-US" sz="1600" b="0" i="1" dirty="0" smtClean="0">
                                        <a:latin typeface="Cambria Math" charset="0"/>
                                      </a:rPr>
                                      <m:t>𝑥</m:t>
                                    </m:r>
                                  </m:e>
                                </m:acc>
                              </m:e>
                              <m:sup>
                                <m:r>
                                  <a:rPr lang="en-US" sz="1600" b="0" i="1" dirty="0" smtClean="0">
                                    <a:latin typeface="Cambria Math" charset="0"/>
                                  </a:rPr>
                                  <m:t>2</m:t>
                                </m:r>
                              </m:sup>
                            </m:sSup>
                          </m:den>
                        </m:f>
                        <m:r>
                          <m:rPr>
                            <m:nor/>
                          </m:rPr>
                          <a:rPr lang="en-US" sz="1600" dirty="0">
                            <a:latin typeface="Cambria Math" charset="0"/>
                            <a:ea typeface="Cambria Math" charset="0"/>
                            <a:cs typeface="Cambria Math" charset="0"/>
                          </a:rPr>
                          <m:t> </m:t>
                        </m:r>
                        <m:acc>
                          <m:accPr>
                            <m:chr m:val="̅"/>
                            <m:ctrlPr>
                              <a:rPr lang="en-US" sz="1600" i="1">
                                <a:latin typeface="Cambria Math" charset="0"/>
                                <a:ea typeface="Cambria Math" charset="0"/>
                                <a:cs typeface="Cambria Math" charset="0"/>
                              </a:rPr>
                            </m:ctrlPr>
                          </m:accPr>
                          <m:e>
                            <m:sSup>
                              <m:sSupPr>
                                <m:ctrlPr>
                                  <a:rPr lang="en-US" sz="1600" i="1">
                                    <a:latin typeface="Cambria Math" charset="0"/>
                                    <a:ea typeface="Cambria Math" charset="0"/>
                                    <a:cs typeface="Cambria Math" charset="0"/>
                                  </a:rPr>
                                </m:ctrlPr>
                              </m:sSupPr>
                              <m:e>
                                <m:r>
                                  <a:rPr lang="en-US" sz="1600" i="1">
                                    <a:latin typeface="Cambria Math" charset="0"/>
                                    <a:ea typeface="Cambria Math" charset="0"/>
                                    <a:cs typeface="Cambria Math" charset="0"/>
                                  </a:rPr>
                                  <m:t>𝑥</m:t>
                                </m:r>
                              </m:e>
                              <m:sup>
                                <m:r>
                                  <a:rPr lang="en-US" sz="1600" i="1">
                                    <a:latin typeface="Cambria Math" charset="0"/>
                                    <a:ea typeface="Cambria Math" charset="0"/>
                                    <a:cs typeface="Cambria Math" charset="0"/>
                                  </a:rPr>
                                  <m:t>2</m:t>
                                </m:r>
                              </m:sup>
                            </m:sSup>
                          </m:e>
                        </m:acc>
                      </m:oMath>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43981" y="2633648"/>
                    <a:ext cx="1771062" cy="399853"/>
                  </a:xfrm>
                  <a:prstGeom prst="rect">
                    <a:avLst/>
                  </a:prstGeom>
                  <a:blipFill rotWithShape="0">
                    <a:blip r:embed="rId6"/>
                    <a:stretch>
                      <a:fillRect l="-3436" t="-60606" r="-1718" b="-939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39561" y="2633647"/>
                    <a:ext cx="1500668" cy="399853"/>
                  </a:xfrm>
                  <a:prstGeom prst="rect">
                    <a:avLst/>
                  </a:prstGeom>
                  <a:noFill/>
                </p:spPr>
                <p:txBody>
                  <a:bodyPr wrap="none" lIns="0" tIns="0" rIns="0" bIns="0" rtlCol="0">
                    <a:spAutoFit/>
                  </a:bodyPr>
                  <a:lstStyle/>
                  <a:p>
                    <a14:m>
                      <m:oMath xmlns:m="http://schemas.openxmlformats.org/officeDocument/2006/math">
                        <m:r>
                          <a:rPr lang="en-US" sz="1600" b="0" i="1" smtClean="0">
                            <a:latin typeface="Cambria Math" charset="0"/>
                          </a:rPr>
                          <m:t>𝑉</m:t>
                        </m:r>
                        <m:d>
                          <m:dPr>
                            <m:begChr m:val="["/>
                            <m:endChr m:val="]"/>
                            <m:ctrlPr>
                              <a:rPr lang="en-US" sz="1600" b="0" i="1" smtClean="0">
                                <a:latin typeface="Cambria Math" charset="0"/>
                              </a:rPr>
                            </m:ctrlPr>
                          </m:dPr>
                          <m:e>
                            <m:acc>
                              <m:accPr>
                                <m:chr m:val="̂"/>
                                <m:ctrlPr>
                                  <a:rPr lang="en-US" sz="1600" b="0" i="1" smtClean="0">
                                    <a:latin typeface="Cambria Math" charset="0"/>
                                  </a:rPr>
                                </m:ctrlPr>
                              </m:accPr>
                              <m:e>
                                <m:r>
                                  <a:rPr lang="en-US" sz="1600" b="0" i="1" smtClean="0">
                                    <a:latin typeface="Cambria Math" charset="0"/>
                                  </a:rPr>
                                  <m:t>𝑏</m:t>
                                </m:r>
                              </m:e>
                            </m:acc>
                          </m:e>
                        </m:d>
                      </m:oMath>
                    </a14:m>
                    <a:r>
                      <a:rPr lang="en-US" sz="1600" dirty="0" smtClean="0"/>
                      <a:t>=</a:t>
                    </a:r>
                    <a14:m>
                      <m:oMath xmlns:m="http://schemas.openxmlformats.org/officeDocument/2006/math">
                        <m:sSubSup>
                          <m:sSubSupPr>
                            <m:ctrlPr>
                              <a:rPr lang="en-US" sz="1600" i="1" dirty="0">
                                <a:latin typeface="Cambria Math" charset="0"/>
                              </a:rPr>
                            </m:ctrlPr>
                          </m:sSubSupPr>
                          <m:e>
                            <m:r>
                              <a:rPr lang="el-GR" sz="1600" i="1" dirty="0">
                                <a:latin typeface="Cambria Math" charset="0"/>
                              </a:rPr>
                              <m:t>𝜎</m:t>
                            </m:r>
                          </m:e>
                          <m:sub>
                            <m:acc>
                              <m:accPr>
                                <m:chr m:val="̂"/>
                                <m:ctrlPr>
                                  <a:rPr lang="en-US" sz="1600" i="1" dirty="0">
                                    <a:latin typeface="Cambria Math" charset="0"/>
                                  </a:rPr>
                                </m:ctrlPr>
                              </m:accPr>
                              <m:e>
                                <m:r>
                                  <a:rPr lang="en-US" sz="1600" b="0" i="1" dirty="0" smtClean="0">
                                    <a:latin typeface="Cambria Math" charset="0"/>
                                  </a:rPr>
                                  <m:t>𝑏</m:t>
                                </m:r>
                              </m:e>
                            </m:acc>
                          </m:sub>
                          <m:sup>
                            <m:r>
                              <a:rPr lang="en-US" sz="1600" i="1" dirty="0">
                                <a:latin typeface="Cambria Math" charset="0"/>
                              </a:rPr>
                              <m:t>2</m:t>
                            </m:r>
                          </m:sup>
                        </m:sSubSup>
                        <m:r>
                          <a:rPr lang="el-GR" sz="1600" b="0" i="1" dirty="0" smtClean="0">
                            <a:latin typeface="Cambria Math" charset="0"/>
                          </a:rPr>
                          <m:t>=</m:t>
                        </m:r>
                        <m:f>
                          <m:fPr>
                            <m:ctrlPr>
                              <a:rPr lang="en-US" sz="1600" i="1" dirty="0" smtClean="0">
                                <a:latin typeface="Cambria Math" charset="0"/>
                              </a:rPr>
                            </m:ctrlPr>
                          </m:fPr>
                          <m:num>
                            <m:acc>
                              <m:accPr>
                                <m:chr m:val="̅"/>
                                <m:ctrlPr>
                                  <a:rPr lang="en-US" sz="1600" i="1">
                                    <a:latin typeface="Cambria Math" charset="0"/>
                                  </a:rPr>
                                </m:ctrlPr>
                              </m:accPr>
                              <m:e>
                                <m:sSup>
                                  <m:sSupPr>
                                    <m:ctrlPr>
                                      <a:rPr lang="en-US" sz="1600" i="1">
                                        <a:latin typeface="Cambria Math" charset="0"/>
                                      </a:rPr>
                                    </m:ctrlPr>
                                  </m:sSupPr>
                                  <m:e>
                                    <m:r>
                                      <a:rPr lang="el-GR" sz="1600" i="1">
                                        <a:latin typeface="Cambria Math" charset="0"/>
                                      </a:rPr>
                                      <m:t>𝜎</m:t>
                                    </m:r>
                                  </m:e>
                                  <m:sup>
                                    <m:r>
                                      <a:rPr lang="el-GR" sz="1600" i="1">
                                        <a:latin typeface="Cambria Math" charset="0"/>
                                      </a:rPr>
                                      <m:t>2</m:t>
                                    </m:r>
                                  </m:sup>
                                </m:sSup>
                              </m:e>
                            </m:acc>
                          </m:num>
                          <m:den>
                            <m:acc>
                              <m:accPr>
                                <m:chr m:val="̅"/>
                                <m:ctrlPr>
                                  <a:rPr lang="en-US" sz="1600" i="1" dirty="0" smtClean="0">
                                    <a:latin typeface="Cambria Math" charset="0"/>
                                  </a:rPr>
                                </m:ctrlPr>
                              </m:accPr>
                              <m:e>
                                <m:sSup>
                                  <m:sSupPr>
                                    <m:ctrlPr>
                                      <a:rPr lang="en-US" sz="1600" i="1" dirty="0" smtClean="0">
                                        <a:latin typeface="Cambria Math" charset="0"/>
                                      </a:rPr>
                                    </m:ctrlPr>
                                  </m:sSupPr>
                                  <m:e>
                                    <m:r>
                                      <a:rPr lang="en-US" sz="1600" b="0" i="1" dirty="0" smtClean="0">
                                        <a:latin typeface="Cambria Math" charset="0"/>
                                      </a:rPr>
                                      <m:t>𝑥</m:t>
                                    </m:r>
                                  </m:e>
                                  <m:sup>
                                    <m:r>
                                      <a:rPr lang="en-US" sz="1600" b="0" i="1" dirty="0" smtClean="0">
                                        <a:latin typeface="Cambria Math" charset="0"/>
                                      </a:rPr>
                                      <m:t>2</m:t>
                                    </m:r>
                                  </m:sup>
                                </m:sSup>
                              </m:e>
                            </m:acc>
                            <m:r>
                              <a:rPr lang="en-US" sz="1600" b="0" i="1" dirty="0" smtClean="0">
                                <a:latin typeface="Cambria Math" charset="0"/>
                              </a:rPr>
                              <m:t>−</m:t>
                            </m:r>
                            <m:sSup>
                              <m:sSupPr>
                                <m:ctrlPr>
                                  <a:rPr lang="en-US" sz="1600" b="0" i="1" dirty="0" smtClean="0">
                                    <a:latin typeface="Cambria Math" charset="0"/>
                                  </a:rPr>
                                </m:ctrlPr>
                              </m:sSupPr>
                              <m:e>
                                <m:acc>
                                  <m:accPr>
                                    <m:chr m:val="̅"/>
                                    <m:ctrlPr>
                                      <a:rPr lang="en-US" sz="1600" b="0" i="1" dirty="0" smtClean="0">
                                        <a:latin typeface="Cambria Math" charset="0"/>
                                      </a:rPr>
                                    </m:ctrlPr>
                                  </m:accPr>
                                  <m:e>
                                    <m:r>
                                      <a:rPr lang="en-US" sz="1600" b="0" i="1" dirty="0" smtClean="0">
                                        <a:latin typeface="Cambria Math" charset="0"/>
                                      </a:rPr>
                                      <m:t>𝑥</m:t>
                                    </m:r>
                                  </m:e>
                                </m:acc>
                              </m:e>
                              <m:sup>
                                <m:r>
                                  <a:rPr lang="en-US" sz="1600" b="0" i="1" dirty="0" smtClean="0">
                                    <a:latin typeface="Cambria Math" charset="0"/>
                                  </a:rPr>
                                  <m:t>2</m:t>
                                </m:r>
                              </m:sup>
                            </m:sSup>
                          </m:den>
                        </m:f>
                      </m:oMath>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439561" y="2633647"/>
                    <a:ext cx="1500668" cy="399853"/>
                  </a:xfrm>
                  <a:prstGeom prst="rect">
                    <a:avLst/>
                  </a:prstGeom>
                  <a:blipFill rotWithShape="0">
                    <a:blip r:embed="rId7"/>
                    <a:stretch>
                      <a:fillRect l="-3252" r="-7724" b="-18182"/>
                    </a:stretch>
                  </a:blipFill>
                </p:spPr>
                <p:txBody>
                  <a:bodyPr/>
                  <a:lstStyle/>
                  <a:p>
                    <a:r>
                      <a:rPr lang="en-US">
                        <a:noFill/>
                      </a:rPr>
                      <a:t> </a:t>
                    </a:r>
                  </a:p>
                </p:txBody>
              </p:sp>
            </mc:Fallback>
          </mc:AlternateContent>
        </p:grpSp>
        <p:sp>
          <p:nvSpPr>
            <p:cNvPr id="29" name="TextBox 28"/>
            <p:cNvSpPr txBox="1"/>
            <p:nvPr/>
          </p:nvSpPr>
          <p:spPr>
            <a:xfrm>
              <a:off x="4014378" y="2707628"/>
              <a:ext cx="3365934" cy="369332"/>
            </a:xfrm>
            <a:prstGeom prst="rect">
              <a:avLst/>
            </a:prstGeom>
            <a:noFill/>
          </p:spPr>
          <p:txBody>
            <a:bodyPr wrap="square" rtlCol="0">
              <a:spAutoFit/>
            </a:bodyPr>
            <a:lstStyle/>
            <a:p>
              <a:r>
                <a:rPr lang="el-GR" sz="1800" dirty="0" smtClean="0"/>
                <a:t>Εκτίμηση Σφάλματος</a:t>
              </a:r>
              <a:endParaRPr lang="en-US" sz="1800" dirty="0"/>
            </a:p>
          </p:txBody>
        </p:sp>
      </p:grpSp>
      <p:grpSp>
        <p:nvGrpSpPr>
          <p:cNvPr id="34" name="Group 33"/>
          <p:cNvGrpSpPr/>
          <p:nvPr/>
        </p:nvGrpSpPr>
        <p:grpSpPr>
          <a:xfrm>
            <a:off x="613341" y="3222490"/>
            <a:ext cx="8175915" cy="2513790"/>
            <a:chOff x="613341" y="3222490"/>
            <a:chExt cx="8175915" cy="2513790"/>
          </a:xfrm>
        </p:grpSpPr>
        <p:grpSp>
          <p:nvGrpSpPr>
            <p:cNvPr id="32" name="Group 31"/>
            <p:cNvGrpSpPr/>
            <p:nvPr/>
          </p:nvGrpSpPr>
          <p:grpSpPr>
            <a:xfrm>
              <a:off x="613341" y="3222490"/>
              <a:ext cx="8175915" cy="2234175"/>
              <a:chOff x="613341" y="3222490"/>
              <a:chExt cx="8175915" cy="2234175"/>
            </a:xfrm>
          </p:grpSpPr>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062" y="3284984"/>
                <a:ext cx="1369224" cy="138604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8409" y="3232090"/>
                <a:ext cx="1353815" cy="1386048"/>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81101" y="3222490"/>
                <a:ext cx="1405699" cy="1386048"/>
              </a:xfrm>
              <a:prstGeom prst="rect">
                <a:avLst/>
              </a:prstGeom>
            </p:spPr>
          </p:pic>
          <p:sp>
            <p:nvSpPr>
              <p:cNvPr id="23" name="TextBox 22"/>
              <p:cNvSpPr txBox="1"/>
              <p:nvPr/>
            </p:nvSpPr>
            <p:spPr>
              <a:xfrm>
                <a:off x="2699792" y="3645024"/>
                <a:ext cx="972108" cy="523220"/>
              </a:xfrm>
              <a:prstGeom prst="rect">
                <a:avLst/>
              </a:prstGeom>
              <a:noFill/>
            </p:spPr>
            <p:txBody>
              <a:bodyPr wrap="square" rtlCol="0">
                <a:spAutoFit/>
              </a:bodyPr>
              <a:lstStyle/>
              <a:p>
                <a:r>
                  <a:rPr lang="en-US" smtClean="0"/>
                  <a:t>…</a:t>
                </a:r>
                <a:endParaRPr lang="en-US"/>
              </a:p>
            </p:txBody>
          </p:sp>
          <p:sp>
            <p:nvSpPr>
              <p:cNvPr id="24" name="TextBox 23"/>
              <p:cNvSpPr txBox="1"/>
              <p:nvPr/>
            </p:nvSpPr>
            <p:spPr>
              <a:xfrm>
                <a:off x="5796136" y="3609556"/>
                <a:ext cx="972108" cy="523220"/>
              </a:xfrm>
              <a:prstGeom prst="rect">
                <a:avLst/>
              </a:prstGeom>
              <a:noFill/>
            </p:spPr>
            <p:txBody>
              <a:bodyPr wrap="square" rtlCol="0">
                <a:spAutoFit/>
              </a:bodyPr>
              <a:lstStyle/>
              <a:p>
                <a:r>
                  <a:rPr lang="en-US" smtClean="0"/>
                  <a:t>…</a:t>
                </a:r>
                <a:endParaRPr lang="en-US"/>
              </a:p>
            </p:txBody>
          </p:sp>
          <mc:AlternateContent xmlns:mc="http://schemas.openxmlformats.org/markup-compatibility/2006" xmlns:a14="http://schemas.microsoft.com/office/drawing/2010/main">
            <mc:Choice Requires="a14">
              <p:sp>
                <p:nvSpPr>
                  <p:cNvPr id="25" name="Rectangle 24"/>
                  <p:cNvSpPr/>
                  <p:nvPr/>
                </p:nvSpPr>
                <p:spPr>
                  <a:xfrm>
                    <a:off x="758863" y="4608538"/>
                    <a:ext cx="1545423" cy="471539"/>
                  </a:xfrm>
                  <a:prstGeom prst="rect">
                    <a:avLst/>
                  </a:prstGeom>
                </p:spPr>
                <p:txBody>
                  <a:bodyPr wrap="none">
                    <a:spAutoFit/>
                  </a:bodyPr>
                  <a:lstStyle/>
                  <a:p>
                    <a14:m>
                      <m:oMath xmlns:m="http://schemas.openxmlformats.org/officeDocument/2006/math">
                        <m:acc>
                          <m:accPr>
                            <m:chr m:val="̂"/>
                            <m:ctrlPr>
                              <a:rPr lang="en-US" sz="1200" i="1" smtClean="0">
                                <a:latin typeface="Cambria Math" charset="0"/>
                              </a:rPr>
                            </m:ctrlPr>
                          </m:accPr>
                          <m:e>
                            <m:r>
                              <a:rPr lang="en-US" sz="1200" i="1">
                                <a:latin typeface="Cambria Math" charset="0"/>
                              </a:rPr>
                              <m:t>𝑎</m:t>
                            </m:r>
                          </m:e>
                        </m:acc>
                      </m:oMath>
                    </a14:m>
                    <a:r>
                      <a:rPr lang="en-US" sz="1200" dirty="0" smtClean="0"/>
                      <a:t>=0.042</a:t>
                    </a:r>
                    <a:r>
                      <a:rPr lang="en-US" sz="1200" i="1" dirty="0">
                        <a:latin typeface="Cambria Math" charset="0"/>
                      </a:rPr>
                      <a:t> </a:t>
                    </a:r>
                    <a:r>
                      <a:rPr lang="en-US" sz="1200" i="1" dirty="0" smtClean="0">
                        <a:latin typeface="Cambria Math" charset="0"/>
                      </a:rPr>
                      <a:t>  </a:t>
                    </a:r>
                    <a14:m>
                      <m:oMath xmlns:m="http://schemas.openxmlformats.org/officeDocument/2006/math">
                        <m:sSub>
                          <m:sSubPr>
                            <m:ctrlPr>
                              <a:rPr lang="en-US" sz="1200" i="1" dirty="0" smtClean="0">
                                <a:latin typeface="Cambria Math" charset="0"/>
                              </a:rPr>
                            </m:ctrlPr>
                          </m:sSubPr>
                          <m:e>
                            <m:r>
                              <a:rPr lang="el-GR" sz="1200" i="1" dirty="0">
                                <a:latin typeface="Cambria Math" charset="0"/>
                              </a:rPr>
                              <m:t>𝜎</m:t>
                            </m:r>
                          </m:e>
                          <m:sub>
                            <m:acc>
                              <m:accPr>
                                <m:chr m:val="̂"/>
                                <m:ctrlPr>
                                  <a:rPr lang="en-US" sz="1200" i="1" dirty="0">
                                    <a:latin typeface="Cambria Math" charset="0"/>
                                  </a:rPr>
                                </m:ctrlPr>
                              </m:accPr>
                              <m:e>
                                <m:r>
                                  <a:rPr lang="en-US" sz="1200" i="1" dirty="0">
                                    <a:latin typeface="Cambria Math" charset="0"/>
                                  </a:rPr>
                                  <m:t>𝑎</m:t>
                                </m:r>
                              </m:e>
                            </m:acc>
                          </m:sub>
                        </m:sSub>
                        <m:r>
                          <a:rPr lang="el-GR" sz="1200" i="1" dirty="0">
                            <a:latin typeface="Cambria Math" charset="0"/>
                          </a:rPr>
                          <m:t>=</m:t>
                        </m:r>
                        <m:r>
                          <a:rPr lang="en-US" sz="1200" b="0" i="1" dirty="0" smtClean="0">
                            <a:solidFill>
                              <a:srgbClr val="FF0000"/>
                            </a:solidFill>
                            <a:latin typeface="Cambria Math" charset="0"/>
                          </a:rPr>
                          <m:t>0.220</m:t>
                        </m:r>
                      </m:oMath>
                    </a14:m>
                    <a:endParaRPr lang="en-US" sz="1200" dirty="0" smtClean="0">
                      <a:solidFill>
                        <a:srgbClr val="FF0000"/>
                      </a:solidFill>
                    </a:endParaRPr>
                  </a:p>
                  <a:p>
                    <a14:m>
                      <m:oMath xmlns:m="http://schemas.openxmlformats.org/officeDocument/2006/math">
                        <m:acc>
                          <m:accPr>
                            <m:chr m:val="̂"/>
                            <m:ctrlPr>
                              <a:rPr lang="en-US" sz="1200" i="1">
                                <a:latin typeface="Cambria Math" charset="0"/>
                              </a:rPr>
                            </m:ctrlPr>
                          </m:accPr>
                          <m:e>
                            <m:r>
                              <a:rPr lang="en-US" sz="1200" b="0" i="1" smtClean="0">
                                <a:latin typeface="Cambria Math" charset="0"/>
                              </a:rPr>
                              <m:t>𝑏</m:t>
                            </m:r>
                          </m:e>
                        </m:acc>
                      </m:oMath>
                    </a14:m>
                    <a:r>
                      <a:rPr lang="en-US" sz="1200" dirty="0" smtClean="0"/>
                      <a:t>=1.946</a:t>
                    </a:r>
                    <a:r>
                      <a:rPr lang="en-US" sz="1200" i="1" dirty="0" smtClean="0">
                        <a:latin typeface="Cambria Math" charset="0"/>
                      </a:rPr>
                      <a:t>  </a:t>
                    </a:r>
                    <a14:m>
                      <m:oMath xmlns:m="http://schemas.openxmlformats.org/officeDocument/2006/math">
                        <m:sSub>
                          <m:sSubPr>
                            <m:ctrlPr>
                              <a:rPr lang="en-US" sz="1200" i="1" dirty="0">
                                <a:latin typeface="Cambria Math" charset="0"/>
                              </a:rPr>
                            </m:ctrlPr>
                          </m:sSubPr>
                          <m:e>
                            <m:r>
                              <a:rPr lang="el-GR" sz="1200" i="1" dirty="0">
                                <a:latin typeface="Cambria Math" charset="0"/>
                              </a:rPr>
                              <m:t>𝜎</m:t>
                            </m:r>
                          </m:e>
                          <m:sub>
                            <m:acc>
                              <m:accPr>
                                <m:chr m:val="̂"/>
                                <m:ctrlPr>
                                  <a:rPr lang="en-US" sz="1200" i="1" dirty="0">
                                    <a:latin typeface="Cambria Math" charset="0"/>
                                  </a:rPr>
                                </m:ctrlPr>
                              </m:accPr>
                              <m:e>
                                <m:r>
                                  <a:rPr lang="en-US" sz="1200" b="0" i="1" dirty="0" smtClean="0">
                                    <a:latin typeface="Cambria Math" charset="0"/>
                                  </a:rPr>
                                  <m:t>𝑏</m:t>
                                </m:r>
                              </m:e>
                            </m:acc>
                          </m:sub>
                        </m:sSub>
                        <m:r>
                          <a:rPr lang="el-GR" sz="1200" i="1" dirty="0">
                            <a:latin typeface="Cambria Math" charset="0"/>
                          </a:rPr>
                          <m:t>=</m:t>
                        </m:r>
                      </m:oMath>
                    </a14:m>
                    <a:r>
                      <a:rPr lang="en-US" sz="1200" dirty="0" smtClean="0">
                        <a:solidFill>
                          <a:srgbClr val="FF0000"/>
                        </a:solidFill>
                      </a:rPr>
                      <a:t>0.214</a:t>
                    </a:r>
                    <a:endParaRPr lang="en-US" sz="1200" dirty="0">
                      <a:solidFill>
                        <a:srgbClr val="FF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758863" y="4608538"/>
                    <a:ext cx="1545423" cy="471539"/>
                  </a:xfrm>
                  <a:prstGeom prst="rect">
                    <a:avLst/>
                  </a:prstGeom>
                  <a:blipFill rotWithShape="0">
                    <a:blip r:embed="rId11"/>
                    <a:stretch>
                      <a:fillRect t="-1299" b="-10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940477" y="4671032"/>
                    <a:ext cx="1545423" cy="471539"/>
                  </a:xfrm>
                  <a:prstGeom prst="rect">
                    <a:avLst/>
                  </a:prstGeom>
                </p:spPr>
                <p:txBody>
                  <a:bodyPr wrap="none">
                    <a:spAutoFit/>
                  </a:bodyPr>
                  <a:lstStyle/>
                  <a:p>
                    <a14:m>
                      <m:oMath xmlns:m="http://schemas.openxmlformats.org/officeDocument/2006/math">
                        <m:acc>
                          <m:accPr>
                            <m:chr m:val="̂"/>
                            <m:ctrlPr>
                              <a:rPr lang="en-US" sz="1200" i="1" smtClean="0">
                                <a:latin typeface="Cambria Math" charset="0"/>
                              </a:rPr>
                            </m:ctrlPr>
                          </m:accPr>
                          <m:e>
                            <m:r>
                              <a:rPr lang="en-US" sz="1200" i="1">
                                <a:latin typeface="Cambria Math" charset="0"/>
                              </a:rPr>
                              <m:t>𝑎</m:t>
                            </m:r>
                          </m:e>
                        </m:acc>
                      </m:oMath>
                    </a14:m>
                    <a:r>
                      <a:rPr lang="en-US" sz="1200" dirty="0" smtClean="0"/>
                      <a:t>=0.289</a:t>
                    </a:r>
                    <a:r>
                      <a:rPr lang="en-US" sz="1200" i="1" dirty="0" smtClean="0">
                        <a:latin typeface="Cambria Math" charset="0"/>
                      </a:rPr>
                      <a:t>   </a:t>
                    </a:r>
                    <a14:m>
                      <m:oMath xmlns:m="http://schemas.openxmlformats.org/officeDocument/2006/math">
                        <m:sSub>
                          <m:sSubPr>
                            <m:ctrlPr>
                              <a:rPr lang="en-US" sz="1200" i="1" dirty="0" smtClean="0">
                                <a:latin typeface="Cambria Math" charset="0"/>
                              </a:rPr>
                            </m:ctrlPr>
                          </m:sSubPr>
                          <m:e>
                            <m:r>
                              <a:rPr lang="el-GR" sz="1200" i="1" dirty="0">
                                <a:latin typeface="Cambria Math" charset="0"/>
                              </a:rPr>
                              <m:t>𝜎</m:t>
                            </m:r>
                          </m:e>
                          <m:sub>
                            <m:acc>
                              <m:accPr>
                                <m:chr m:val="̂"/>
                                <m:ctrlPr>
                                  <a:rPr lang="en-US" sz="1200" i="1" dirty="0">
                                    <a:latin typeface="Cambria Math" charset="0"/>
                                  </a:rPr>
                                </m:ctrlPr>
                              </m:accPr>
                              <m:e>
                                <m:r>
                                  <a:rPr lang="en-US" sz="1200" i="1" dirty="0">
                                    <a:latin typeface="Cambria Math" charset="0"/>
                                  </a:rPr>
                                  <m:t>𝑎</m:t>
                                </m:r>
                              </m:e>
                            </m:acc>
                          </m:sub>
                        </m:sSub>
                        <m:r>
                          <a:rPr lang="el-GR" sz="1200" i="1" dirty="0">
                            <a:latin typeface="Cambria Math" charset="0"/>
                          </a:rPr>
                          <m:t>=</m:t>
                        </m:r>
                        <m:r>
                          <a:rPr lang="en-US" sz="1200" b="0" i="1" dirty="0" smtClean="0">
                            <a:solidFill>
                              <a:srgbClr val="FF0000"/>
                            </a:solidFill>
                            <a:latin typeface="Cambria Math" charset="0"/>
                          </a:rPr>
                          <m:t>0.220</m:t>
                        </m:r>
                      </m:oMath>
                    </a14:m>
                    <a:endParaRPr lang="en-US" sz="1200" dirty="0" smtClean="0">
                      <a:solidFill>
                        <a:srgbClr val="FF0000"/>
                      </a:solidFill>
                    </a:endParaRPr>
                  </a:p>
                  <a:p>
                    <a14:m>
                      <m:oMath xmlns:m="http://schemas.openxmlformats.org/officeDocument/2006/math">
                        <m:acc>
                          <m:accPr>
                            <m:chr m:val="̂"/>
                            <m:ctrlPr>
                              <a:rPr lang="en-US" sz="1200" i="1">
                                <a:latin typeface="Cambria Math" charset="0"/>
                              </a:rPr>
                            </m:ctrlPr>
                          </m:accPr>
                          <m:e>
                            <m:r>
                              <a:rPr lang="en-US" sz="1200" b="0" i="1" smtClean="0">
                                <a:latin typeface="Cambria Math" charset="0"/>
                              </a:rPr>
                              <m:t>𝑏</m:t>
                            </m:r>
                          </m:e>
                        </m:acc>
                      </m:oMath>
                    </a14:m>
                    <a:r>
                      <a:rPr lang="en-US" sz="1200" dirty="0" smtClean="0"/>
                      <a:t>=1.811</a:t>
                    </a:r>
                    <a:r>
                      <a:rPr lang="en-US" sz="1200" i="1" dirty="0" smtClean="0">
                        <a:latin typeface="Cambria Math" charset="0"/>
                      </a:rPr>
                      <a:t>  </a:t>
                    </a:r>
                    <a14:m>
                      <m:oMath xmlns:m="http://schemas.openxmlformats.org/officeDocument/2006/math">
                        <m:sSub>
                          <m:sSubPr>
                            <m:ctrlPr>
                              <a:rPr lang="en-US" sz="1200" i="1" dirty="0">
                                <a:latin typeface="Cambria Math" charset="0"/>
                              </a:rPr>
                            </m:ctrlPr>
                          </m:sSubPr>
                          <m:e>
                            <m:r>
                              <a:rPr lang="el-GR" sz="1200" i="1" dirty="0">
                                <a:latin typeface="Cambria Math" charset="0"/>
                              </a:rPr>
                              <m:t>𝜎</m:t>
                            </m:r>
                          </m:e>
                          <m:sub>
                            <m:acc>
                              <m:accPr>
                                <m:chr m:val="̂"/>
                                <m:ctrlPr>
                                  <a:rPr lang="en-US" sz="1200" i="1" dirty="0">
                                    <a:latin typeface="Cambria Math" charset="0"/>
                                  </a:rPr>
                                </m:ctrlPr>
                              </m:accPr>
                              <m:e>
                                <m:r>
                                  <a:rPr lang="en-US" sz="1200" b="0" i="1" dirty="0" smtClean="0">
                                    <a:latin typeface="Cambria Math" charset="0"/>
                                  </a:rPr>
                                  <m:t>𝑏</m:t>
                                </m:r>
                              </m:e>
                            </m:acc>
                          </m:sub>
                        </m:sSub>
                        <m:r>
                          <a:rPr lang="el-GR" sz="1200" i="1" dirty="0">
                            <a:latin typeface="Cambria Math" charset="0"/>
                          </a:rPr>
                          <m:t>=</m:t>
                        </m:r>
                      </m:oMath>
                    </a14:m>
                    <a:r>
                      <a:rPr lang="en-US" sz="1200" dirty="0" smtClean="0">
                        <a:solidFill>
                          <a:srgbClr val="FF0000"/>
                        </a:solidFill>
                      </a:rPr>
                      <a:t>0.214</a:t>
                    </a:r>
                    <a:endParaRPr lang="en-US" sz="1200" dirty="0">
                      <a:solidFill>
                        <a:srgbClr val="FF0000"/>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3940477" y="4671032"/>
                    <a:ext cx="1545423" cy="471539"/>
                  </a:xfrm>
                  <a:prstGeom prst="rect">
                    <a:avLst/>
                  </a:prstGeom>
                  <a:blipFill rotWithShape="0">
                    <a:blip r:embed="rId12"/>
                    <a:stretch>
                      <a:fillRect b="-8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056276" y="4671031"/>
                    <a:ext cx="1596719" cy="471539"/>
                  </a:xfrm>
                  <a:prstGeom prst="rect">
                    <a:avLst/>
                  </a:prstGeom>
                </p:spPr>
                <p:txBody>
                  <a:bodyPr wrap="none">
                    <a:spAutoFit/>
                  </a:bodyPr>
                  <a:lstStyle/>
                  <a:p>
                    <a14:m>
                      <m:oMath xmlns:m="http://schemas.openxmlformats.org/officeDocument/2006/math">
                        <m:acc>
                          <m:accPr>
                            <m:chr m:val="̂"/>
                            <m:ctrlPr>
                              <a:rPr lang="en-US" sz="1200" i="1" smtClean="0">
                                <a:latin typeface="Cambria Math" charset="0"/>
                              </a:rPr>
                            </m:ctrlPr>
                          </m:accPr>
                          <m:e>
                            <m:r>
                              <a:rPr lang="en-US" sz="1200" i="1">
                                <a:latin typeface="Cambria Math" charset="0"/>
                              </a:rPr>
                              <m:t>𝑎</m:t>
                            </m:r>
                          </m:e>
                        </m:acc>
                      </m:oMath>
                    </a14:m>
                    <a:r>
                      <a:rPr lang="en-US" sz="1200" dirty="0" smtClean="0"/>
                      <a:t>=-0.221</a:t>
                    </a:r>
                    <a:r>
                      <a:rPr lang="en-US" sz="1200" i="1" dirty="0" smtClean="0">
                        <a:latin typeface="Cambria Math" charset="0"/>
                      </a:rPr>
                      <a:t>   </a:t>
                    </a:r>
                    <a14:m>
                      <m:oMath xmlns:m="http://schemas.openxmlformats.org/officeDocument/2006/math">
                        <m:sSub>
                          <m:sSubPr>
                            <m:ctrlPr>
                              <a:rPr lang="en-US" sz="1200" i="1" dirty="0" smtClean="0">
                                <a:latin typeface="Cambria Math" charset="0"/>
                              </a:rPr>
                            </m:ctrlPr>
                          </m:sSubPr>
                          <m:e>
                            <m:r>
                              <a:rPr lang="el-GR" sz="1200" i="1" dirty="0">
                                <a:latin typeface="Cambria Math" charset="0"/>
                              </a:rPr>
                              <m:t>𝜎</m:t>
                            </m:r>
                          </m:e>
                          <m:sub>
                            <m:acc>
                              <m:accPr>
                                <m:chr m:val="̂"/>
                                <m:ctrlPr>
                                  <a:rPr lang="en-US" sz="1200" i="1" dirty="0">
                                    <a:latin typeface="Cambria Math" charset="0"/>
                                  </a:rPr>
                                </m:ctrlPr>
                              </m:accPr>
                              <m:e>
                                <m:r>
                                  <a:rPr lang="en-US" sz="1200" i="1" dirty="0">
                                    <a:latin typeface="Cambria Math" charset="0"/>
                                  </a:rPr>
                                  <m:t>𝑎</m:t>
                                </m:r>
                              </m:e>
                            </m:acc>
                          </m:sub>
                        </m:sSub>
                        <m:r>
                          <a:rPr lang="el-GR" sz="1200" i="1" dirty="0">
                            <a:latin typeface="Cambria Math" charset="0"/>
                          </a:rPr>
                          <m:t>=</m:t>
                        </m:r>
                        <m:r>
                          <a:rPr lang="en-US" sz="1200" b="0" i="1" dirty="0" smtClean="0">
                            <a:solidFill>
                              <a:srgbClr val="FF0000"/>
                            </a:solidFill>
                            <a:latin typeface="Cambria Math" charset="0"/>
                          </a:rPr>
                          <m:t>0.2</m:t>
                        </m:r>
                        <m:r>
                          <a:rPr lang="el-GR" sz="1200" b="0" i="1" dirty="0" smtClean="0">
                            <a:solidFill>
                              <a:srgbClr val="FF0000"/>
                            </a:solidFill>
                            <a:latin typeface="Cambria Math" charset="0"/>
                          </a:rPr>
                          <m:t>20</m:t>
                        </m:r>
                      </m:oMath>
                    </a14:m>
                    <a:endParaRPr lang="el-GR" sz="1200" b="0" i="1" dirty="0" smtClean="0">
                      <a:solidFill>
                        <a:srgbClr val="FF0000"/>
                      </a:solidFill>
                      <a:latin typeface="Cambria Math" charset="0"/>
                    </a:endParaRPr>
                  </a:p>
                  <a:p>
                    <a14:m>
                      <m:oMath xmlns:m="http://schemas.openxmlformats.org/officeDocument/2006/math">
                        <m:acc>
                          <m:accPr>
                            <m:chr m:val="̂"/>
                            <m:ctrlPr>
                              <a:rPr lang="en-US" sz="1200" i="1">
                                <a:latin typeface="Cambria Math" charset="0"/>
                              </a:rPr>
                            </m:ctrlPr>
                          </m:accPr>
                          <m:e>
                            <m:r>
                              <a:rPr lang="en-US" sz="1200" b="0" i="1" smtClean="0">
                                <a:latin typeface="Cambria Math" charset="0"/>
                              </a:rPr>
                              <m:t>𝑏</m:t>
                            </m:r>
                          </m:e>
                        </m:acc>
                      </m:oMath>
                    </a14:m>
                    <a:r>
                      <a:rPr lang="en-US" sz="1200" dirty="0" smtClean="0"/>
                      <a:t>=2.194</a:t>
                    </a:r>
                    <a:r>
                      <a:rPr lang="en-US" sz="1200" i="1" dirty="0" smtClean="0">
                        <a:latin typeface="Cambria Math" charset="0"/>
                      </a:rPr>
                      <a:t>  </a:t>
                    </a:r>
                    <a14:m>
                      <m:oMath xmlns:m="http://schemas.openxmlformats.org/officeDocument/2006/math">
                        <m:sSub>
                          <m:sSubPr>
                            <m:ctrlPr>
                              <a:rPr lang="en-US" sz="1200" i="1" dirty="0">
                                <a:latin typeface="Cambria Math" charset="0"/>
                              </a:rPr>
                            </m:ctrlPr>
                          </m:sSubPr>
                          <m:e>
                            <m:r>
                              <a:rPr lang="el-GR" sz="1200" i="1" dirty="0">
                                <a:latin typeface="Cambria Math" charset="0"/>
                              </a:rPr>
                              <m:t>𝜎</m:t>
                            </m:r>
                          </m:e>
                          <m:sub>
                            <m:acc>
                              <m:accPr>
                                <m:chr m:val="̂"/>
                                <m:ctrlPr>
                                  <a:rPr lang="en-US" sz="1200" i="1" dirty="0">
                                    <a:latin typeface="Cambria Math" charset="0"/>
                                  </a:rPr>
                                </m:ctrlPr>
                              </m:accPr>
                              <m:e>
                                <m:r>
                                  <a:rPr lang="en-US" sz="1200" b="0" i="1" dirty="0" smtClean="0">
                                    <a:latin typeface="Cambria Math" charset="0"/>
                                  </a:rPr>
                                  <m:t>𝑏</m:t>
                                </m:r>
                              </m:e>
                            </m:acc>
                          </m:sub>
                        </m:sSub>
                        <m:r>
                          <a:rPr lang="el-GR" sz="1200" i="1" dirty="0">
                            <a:latin typeface="Cambria Math" charset="0"/>
                          </a:rPr>
                          <m:t>=</m:t>
                        </m:r>
                      </m:oMath>
                    </a14:m>
                    <a:r>
                      <a:rPr lang="en-US" sz="1200" dirty="0" smtClean="0">
                        <a:solidFill>
                          <a:srgbClr val="FF0000"/>
                        </a:solidFill>
                      </a:rPr>
                      <a:t>0.21</a:t>
                    </a:r>
                    <a:r>
                      <a:rPr lang="el-GR" sz="1200" dirty="0" smtClean="0">
                        <a:solidFill>
                          <a:srgbClr val="FF0000"/>
                        </a:solidFill>
                      </a:rPr>
                      <a:t>4</a:t>
                    </a:r>
                    <a:endParaRPr lang="en-US" sz="1200" dirty="0">
                      <a:solidFill>
                        <a:srgbClr val="FF0000"/>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7056276" y="4671031"/>
                    <a:ext cx="1596719" cy="471539"/>
                  </a:xfrm>
                  <a:prstGeom prst="rect">
                    <a:avLst/>
                  </a:prstGeom>
                  <a:blipFill rotWithShape="0">
                    <a:blip r:embed="rId13"/>
                    <a:stretch>
                      <a:fillRect b="-8974"/>
                    </a:stretch>
                  </a:blipFill>
                </p:spPr>
                <p:txBody>
                  <a:bodyPr/>
                  <a:lstStyle/>
                  <a:p>
                    <a:r>
                      <a:rPr lang="en-US">
                        <a:noFill/>
                      </a:rPr>
                      <a:t> </a:t>
                    </a:r>
                  </a:p>
                </p:txBody>
              </p:sp>
            </mc:Fallback>
          </mc:AlternateContent>
          <p:sp>
            <p:nvSpPr>
              <p:cNvPr id="31" name="Left Brace 30"/>
              <p:cNvSpPr/>
              <p:nvPr/>
            </p:nvSpPr>
            <p:spPr bwMode="auto">
              <a:xfrm rot="16200000">
                <a:off x="4513004" y="1180413"/>
                <a:ext cx="376589" cy="8175915"/>
              </a:xfrm>
              <a:prstGeom prst="leftBrac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p:sp>
          <p:nvSpPr>
            <p:cNvPr id="33" name="TextBox 32"/>
            <p:cNvSpPr txBox="1"/>
            <p:nvPr/>
          </p:nvSpPr>
          <p:spPr>
            <a:xfrm>
              <a:off x="2777753" y="5366948"/>
              <a:ext cx="3870870" cy="369332"/>
            </a:xfrm>
            <a:prstGeom prst="rect">
              <a:avLst/>
            </a:prstGeom>
            <a:noFill/>
          </p:spPr>
          <p:txBody>
            <a:bodyPr wrap="square" rtlCol="0">
              <a:spAutoFit/>
            </a:bodyPr>
            <a:lstStyle/>
            <a:p>
              <a:r>
                <a:rPr lang="el-GR" sz="1800" dirty="0" smtClean="0"/>
                <a:t>1000000 πειράματα</a:t>
              </a:r>
              <a:endParaRPr lang="en-US" sz="1800" dirty="0"/>
            </a:p>
          </p:txBody>
        </p:sp>
      </p:grpSp>
      <p:grpSp>
        <p:nvGrpSpPr>
          <p:cNvPr id="39" name="Group 38"/>
          <p:cNvGrpSpPr/>
          <p:nvPr/>
        </p:nvGrpSpPr>
        <p:grpSpPr>
          <a:xfrm>
            <a:off x="648208" y="5439988"/>
            <a:ext cx="2531190" cy="1469120"/>
            <a:chOff x="648208" y="5439988"/>
            <a:chExt cx="2531190" cy="1469120"/>
          </a:xfrm>
        </p:grpSpPr>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8208" y="5439988"/>
              <a:ext cx="2531190" cy="1276030"/>
            </a:xfrm>
            <a:prstGeom prst="rect">
              <a:avLst/>
            </a:prstGeom>
          </p:spPr>
        </p:pic>
        <mc:AlternateContent xmlns:mc="http://schemas.openxmlformats.org/markup-compatibility/2006" xmlns:a14="http://schemas.microsoft.com/office/drawing/2010/main">
          <mc:Choice Requires="a14">
            <p:sp>
              <p:nvSpPr>
                <p:cNvPr id="36" name="Rectangle 35"/>
                <p:cNvSpPr/>
                <p:nvPr/>
              </p:nvSpPr>
              <p:spPr>
                <a:xfrm>
                  <a:off x="1324776" y="6548329"/>
                  <a:ext cx="3547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charset="0"/>
                              </a:rPr>
                            </m:ctrlPr>
                          </m:accPr>
                          <m:e>
                            <m:r>
                              <a:rPr lang="en-US" sz="1600" i="1">
                                <a:latin typeface="Cambria Math" charset="0"/>
                              </a:rPr>
                              <m:t>𝑎</m:t>
                            </m:r>
                          </m:e>
                        </m:acc>
                      </m:oMath>
                    </m:oMathPara>
                  </a14:m>
                  <a:endParaRPr lang="en-US" sz="1600" dirty="0"/>
                </a:p>
              </p:txBody>
            </p:sp>
          </mc:Choice>
          <mc:Fallback xmlns="">
            <p:sp>
              <p:nvSpPr>
                <p:cNvPr id="36" name="Rectangle 35"/>
                <p:cNvSpPr>
                  <a:spLocks noRot="1" noChangeAspect="1" noMove="1" noResize="1" noEditPoints="1" noAdjustHandles="1" noChangeArrowheads="1" noChangeShapeType="1" noTextEdit="1"/>
                </p:cNvSpPr>
                <p:nvPr/>
              </p:nvSpPr>
              <p:spPr>
                <a:xfrm>
                  <a:off x="1324776" y="6548329"/>
                  <a:ext cx="354777" cy="338554"/>
                </a:xfrm>
                <a:prstGeom prst="rect">
                  <a:avLst/>
                </a:prstGeom>
                <a:blipFill rotWithShape="0">
                  <a:blip r:embed="rId15"/>
                  <a:stretch>
                    <a:fillRect r="-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2569523" y="6557409"/>
                  <a:ext cx="351058" cy="351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charset="0"/>
                              </a:rPr>
                            </m:ctrlPr>
                          </m:accPr>
                          <m:e>
                            <m:r>
                              <a:rPr lang="en-US" sz="1600" b="0" i="1" smtClean="0">
                                <a:latin typeface="Cambria Math" charset="0"/>
                              </a:rPr>
                              <m:t>𝑏</m:t>
                            </m:r>
                          </m:e>
                        </m:acc>
                      </m:oMath>
                    </m:oMathPara>
                  </a14:m>
                  <a:endParaRPr lang="en-US" sz="1600" dirty="0"/>
                </a:p>
              </p:txBody>
            </p:sp>
          </mc:Choice>
          <mc:Fallback xmlns="">
            <p:sp>
              <p:nvSpPr>
                <p:cNvPr id="37" name="Rectangle 36"/>
                <p:cNvSpPr>
                  <a:spLocks noRot="1" noChangeAspect="1" noMove="1" noResize="1" noEditPoints="1" noAdjustHandles="1" noChangeArrowheads="1" noChangeShapeType="1" noTextEdit="1"/>
                </p:cNvSpPr>
                <p:nvPr/>
              </p:nvSpPr>
              <p:spPr>
                <a:xfrm>
                  <a:off x="2569523" y="6557409"/>
                  <a:ext cx="351058" cy="351699"/>
                </a:xfrm>
                <a:prstGeom prst="rect">
                  <a:avLst/>
                </a:prstGeom>
                <a:blipFill rotWithShape="0">
                  <a:blip r:embed="rId16"/>
                  <a:stretch>
                    <a:fillRect t="-1754"/>
                  </a:stretch>
                </a:blipFill>
              </p:spPr>
              <p:txBody>
                <a:bodyPr/>
                <a:lstStyle/>
                <a:p>
                  <a:r>
                    <a:rPr lang="en-US">
                      <a:noFill/>
                    </a:rPr>
                    <a:t> </a:t>
                  </a:r>
                </a:p>
              </p:txBody>
            </p:sp>
          </mc:Fallback>
        </mc:AlternateContent>
      </p:grpSp>
      <p:grpSp>
        <p:nvGrpSpPr>
          <p:cNvPr id="44" name="Group 43"/>
          <p:cNvGrpSpPr/>
          <p:nvPr/>
        </p:nvGrpSpPr>
        <p:grpSpPr>
          <a:xfrm>
            <a:off x="3179398" y="5736280"/>
            <a:ext cx="4697974" cy="821129"/>
            <a:chOff x="3179398" y="5736280"/>
            <a:chExt cx="4697974" cy="821129"/>
          </a:xfrm>
        </p:grpSpPr>
        <mc:AlternateContent xmlns:mc="http://schemas.openxmlformats.org/markup-compatibility/2006" xmlns:a14="http://schemas.microsoft.com/office/drawing/2010/main">
          <mc:Choice Requires="a14">
            <p:sp>
              <p:nvSpPr>
                <p:cNvPr id="40" name="TextBox 39"/>
                <p:cNvSpPr txBox="1"/>
                <p:nvPr/>
              </p:nvSpPr>
              <p:spPr>
                <a:xfrm>
                  <a:off x="3179398" y="5812330"/>
                  <a:ext cx="2484277" cy="669029"/>
                </a:xfrm>
                <a:prstGeom prst="rect">
                  <a:avLst/>
                </a:prstGeom>
                <a:noFill/>
              </p:spPr>
              <p:txBody>
                <a:bodyPr wrap="square" lIns="0" tIns="0" rIns="0" bIns="0" rtlCol="0">
                  <a:spAutoFit/>
                </a:bodyPr>
                <a:lstStyle/>
                <a:p>
                  <a14:m>
                    <m:oMath xmlns:m="http://schemas.openxmlformats.org/officeDocument/2006/math">
                      <m:acc>
                        <m:accPr>
                          <m:chr m:val="̂"/>
                          <m:ctrlPr>
                            <a:rPr lang="en-US" sz="1600" i="1" smtClean="0">
                              <a:latin typeface="Cambria Math" charset="0"/>
                            </a:rPr>
                          </m:ctrlPr>
                        </m:accPr>
                        <m:e>
                          <m:d>
                            <m:dPr>
                              <m:begChr m:val="⟨"/>
                              <m:endChr m:val="⟩"/>
                              <m:ctrlPr>
                                <a:rPr lang="en-US" sz="1600" i="1" smtClean="0">
                                  <a:latin typeface="Cambria Math" charset="0"/>
                                </a:rPr>
                              </m:ctrlPr>
                            </m:dPr>
                            <m:e>
                              <m:r>
                                <a:rPr lang="en-US" sz="1600" b="0" i="1" smtClean="0">
                                  <a:latin typeface="Cambria Math" charset="0"/>
                                </a:rPr>
                                <m:t>𝑎</m:t>
                              </m:r>
                            </m:e>
                          </m:d>
                        </m:e>
                      </m:acc>
                    </m:oMath>
                  </a14:m>
                  <a:r>
                    <a:rPr lang="el-GR" sz="1600" dirty="0" smtClean="0"/>
                    <a:t>=0=</a:t>
                  </a:r>
                  <a14:m>
                    <m:oMath xmlns:m="http://schemas.openxmlformats.org/officeDocument/2006/math">
                      <m:sSub>
                        <m:sSubPr>
                          <m:ctrlPr>
                            <a:rPr lang="el-GR" sz="1600" i="1" smtClean="0">
                              <a:latin typeface="Cambria Math" charset="0"/>
                            </a:rPr>
                          </m:ctrlPr>
                        </m:sSubPr>
                        <m:e>
                          <m:r>
                            <m:rPr>
                              <m:nor/>
                            </m:rPr>
                            <a:rPr lang="el-GR" sz="1600" b="0" i="0" smtClean="0">
                              <a:latin typeface="Cambria Math" charset="0"/>
                            </a:rPr>
                            <m:t>α</m:t>
                          </m:r>
                        </m:e>
                        <m:sub>
                          <m:r>
                            <a:rPr lang="el-GR" sz="1600" b="0" i="1" smtClean="0">
                              <a:latin typeface="Cambria Math" charset="0"/>
                            </a:rPr>
                            <m:t>𝛼</m:t>
                          </m:r>
                        </m:sub>
                      </m:sSub>
                    </m:oMath>
                  </a14:m>
                  <a:endParaRPr lang="el-GR" sz="1600" dirty="0" smtClean="0"/>
                </a:p>
                <a:p>
                  <a14:m>
                    <m:oMath xmlns:m="http://schemas.openxmlformats.org/officeDocument/2006/math">
                      <m:acc>
                        <m:accPr>
                          <m:chr m:val="̂"/>
                          <m:ctrlPr>
                            <a:rPr lang="en-US" sz="1600" i="1">
                              <a:latin typeface="Cambria Math" charset="0"/>
                            </a:rPr>
                          </m:ctrlPr>
                        </m:accPr>
                        <m:e>
                          <m:d>
                            <m:dPr>
                              <m:begChr m:val="⟨"/>
                              <m:endChr m:val="⟩"/>
                              <m:ctrlPr>
                                <a:rPr lang="en-US" sz="1600" i="1">
                                  <a:latin typeface="Cambria Math" charset="0"/>
                                </a:rPr>
                              </m:ctrlPr>
                            </m:dPr>
                            <m:e>
                              <m:r>
                                <a:rPr lang="en-US" sz="1600" b="0" i="1" smtClean="0">
                                  <a:latin typeface="Cambria Math" charset="0"/>
                                </a:rPr>
                                <m:t>𝑏</m:t>
                              </m:r>
                            </m:e>
                          </m:d>
                        </m:e>
                      </m:acc>
                    </m:oMath>
                  </a14:m>
                  <a:r>
                    <a:rPr lang="en-US" sz="1600" dirty="0"/>
                    <a:t> </a:t>
                  </a:r>
                  <a14:m>
                    <m:oMath xmlns:m="http://schemas.openxmlformats.org/officeDocument/2006/math">
                      <m:r>
                        <a:rPr lang="en-US" sz="1600" i="1">
                          <a:latin typeface="Cambria Math" charset="0"/>
                        </a:rPr>
                        <m:t>=2.006 </m:t>
                      </m:r>
                    </m:oMath>
                  </a14:m>
                  <a:r>
                    <a:rPr lang="el-GR" sz="1600" dirty="0"/>
                    <a:t>=</a:t>
                  </a:r>
                  <a14:m>
                    <m:oMath xmlns:m="http://schemas.openxmlformats.org/officeDocument/2006/math">
                      <m:sSub>
                        <m:sSubPr>
                          <m:ctrlPr>
                            <a:rPr lang="el-GR" sz="1600" i="1">
                              <a:latin typeface="Cambria Math" charset="0"/>
                            </a:rPr>
                          </m:ctrlPr>
                        </m:sSubPr>
                        <m:e>
                          <m:r>
                            <m:rPr>
                              <m:nor/>
                            </m:rPr>
                            <a:rPr lang="en-US" sz="1600" b="0" i="0" smtClean="0">
                              <a:latin typeface="Cambria Math" charset="0"/>
                            </a:rPr>
                            <m:t>b</m:t>
                          </m:r>
                        </m:e>
                        <m:sub>
                          <m:r>
                            <a:rPr lang="el-GR" sz="1600" i="1">
                              <a:latin typeface="Cambria Math" charset="0"/>
                            </a:rPr>
                            <m:t>𝛼</m:t>
                          </m:r>
                        </m:sub>
                      </m:sSub>
                      <m:d>
                        <m:dPr>
                          <m:ctrlPr>
                            <a:rPr lang="el-GR" sz="1600" i="1" smtClean="0">
                              <a:latin typeface="Cambria Math" charset="0"/>
                            </a:rPr>
                          </m:ctrlPr>
                        </m:dPr>
                        <m:e>
                          <m:r>
                            <a:rPr lang="en-US" sz="1600" b="0" i="1" smtClean="0">
                              <a:latin typeface="Cambria Math" charset="0"/>
                            </a:rPr>
                            <m:t>=</m:t>
                          </m:r>
                          <m:f>
                            <m:fPr>
                              <m:ctrlPr>
                                <a:rPr lang="en-US" sz="1600" b="0" i="1" smtClean="0">
                                  <a:latin typeface="Cambria Math" charset="0"/>
                                </a:rPr>
                              </m:ctrlPr>
                            </m:fPr>
                            <m:num>
                              <m:r>
                                <a:rPr lang="en-US" sz="1600" b="0" i="1" smtClean="0">
                                  <a:latin typeface="Cambria Math" charset="0"/>
                                </a:rPr>
                                <m:t>2</m:t>
                              </m:r>
                              <m:r>
                                <a:rPr lang="el-GR" sz="1600" b="0" i="1" smtClean="0">
                                  <a:latin typeface="Cambria Math" charset="0"/>
                                </a:rPr>
                                <m:t>𝜋</m:t>
                              </m:r>
                            </m:num>
                            <m:den>
                              <m:rad>
                                <m:radPr>
                                  <m:degHide m:val="on"/>
                                  <m:ctrlPr>
                                    <a:rPr lang="en-US" sz="1600" b="0" i="1" smtClean="0">
                                      <a:latin typeface="Cambria Math" charset="0"/>
                                    </a:rPr>
                                  </m:ctrlPr>
                                </m:radPr>
                                <m:deg/>
                                <m:e>
                                  <m:r>
                                    <a:rPr lang="en-US" sz="1600" b="0" i="1" smtClean="0">
                                      <a:latin typeface="Cambria Math" charset="0"/>
                                    </a:rPr>
                                    <m:t>𝑔</m:t>
                                  </m:r>
                                </m:e>
                              </m:rad>
                            </m:den>
                          </m:f>
                        </m:e>
                      </m:d>
                    </m:oMath>
                  </a14:m>
                  <a:endParaRPr lang="en-US"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179398" y="5812330"/>
                  <a:ext cx="2484277" cy="669029"/>
                </a:xfrm>
                <a:prstGeom prst="rect">
                  <a:avLst/>
                </a:prstGeom>
                <a:blipFill rotWithShape="0">
                  <a:blip r:embed="rId17"/>
                  <a:stretch>
                    <a:fillRect t="-6364" b="-50000"/>
                  </a:stretch>
                </a:blipFill>
              </p:spPr>
              <p:txBody>
                <a:bodyPr/>
                <a:lstStyle/>
                <a:p>
                  <a:r>
                    <a:rPr lang="en-US">
                      <a:noFill/>
                    </a:rPr>
                    <a:t> </a:t>
                  </a:r>
                </a:p>
              </p:txBody>
            </p:sp>
          </mc:Fallback>
        </mc:AlternateContent>
        <p:sp>
          <p:nvSpPr>
            <p:cNvPr id="41" name="Right Brace 40"/>
            <p:cNvSpPr/>
            <p:nvPr/>
          </p:nvSpPr>
          <p:spPr bwMode="auto">
            <a:xfrm>
              <a:off x="5544108" y="5736280"/>
              <a:ext cx="252028" cy="82112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sp>
          <p:nvSpPr>
            <p:cNvPr id="43" name="Rectangle 42"/>
            <p:cNvSpPr/>
            <p:nvPr/>
          </p:nvSpPr>
          <p:spPr>
            <a:xfrm>
              <a:off x="5746661" y="5834358"/>
              <a:ext cx="2130711" cy="646331"/>
            </a:xfrm>
            <a:prstGeom prst="rect">
              <a:avLst/>
            </a:prstGeom>
          </p:spPr>
          <p:txBody>
            <a:bodyPr wrap="none">
              <a:spAutoFit/>
            </a:bodyPr>
            <a:lstStyle/>
            <a:p>
              <a:r>
                <a:rPr lang="el-GR" sz="1800" dirty="0">
                  <a:solidFill>
                    <a:srgbClr val="FF0000"/>
                  </a:solidFill>
                </a:rPr>
                <a:t>Συνεπής </a:t>
              </a:r>
              <a:r>
                <a:rPr lang="el-GR" sz="1800" smtClean="0">
                  <a:solidFill>
                    <a:srgbClr val="FF0000"/>
                  </a:solidFill>
                </a:rPr>
                <a:t>Εκτίμηση </a:t>
              </a:r>
            </a:p>
            <a:p>
              <a:r>
                <a:rPr lang="el-GR" sz="1800" dirty="0" smtClean="0">
                  <a:solidFill>
                    <a:srgbClr val="FF0000"/>
                  </a:solidFill>
                </a:rPr>
                <a:t>Παραμέτρων</a:t>
              </a:r>
              <a:endParaRPr lang="en-US" sz="1800" dirty="0">
                <a:solidFill>
                  <a:srgbClr val="FF0000"/>
                </a:solidFill>
              </a:endParaRPr>
            </a:p>
          </p:txBody>
        </p:sp>
      </p:grpSp>
      <p:grpSp>
        <p:nvGrpSpPr>
          <p:cNvPr id="54" name="Group 53"/>
          <p:cNvGrpSpPr/>
          <p:nvPr/>
        </p:nvGrpSpPr>
        <p:grpSpPr>
          <a:xfrm>
            <a:off x="1403648" y="4618138"/>
            <a:ext cx="2375766" cy="1194192"/>
            <a:chOff x="1403648" y="4618138"/>
            <a:chExt cx="2375766" cy="1194192"/>
          </a:xfrm>
        </p:grpSpPr>
        <p:grpSp>
          <p:nvGrpSpPr>
            <p:cNvPr id="52" name="Group 51"/>
            <p:cNvGrpSpPr/>
            <p:nvPr/>
          </p:nvGrpSpPr>
          <p:grpSpPr>
            <a:xfrm>
              <a:off x="1403648" y="4618138"/>
              <a:ext cx="911395" cy="1194192"/>
              <a:chOff x="1403648" y="4618138"/>
              <a:chExt cx="911395" cy="1194192"/>
            </a:xfrm>
          </p:grpSpPr>
          <p:sp>
            <p:nvSpPr>
              <p:cNvPr id="45" name="Oval 44"/>
              <p:cNvSpPr/>
              <p:nvPr/>
            </p:nvSpPr>
            <p:spPr bwMode="auto">
              <a:xfrm>
                <a:off x="1403648" y="4618138"/>
                <a:ext cx="911395" cy="524432"/>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cxnSp>
            <p:nvCxnSpPr>
              <p:cNvPr id="48" name="Straight Arrow Connector 47"/>
              <p:cNvCxnSpPr>
                <a:stCxn id="45" idx="4"/>
              </p:cNvCxnSpPr>
              <p:nvPr/>
            </p:nvCxnSpPr>
            <p:spPr bwMode="auto">
              <a:xfrm flipH="1">
                <a:off x="1502165" y="5142570"/>
                <a:ext cx="357181" cy="66976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49" name="Straight Arrow Connector 48"/>
              <p:cNvCxnSpPr>
                <a:stCxn id="45" idx="4"/>
              </p:cNvCxnSpPr>
              <p:nvPr/>
            </p:nvCxnSpPr>
            <p:spPr bwMode="auto">
              <a:xfrm>
                <a:off x="1859346" y="5142570"/>
                <a:ext cx="444940" cy="66976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grpSp>
        <p:sp>
          <p:nvSpPr>
            <p:cNvPr id="53" name="Rectangle 52"/>
            <p:cNvSpPr/>
            <p:nvPr/>
          </p:nvSpPr>
          <p:spPr>
            <a:xfrm>
              <a:off x="2079910" y="4978178"/>
              <a:ext cx="1699504" cy="523220"/>
            </a:xfrm>
            <a:prstGeom prst="rect">
              <a:avLst/>
            </a:prstGeom>
          </p:spPr>
          <p:txBody>
            <a:bodyPr wrap="none">
              <a:spAutoFit/>
            </a:bodyPr>
            <a:lstStyle/>
            <a:p>
              <a:r>
                <a:rPr lang="el-GR" sz="1400" dirty="0">
                  <a:solidFill>
                    <a:srgbClr val="FF0000"/>
                  </a:solidFill>
                </a:rPr>
                <a:t>Συνεπής </a:t>
              </a:r>
              <a:r>
                <a:rPr lang="el-GR" sz="1400" dirty="0" smtClean="0">
                  <a:solidFill>
                    <a:srgbClr val="FF0000"/>
                  </a:solidFill>
                </a:rPr>
                <a:t>Εκτίμηση </a:t>
              </a:r>
            </a:p>
            <a:p>
              <a:r>
                <a:rPr lang="el-GR" sz="1400" dirty="0" smtClean="0">
                  <a:solidFill>
                    <a:srgbClr val="FF0000"/>
                  </a:solidFill>
                </a:rPr>
                <a:t>Σφάλματος</a:t>
              </a:r>
              <a:endParaRPr lang="en-US" sz="1400" dirty="0">
                <a:solidFill>
                  <a:srgbClr val="FF0000"/>
                </a:solidFill>
              </a:endParaRPr>
            </a:p>
          </p:txBody>
        </p:sp>
      </p:grpSp>
    </p:spTree>
    <p:extLst>
      <p:ext uri="{BB962C8B-B14F-4D97-AF65-F5344CB8AC3E}">
        <p14:creationId xmlns:p14="http://schemas.microsoft.com/office/powerpoint/2010/main" val="2876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844509" y="1063595"/>
            <a:ext cx="3739027" cy="2153196"/>
            <a:chOff x="648208" y="5439988"/>
            <a:chExt cx="2531190" cy="146912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08" y="5439988"/>
              <a:ext cx="2531190" cy="127603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1324776" y="6548329"/>
                  <a:ext cx="3547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charset="0"/>
                              </a:rPr>
                            </m:ctrlPr>
                          </m:accPr>
                          <m:e>
                            <m:r>
                              <a:rPr lang="en-US" sz="1600" i="1">
                                <a:latin typeface="Cambria Math" charset="0"/>
                              </a:rPr>
                              <m:t>𝑎</m:t>
                            </m:r>
                          </m:e>
                        </m:acc>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1324776" y="6548329"/>
                  <a:ext cx="354777" cy="338554"/>
                </a:xfrm>
                <a:prstGeom prst="rect">
                  <a:avLst/>
                </a:prstGeom>
                <a:blipFill rotWithShape="0">
                  <a:blip r:embed="rId4"/>
                  <a:stretch>
                    <a:fillRect r="-13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569523" y="6557409"/>
                  <a:ext cx="351058" cy="351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charset="0"/>
                              </a:rPr>
                            </m:ctrlPr>
                          </m:accPr>
                          <m:e>
                            <m:r>
                              <a:rPr lang="en-US" sz="1600" b="0" i="1" smtClean="0">
                                <a:latin typeface="Cambria Math" charset="0"/>
                              </a:rPr>
                              <m:t>𝑏</m:t>
                            </m:r>
                          </m:e>
                        </m:acc>
                      </m:oMath>
                    </m:oMathPara>
                  </a14:m>
                  <a:endParaRPr lang="en-US" sz="1600" dirty="0"/>
                </a:p>
              </p:txBody>
            </p:sp>
          </mc:Choice>
          <mc:Fallback xmlns="">
            <p:sp>
              <p:nvSpPr>
                <p:cNvPr id="19" name="Rectangle 18"/>
                <p:cNvSpPr>
                  <a:spLocks noRot="1" noChangeAspect="1" noMove="1" noResize="1" noEditPoints="1" noAdjustHandles="1" noChangeArrowheads="1" noChangeShapeType="1" noTextEdit="1"/>
                </p:cNvSpPr>
                <p:nvPr/>
              </p:nvSpPr>
              <p:spPr>
                <a:xfrm>
                  <a:off x="2569523" y="6557409"/>
                  <a:ext cx="351058" cy="351699"/>
                </a:xfrm>
                <a:prstGeom prst="rect">
                  <a:avLst/>
                </a:prstGeom>
                <a:blipFill rotWithShape="0">
                  <a:blip r:embed="rId5"/>
                  <a:stretch>
                    <a:fillRect t="-1176" r="-12941"/>
                  </a:stretch>
                </a:blipFill>
              </p:spPr>
              <p:txBody>
                <a:bodyPr/>
                <a:lstStyle/>
                <a:p>
                  <a:r>
                    <a:rPr lang="en-US">
                      <a:noFill/>
                    </a:rPr>
                    <a:t> </a:t>
                  </a:r>
                </a:p>
              </p:txBody>
            </p:sp>
          </mc:Fallback>
        </mc:AlternateContent>
      </p:grpSp>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43</a:t>
            </a:fld>
            <a:endParaRPr lang="el-GR"/>
          </a:p>
        </p:txBody>
      </p:sp>
      <p:grpSp>
        <p:nvGrpSpPr>
          <p:cNvPr id="3" name="Group 2"/>
          <p:cNvGrpSpPr/>
          <p:nvPr/>
        </p:nvGrpSpPr>
        <p:grpSpPr>
          <a:xfrm>
            <a:off x="4031940" y="80628"/>
            <a:ext cx="4757316" cy="987662"/>
            <a:chOff x="4031940" y="3557462"/>
            <a:chExt cx="4757316" cy="987662"/>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2100" y="3557462"/>
              <a:ext cx="3317156" cy="538628"/>
            </a:xfrm>
            <a:prstGeom prst="rect">
              <a:avLst/>
            </a:prstGeom>
            <a:ln w="25400">
              <a:solidFill>
                <a:srgbClr val="C00000"/>
              </a:solidFill>
            </a:ln>
          </p:spPr>
        </p:pic>
        <p:sp>
          <p:nvSpPr>
            <p:cNvPr id="5" name="Rectangle 4"/>
            <p:cNvSpPr/>
            <p:nvPr/>
          </p:nvSpPr>
          <p:spPr bwMode="auto">
            <a:xfrm>
              <a:off x="4031940" y="4235644"/>
              <a:ext cx="504056" cy="3094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mc:AlternateContent xmlns:mc="http://schemas.openxmlformats.org/markup-compatibility/2006" xmlns:a14="http://schemas.microsoft.com/office/drawing/2010/main">
        <mc:Choice Requires="a14">
          <p:sp>
            <p:nvSpPr>
              <p:cNvPr id="6" name="TextBox 5"/>
              <p:cNvSpPr txBox="1"/>
              <p:nvPr/>
            </p:nvSpPr>
            <p:spPr>
              <a:xfrm>
                <a:off x="107504" y="182108"/>
                <a:ext cx="5275097" cy="400494"/>
              </a:xfrm>
              <a:prstGeom prst="rect">
                <a:avLst/>
              </a:prstGeom>
              <a:noFill/>
            </p:spPr>
            <p:txBody>
              <a:bodyPr wrap="none" lIns="0" tIns="0" rIns="0" bIns="0" rtlCol="0">
                <a:spAutoFit/>
              </a:bodyPr>
              <a:lstStyle/>
              <a:p>
                <a14:m>
                  <m:oMath xmlns:m="http://schemas.openxmlformats.org/officeDocument/2006/math">
                    <m:acc>
                      <m:accPr>
                        <m:chr m:val="̅"/>
                        <m:ctrlPr>
                          <a:rPr lang="en-US" sz="1200" i="1" smtClean="0">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r>
                      <m:rPr>
                        <m:nor/>
                      </m:rPr>
                      <a:rPr lang="el-GR" sz="1200" dirty="0"/>
                      <m:t>=</m:t>
                    </m:r>
                    <m:f>
                      <m:fPr>
                        <m:ctrlPr>
                          <a:rPr lang="el-GR" sz="1200" i="1" dirty="0">
                            <a:latin typeface="Cambria Math" charset="0"/>
                          </a:rPr>
                        </m:ctrlPr>
                      </m:fPr>
                      <m:num>
                        <m:r>
                          <a:rPr lang="el-GR" sz="1200" i="1" dirty="0">
                            <a:latin typeface="Cambria Math" charset="0"/>
                          </a:rPr>
                          <m:t>1</m:t>
                        </m:r>
                      </m:num>
                      <m:den>
                        <m:nary>
                          <m:naryPr>
                            <m:chr m:val="∑"/>
                            <m:ctrlPr>
                              <a:rPr lang="en-US" sz="1200" b="1" i="1" dirty="0">
                                <a:latin typeface="Cambria Math" charset="0"/>
                                <a:ea typeface="Cambria Math" charset="0"/>
                                <a:cs typeface="Cambria Math" charset="0"/>
                              </a:rPr>
                            </m:ctrlPr>
                          </m:naryPr>
                          <m:sub>
                            <m:r>
                              <m:rPr>
                                <m:brk m:alnAt="23"/>
                              </m:rPr>
                              <a:rPr lang="en-US" sz="1200" b="1" i="1" dirty="0">
                                <a:latin typeface="Cambria Math" charset="0"/>
                                <a:ea typeface="Cambria Math" charset="0"/>
                                <a:cs typeface="Cambria Math" charset="0"/>
                              </a:rPr>
                              <m:t>𝒊</m:t>
                            </m:r>
                            <m:r>
                              <a:rPr lang="en-US" sz="1200" b="1" i="1" dirty="0">
                                <a:latin typeface="Cambria Math" charset="0"/>
                                <a:ea typeface="Cambria Math" charset="0"/>
                                <a:cs typeface="Cambria Math" charset="0"/>
                              </a:rPr>
                              <m:t>=</m:t>
                            </m:r>
                            <m:r>
                              <a:rPr lang="en-US" sz="1200" b="1" i="1" dirty="0">
                                <a:latin typeface="Cambria Math" charset="0"/>
                                <a:ea typeface="Cambria Math" charset="0"/>
                                <a:cs typeface="Cambria Math" charset="0"/>
                              </a:rPr>
                              <m:t>𝟏</m:t>
                            </m:r>
                          </m:sub>
                          <m:sup>
                            <m:r>
                              <a:rPr lang="en-US" sz="1200" b="1" i="1" dirty="0">
                                <a:latin typeface="Cambria Math" charset="0"/>
                                <a:ea typeface="Cambria Math" charset="0"/>
                                <a:cs typeface="Cambria Math" charset="0"/>
                              </a:rPr>
                              <m:t>𝑵</m:t>
                            </m:r>
                          </m:sup>
                          <m:e>
                            <m:f>
                              <m:fPr>
                                <m:ctrlPr>
                                  <a:rPr lang="el-GR" sz="1200" b="1" i="1" dirty="0">
                                    <a:latin typeface="Cambria Math" charset="0"/>
                                    <a:ea typeface="Cambria Math" charset="0"/>
                                    <a:cs typeface="Cambria Math" charset="0"/>
                                  </a:rPr>
                                </m:ctrlPr>
                              </m:fPr>
                              <m:num>
                                <m:r>
                                  <a:rPr lang="el-GR" sz="1200" b="1" i="1" dirty="0">
                                    <a:latin typeface="Cambria Math" charset="0"/>
                                    <a:ea typeface="Cambria Math" charset="0"/>
                                    <a:cs typeface="Cambria Math" charset="0"/>
                                  </a:rPr>
                                  <m:t>𝟏</m:t>
                                </m:r>
                              </m:num>
                              <m:den>
                                <m:sSubSup>
                                  <m:sSubSupPr>
                                    <m:ctrlPr>
                                      <a:rPr lang="en-US" sz="1200" b="1" i="1" dirty="0">
                                        <a:latin typeface="Cambria Math" charset="0"/>
                                        <a:ea typeface="Cambria Math" charset="0"/>
                                        <a:cs typeface="Cambria Math" charset="0"/>
                                      </a:rPr>
                                    </m:ctrlPr>
                                  </m:sSubSupPr>
                                  <m:e>
                                    <m:r>
                                      <a:rPr lang="el-GR" sz="1200" b="1" i="1" dirty="0">
                                        <a:latin typeface="Cambria Math" charset="0"/>
                                        <a:ea typeface="Cambria Math" charset="0"/>
                                        <a:cs typeface="Cambria Math" charset="0"/>
                                      </a:rPr>
                                      <m:t>𝝈</m:t>
                                    </m:r>
                                  </m:e>
                                  <m:sub>
                                    <m:r>
                                      <a:rPr lang="en-US" sz="1200" b="1" i="1" dirty="0">
                                        <a:latin typeface="Cambria Math" charset="0"/>
                                        <a:ea typeface="Cambria Math" charset="0"/>
                                        <a:cs typeface="Cambria Math" charset="0"/>
                                      </a:rPr>
                                      <m:t>𝒊</m:t>
                                    </m:r>
                                  </m:sub>
                                  <m:sup>
                                    <m:r>
                                      <a:rPr lang="el-GR" sz="1200" b="1" i="1" dirty="0">
                                        <a:latin typeface="Cambria Math" charset="0"/>
                                        <a:ea typeface="Cambria Math" charset="0"/>
                                        <a:cs typeface="Cambria Math" charset="0"/>
                                      </a:rPr>
                                      <m:t>𝟐</m:t>
                                    </m:r>
                                  </m:sup>
                                </m:sSubSup>
                              </m:den>
                            </m:f>
                          </m:e>
                        </m:nary>
                      </m:den>
                    </m:f>
                    <m:r>
                      <a:rPr lang="en-US" sz="1200" b="0" i="1" dirty="0" smtClean="0">
                        <a:latin typeface="Cambria Math" charset="0"/>
                        <a:ea typeface="Cambria Math" charset="0"/>
                        <a:cs typeface="Cambria Math" charset="0"/>
                      </a:rPr>
                      <m:t>,  </m:t>
                    </m:r>
                    <m:acc>
                      <m:accPr>
                        <m:chr m:val="̅"/>
                        <m:ctrlPr>
                          <a:rPr lang="en-US" sz="1200" i="1" smtClean="0">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𝑥</m:t>
                        </m:r>
                      </m:e>
                    </m:acc>
                    <m:r>
                      <a:rPr lang="en-US" sz="1200" b="0" i="1" smtClean="0">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𝒙</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smtClean="0">
                    <a:solidFill>
                      <a:schemeClr val="tx1"/>
                    </a:solidFill>
                    <a:latin typeface="Cambria Math" charset="0"/>
                    <a:ea typeface="Cambria Math" charset="0"/>
                    <a:cs typeface="Cambria Math" charset="0"/>
                  </a:rPr>
                  <a:t> ,   </a:t>
                </a:r>
                <a14:m>
                  <m:oMath xmlns:m="http://schemas.openxmlformats.org/officeDocument/2006/math">
                    <m:acc>
                      <m:accPr>
                        <m:chr m:val="̅"/>
                        <m:ctrlPr>
                          <a:rPr lang="en-US" sz="1200" i="1">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𝑦</m:t>
                        </m:r>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smtClean="0">
                                    <a:solidFill>
                                      <a:schemeClr val="tx1"/>
                                    </a:solidFill>
                                    <a:latin typeface="Cambria Math" charset="0"/>
                                    <a:ea typeface="Cambria Math" charset="0"/>
                                    <a:cs typeface="Cambria Math" charset="0"/>
                                  </a:rPr>
                                  <m:t>𝒚</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a:solidFill>
                      <a:schemeClr val="tx1"/>
                    </a:solidFill>
                    <a:latin typeface="Cambria Math" charset="0"/>
                    <a:ea typeface="Cambria Math" charset="0"/>
                    <a:cs typeface="Cambria Math" charset="0"/>
                  </a:rPr>
                  <a:t> </a:t>
                </a:r>
                <a:r>
                  <a:rPr lang="en-US" sz="1200" dirty="0" smtClean="0">
                    <a:solidFill>
                      <a:schemeClr val="tx1"/>
                    </a:solidFill>
                    <a:latin typeface="Cambria Math" charset="0"/>
                    <a:ea typeface="Cambria Math" charset="0"/>
                    <a:cs typeface="Cambria Math" charset="0"/>
                  </a:rPr>
                  <a:t>,   </a:t>
                </a:r>
                <a14:m>
                  <m:oMath xmlns:m="http://schemas.openxmlformats.org/officeDocument/2006/math">
                    <m:acc>
                      <m:accPr>
                        <m:chr m:val="̅"/>
                        <m:ctrlPr>
                          <a:rPr lang="en-US" sz="1200" i="1">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𝑥𝑦</m:t>
                        </m:r>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𝒙</m:t>
                                </m:r>
                              </m:e>
                              <m:sub>
                                <m:r>
                                  <a:rPr lang="en-US" sz="1200" b="1" i="1" dirty="0">
                                    <a:solidFill>
                                      <a:schemeClr val="tx1"/>
                                    </a:solidFill>
                                    <a:latin typeface="Cambria Math" charset="0"/>
                                    <a:ea typeface="Cambria Math" charset="0"/>
                                    <a:cs typeface="Cambria Math" charset="0"/>
                                  </a:rPr>
                                  <m:t>𝒊</m:t>
                                </m:r>
                              </m:sub>
                            </m:sSub>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𝒚</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a:solidFill>
                      <a:schemeClr val="tx1"/>
                    </a:solidFill>
                    <a:latin typeface="Cambria Math" charset="0"/>
                    <a:ea typeface="Cambria Math" charset="0"/>
                    <a:cs typeface="Cambria Math" charset="0"/>
                  </a:rPr>
                  <a:t> </a:t>
                </a:r>
                <a:r>
                  <a:rPr lang="en-US" sz="1200" dirty="0" smtClean="0">
                    <a:solidFill>
                      <a:schemeClr val="tx1"/>
                    </a:solidFill>
                    <a:latin typeface="Cambria Math" charset="0"/>
                    <a:ea typeface="Cambria Math" charset="0"/>
                    <a:cs typeface="Cambria Math" charset="0"/>
                  </a:rPr>
                  <a:t>, </a:t>
                </a:r>
                <a14:m>
                  <m:oMath xmlns:m="http://schemas.openxmlformats.org/officeDocument/2006/math">
                    <m:acc>
                      <m:accPr>
                        <m:chr m:val="̅"/>
                        <m:ctrlPr>
                          <a:rPr lang="en-US" sz="1200" i="1" smtClean="0">
                            <a:solidFill>
                              <a:schemeClr val="tx1"/>
                            </a:solidFill>
                            <a:latin typeface="Cambria Math" charset="0"/>
                            <a:ea typeface="Cambria Math" charset="0"/>
                            <a:cs typeface="Cambria Math" charset="0"/>
                          </a:rPr>
                        </m:ctrlPr>
                      </m:accPr>
                      <m:e>
                        <m:sSup>
                          <m:sSupPr>
                            <m:ctrlPr>
                              <a:rPr lang="en-US" sz="1200" i="1">
                                <a:solidFill>
                                  <a:schemeClr val="tx1"/>
                                </a:solidFill>
                                <a:latin typeface="Cambria Math" charset="0"/>
                                <a:ea typeface="Cambria Math" charset="0"/>
                                <a:cs typeface="Cambria Math" charset="0"/>
                              </a:rPr>
                            </m:ctrlPr>
                          </m:sSupPr>
                          <m:e>
                            <m:r>
                              <a:rPr lang="en-US" sz="1200" b="0" i="1" smtClean="0">
                                <a:solidFill>
                                  <a:schemeClr val="tx1"/>
                                </a:solidFill>
                                <a:latin typeface="Cambria Math" charset="0"/>
                                <a:ea typeface="Cambria Math" charset="0"/>
                                <a:cs typeface="Cambria Math" charset="0"/>
                              </a:rPr>
                              <m:t>  </m:t>
                            </m:r>
                            <m:r>
                              <a:rPr lang="en-US" sz="1200" i="1">
                                <a:solidFill>
                                  <a:schemeClr val="tx1"/>
                                </a:solidFill>
                                <a:latin typeface="Cambria Math" charset="0"/>
                                <a:ea typeface="Cambria Math" charset="0"/>
                                <a:cs typeface="Cambria Math" charset="0"/>
                              </a:rPr>
                              <m:t>𝑥</m:t>
                            </m:r>
                          </m:e>
                          <m:sup>
                            <m:r>
                              <a:rPr lang="en-US" sz="1200" i="1">
                                <a:solidFill>
                                  <a:schemeClr val="tx1"/>
                                </a:solidFill>
                                <a:latin typeface="Cambria Math" charset="0"/>
                                <a:ea typeface="Cambria Math" charset="0"/>
                                <a:cs typeface="Cambria Math" charset="0"/>
                              </a:rPr>
                              <m:t>2</m:t>
                            </m:r>
                          </m:sup>
                        </m:sSup>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Sup>
                              <m:sSubSupPr>
                                <m:ctrlPr>
                                  <a:rPr lang="el-GR" sz="1200" b="1" i="1" dirty="0" smtClean="0">
                                    <a:solidFill>
                                      <a:schemeClr val="tx1"/>
                                    </a:solidFill>
                                    <a:latin typeface="Cambria Math" charset="0"/>
                                    <a:ea typeface="Cambria Math" charset="0"/>
                                    <a:cs typeface="Cambria Math" charset="0"/>
                                  </a:rPr>
                                </m:ctrlPr>
                              </m:sSubSupPr>
                              <m:e>
                                <m:r>
                                  <a:rPr lang="en-US" sz="1200" b="1" i="1" dirty="0" smtClean="0">
                                    <a:solidFill>
                                      <a:schemeClr val="tx1"/>
                                    </a:solidFill>
                                    <a:latin typeface="Cambria Math" charset="0"/>
                                    <a:ea typeface="Cambria Math" charset="0"/>
                                    <a:cs typeface="Cambria Math" charset="0"/>
                                  </a:rPr>
                                  <m:t>𝒙</m:t>
                                </m:r>
                              </m:e>
                              <m:sub>
                                <m:r>
                                  <a:rPr lang="en-US" sz="1200" b="1" i="1" dirty="0" smtClean="0">
                                    <a:solidFill>
                                      <a:schemeClr val="tx1"/>
                                    </a:solidFill>
                                    <a:latin typeface="Cambria Math" charset="0"/>
                                    <a:ea typeface="Cambria Math" charset="0"/>
                                    <a:cs typeface="Cambria Math" charset="0"/>
                                  </a:rPr>
                                  <m:t>𝒊</m:t>
                                </m:r>
                              </m:sub>
                              <m:sup>
                                <m:r>
                                  <a:rPr lang="en-US" sz="1200" b="1" i="1" dirty="0" smtClean="0">
                                    <a:solidFill>
                                      <a:schemeClr val="tx1"/>
                                    </a:solidFill>
                                    <a:latin typeface="Cambria Math" charset="0"/>
                                    <a:ea typeface="Cambria Math" charset="0"/>
                                    <a:cs typeface="Cambria Math" charset="0"/>
                                  </a:rPr>
                                  <m:t>𝟐</m:t>
                                </m:r>
                              </m:sup>
                            </m:sSubSup>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endParaRPr lang="en-US" sz="1200" dirty="0">
                  <a:solidFill>
                    <a:schemeClr val="tx1"/>
                  </a:solidFill>
                  <a:latin typeface="Cambria Math" charset="0"/>
                  <a:ea typeface="Cambria Math" charset="0"/>
                  <a:cs typeface="Cambria Math"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7504" y="182108"/>
                <a:ext cx="5275097" cy="400494"/>
              </a:xfrm>
              <a:prstGeom prst="rect">
                <a:avLst/>
              </a:prstGeom>
              <a:blipFill rotWithShape="0">
                <a:blip r:embed="rId7"/>
                <a:stretch>
                  <a:fillRect l="-347" t="-65152" r="-3699" b="-80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58392" y="863669"/>
                <a:ext cx="1771062" cy="399853"/>
              </a:xfrm>
              <a:prstGeom prst="rect">
                <a:avLst/>
              </a:prstGeom>
              <a:noFill/>
            </p:spPr>
            <p:txBody>
              <a:bodyPr wrap="none" lIns="0" tIns="0" rIns="0" bIns="0" rtlCol="0">
                <a:spAutoFit/>
              </a:bodyPr>
              <a:lstStyle/>
              <a:p>
                <a14:m>
                  <m:oMath xmlns:m="http://schemas.openxmlformats.org/officeDocument/2006/math">
                    <m:r>
                      <a:rPr lang="en-US" sz="1600" b="0" i="1" smtClean="0">
                        <a:latin typeface="Cambria Math" charset="0"/>
                      </a:rPr>
                      <m:t>𝑉</m:t>
                    </m:r>
                    <m:d>
                      <m:dPr>
                        <m:begChr m:val="["/>
                        <m:endChr m:val="]"/>
                        <m:ctrlPr>
                          <a:rPr lang="en-US" sz="1600" b="0" i="1" smtClean="0">
                            <a:latin typeface="Cambria Math" charset="0"/>
                          </a:rPr>
                        </m:ctrlPr>
                      </m:dPr>
                      <m:e>
                        <m:acc>
                          <m:accPr>
                            <m:chr m:val="̂"/>
                            <m:ctrlPr>
                              <a:rPr lang="en-US" sz="1600" b="0" i="1" smtClean="0">
                                <a:latin typeface="Cambria Math" charset="0"/>
                              </a:rPr>
                            </m:ctrlPr>
                          </m:accPr>
                          <m:e>
                            <m:r>
                              <a:rPr lang="en-US" sz="1600" b="0" i="1" smtClean="0">
                                <a:latin typeface="Cambria Math" charset="0"/>
                              </a:rPr>
                              <m:t>𝑎</m:t>
                            </m:r>
                          </m:e>
                        </m:acc>
                      </m:e>
                    </m:d>
                  </m:oMath>
                </a14:m>
                <a:r>
                  <a:rPr lang="en-US" sz="1600" dirty="0" smtClean="0"/>
                  <a:t>=</a:t>
                </a:r>
                <a14:m>
                  <m:oMath xmlns:m="http://schemas.openxmlformats.org/officeDocument/2006/math">
                    <m:sSubSup>
                      <m:sSubSupPr>
                        <m:ctrlPr>
                          <a:rPr lang="en-US" sz="1600" i="1" dirty="0" smtClean="0">
                            <a:latin typeface="Cambria Math" charset="0"/>
                          </a:rPr>
                        </m:ctrlPr>
                      </m:sSubSupPr>
                      <m:e>
                        <m:r>
                          <a:rPr lang="el-GR" sz="1600" b="0" i="1" dirty="0" smtClean="0">
                            <a:latin typeface="Cambria Math" charset="0"/>
                          </a:rPr>
                          <m:t>𝜎</m:t>
                        </m:r>
                      </m:e>
                      <m:sub>
                        <m:acc>
                          <m:accPr>
                            <m:chr m:val="̂"/>
                            <m:ctrlPr>
                              <a:rPr lang="en-US" sz="1600" i="1" dirty="0" smtClean="0">
                                <a:latin typeface="Cambria Math" charset="0"/>
                              </a:rPr>
                            </m:ctrlPr>
                          </m:accPr>
                          <m:e>
                            <m:r>
                              <a:rPr lang="en-US" sz="1600" b="0" i="1" dirty="0" smtClean="0">
                                <a:latin typeface="Cambria Math" charset="0"/>
                              </a:rPr>
                              <m:t>𝑎</m:t>
                            </m:r>
                          </m:e>
                        </m:acc>
                      </m:sub>
                      <m:sup>
                        <m:r>
                          <a:rPr lang="en-US" sz="1600" b="0" i="1" dirty="0" smtClean="0">
                            <a:latin typeface="Cambria Math" charset="0"/>
                          </a:rPr>
                          <m:t>2</m:t>
                        </m:r>
                      </m:sup>
                    </m:sSubSup>
                    <m:r>
                      <a:rPr lang="el-GR" sz="1600" b="0" i="1" dirty="0" smtClean="0">
                        <a:latin typeface="Cambria Math" charset="0"/>
                      </a:rPr>
                      <m:t>=</m:t>
                    </m:r>
                    <m:f>
                      <m:fPr>
                        <m:ctrlPr>
                          <a:rPr lang="en-US" sz="1600" i="1" dirty="0" smtClean="0">
                            <a:latin typeface="Cambria Math" charset="0"/>
                          </a:rPr>
                        </m:ctrlPr>
                      </m:fPr>
                      <m:num>
                        <m:acc>
                          <m:accPr>
                            <m:chr m:val="̅"/>
                            <m:ctrlPr>
                              <a:rPr lang="en-US" sz="1600" i="1">
                                <a:latin typeface="Cambria Math" charset="0"/>
                              </a:rPr>
                            </m:ctrlPr>
                          </m:accPr>
                          <m:e>
                            <m:sSup>
                              <m:sSupPr>
                                <m:ctrlPr>
                                  <a:rPr lang="en-US" sz="1600" i="1">
                                    <a:latin typeface="Cambria Math" charset="0"/>
                                  </a:rPr>
                                </m:ctrlPr>
                              </m:sSupPr>
                              <m:e>
                                <m:r>
                                  <a:rPr lang="el-GR" sz="1600" i="1">
                                    <a:latin typeface="Cambria Math" charset="0"/>
                                  </a:rPr>
                                  <m:t>𝜎</m:t>
                                </m:r>
                              </m:e>
                              <m:sup>
                                <m:r>
                                  <a:rPr lang="el-GR" sz="1600" i="1">
                                    <a:latin typeface="Cambria Math" charset="0"/>
                                  </a:rPr>
                                  <m:t>2</m:t>
                                </m:r>
                              </m:sup>
                            </m:sSup>
                          </m:e>
                        </m:acc>
                      </m:num>
                      <m:den>
                        <m:acc>
                          <m:accPr>
                            <m:chr m:val="̅"/>
                            <m:ctrlPr>
                              <a:rPr lang="en-US" sz="1600" i="1" dirty="0" smtClean="0">
                                <a:latin typeface="Cambria Math" charset="0"/>
                              </a:rPr>
                            </m:ctrlPr>
                          </m:accPr>
                          <m:e>
                            <m:sSup>
                              <m:sSupPr>
                                <m:ctrlPr>
                                  <a:rPr lang="en-US" sz="1600" i="1" dirty="0" smtClean="0">
                                    <a:latin typeface="Cambria Math" charset="0"/>
                                  </a:rPr>
                                </m:ctrlPr>
                              </m:sSupPr>
                              <m:e>
                                <m:r>
                                  <a:rPr lang="en-US" sz="1600" b="0" i="1" dirty="0" smtClean="0">
                                    <a:latin typeface="Cambria Math" charset="0"/>
                                  </a:rPr>
                                  <m:t>𝑥</m:t>
                                </m:r>
                              </m:e>
                              <m:sup>
                                <m:r>
                                  <a:rPr lang="en-US" sz="1600" b="0" i="1" dirty="0" smtClean="0">
                                    <a:latin typeface="Cambria Math" charset="0"/>
                                  </a:rPr>
                                  <m:t>2</m:t>
                                </m:r>
                              </m:sup>
                            </m:sSup>
                          </m:e>
                        </m:acc>
                        <m:r>
                          <a:rPr lang="en-US" sz="1600" b="0" i="1" dirty="0" smtClean="0">
                            <a:latin typeface="Cambria Math" charset="0"/>
                          </a:rPr>
                          <m:t>−</m:t>
                        </m:r>
                        <m:sSup>
                          <m:sSupPr>
                            <m:ctrlPr>
                              <a:rPr lang="en-US" sz="1600" b="0" i="1" dirty="0" smtClean="0">
                                <a:latin typeface="Cambria Math" charset="0"/>
                              </a:rPr>
                            </m:ctrlPr>
                          </m:sSupPr>
                          <m:e>
                            <m:acc>
                              <m:accPr>
                                <m:chr m:val="̅"/>
                                <m:ctrlPr>
                                  <a:rPr lang="en-US" sz="1600" b="0" i="1" dirty="0" smtClean="0">
                                    <a:latin typeface="Cambria Math" charset="0"/>
                                  </a:rPr>
                                </m:ctrlPr>
                              </m:accPr>
                              <m:e>
                                <m:r>
                                  <a:rPr lang="en-US" sz="1600" b="0" i="1" dirty="0" smtClean="0">
                                    <a:latin typeface="Cambria Math" charset="0"/>
                                  </a:rPr>
                                  <m:t>𝑥</m:t>
                                </m:r>
                              </m:e>
                            </m:acc>
                          </m:e>
                          <m:sup>
                            <m:r>
                              <a:rPr lang="en-US" sz="1600" b="0" i="1" dirty="0" smtClean="0">
                                <a:latin typeface="Cambria Math" charset="0"/>
                              </a:rPr>
                              <m:t>2</m:t>
                            </m:r>
                          </m:sup>
                        </m:sSup>
                      </m:den>
                    </m:f>
                    <m:r>
                      <m:rPr>
                        <m:nor/>
                      </m:rPr>
                      <a:rPr lang="en-US" sz="1600" dirty="0">
                        <a:latin typeface="Cambria Math" charset="0"/>
                        <a:ea typeface="Cambria Math" charset="0"/>
                        <a:cs typeface="Cambria Math" charset="0"/>
                      </a:rPr>
                      <m:t> </m:t>
                    </m:r>
                    <m:acc>
                      <m:accPr>
                        <m:chr m:val="̅"/>
                        <m:ctrlPr>
                          <a:rPr lang="en-US" sz="1600" i="1">
                            <a:latin typeface="Cambria Math" charset="0"/>
                            <a:ea typeface="Cambria Math" charset="0"/>
                            <a:cs typeface="Cambria Math" charset="0"/>
                          </a:rPr>
                        </m:ctrlPr>
                      </m:accPr>
                      <m:e>
                        <m:sSup>
                          <m:sSupPr>
                            <m:ctrlPr>
                              <a:rPr lang="en-US" sz="1600" i="1">
                                <a:latin typeface="Cambria Math" charset="0"/>
                                <a:ea typeface="Cambria Math" charset="0"/>
                                <a:cs typeface="Cambria Math" charset="0"/>
                              </a:rPr>
                            </m:ctrlPr>
                          </m:sSupPr>
                          <m:e>
                            <m:r>
                              <a:rPr lang="en-US" sz="1600" i="1">
                                <a:latin typeface="Cambria Math" charset="0"/>
                                <a:ea typeface="Cambria Math" charset="0"/>
                                <a:cs typeface="Cambria Math" charset="0"/>
                              </a:rPr>
                              <m:t>𝑥</m:t>
                            </m:r>
                          </m:e>
                          <m:sup>
                            <m:r>
                              <a:rPr lang="en-US" sz="1600" i="1">
                                <a:latin typeface="Cambria Math" charset="0"/>
                                <a:ea typeface="Cambria Math" charset="0"/>
                                <a:cs typeface="Cambria Math" charset="0"/>
                              </a:rPr>
                              <m:t>2</m:t>
                            </m:r>
                          </m:sup>
                        </m:sSup>
                      </m:e>
                    </m:acc>
                  </m:oMath>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958392" y="863669"/>
                <a:ext cx="1771062" cy="399853"/>
              </a:xfrm>
              <a:prstGeom prst="rect">
                <a:avLst/>
              </a:prstGeom>
              <a:blipFill rotWithShape="0">
                <a:blip r:embed="rId8"/>
                <a:stretch>
                  <a:fillRect l="-3436" t="-61538" r="-1718" b="-9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020272" y="830059"/>
                <a:ext cx="1500668" cy="399853"/>
              </a:xfrm>
              <a:prstGeom prst="rect">
                <a:avLst/>
              </a:prstGeom>
              <a:noFill/>
            </p:spPr>
            <p:txBody>
              <a:bodyPr wrap="none" lIns="0" tIns="0" rIns="0" bIns="0" rtlCol="0">
                <a:spAutoFit/>
              </a:bodyPr>
              <a:lstStyle/>
              <a:p>
                <a14:m>
                  <m:oMath xmlns:m="http://schemas.openxmlformats.org/officeDocument/2006/math">
                    <m:r>
                      <a:rPr lang="en-US" sz="1600" b="0" i="1" smtClean="0">
                        <a:latin typeface="Cambria Math" charset="0"/>
                      </a:rPr>
                      <m:t>𝑉</m:t>
                    </m:r>
                    <m:d>
                      <m:dPr>
                        <m:begChr m:val="["/>
                        <m:endChr m:val="]"/>
                        <m:ctrlPr>
                          <a:rPr lang="en-US" sz="1600" b="0" i="1" smtClean="0">
                            <a:latin typeface="Cambria Math" charset="0"/>
                          </a:rPr>
                        </m:ctrlPr>
                      </m:dPr>
                      <m:e>
                        <m:acc>
                          <m:accPr>
                            <m:chr m:val="̂"/>
                            <m:ctrlPr>
                              <a:rPr lang="en-US" sz="1600" b="0" i="1" smtClean="0">
                                <a:latin typeface="Cambria Math" charset="0"/>
                              </a:rPr>
                            </m:ctrlPr>
                          </m:accPr>
                          <m:e>
                            <m:r>
                              <a:rPr lang="en-US" sz="1600" b="0" i="1" smtClean="0">
                                <a:latin typeface="Cambria Math" charset="0"/>
                              </a:rPr>
                              <m:t>𝑏</m:t>
                            </m:r>
                          </m:e>
                        </m:acc>
                      </m:e>
                    </m:d>
                  </m:oMath>
                </a14:m>
                <a:r>
                  <a:rPr lang="en-US" sz="1600" dirty="0" smtClean="0"/>
                  <a:t>=</a:t>
                </a:r>
                <a14:m>
                  <m:oMath xmlns:m="http://schemas.openxmlformats.org/officeDocument/2006/math">
                    <m:sSubSup>
                      <m:sSubSupPr>
                        <m:ctrlPr>
                          <a:rPr lang="en-US" sz="1600" i="1" dirty="0">
                            <a:latin typeface="Cambria Math" charset="0"/>
                          </a:rPr>
                        </m:ctrlPr>
                      </m:sSubSupPr>
                      <m:e>
                        <m:r>
                          <a:rPr lang="el-GR" sz="1600" i="1" dirty="0">
                            <a:latin typeface="Cambria Math" charset="0"/>
                          </a:rPr>
                          <m:t>𝜎</m:t>
                        </m:r>
                      </m:e>
                      <m:sub>
                        <m:acc>
                          <m:accPr>
                            <m:chr m:val="̂"/>
                            <m:ctrlPr>
                              <a:rPr lang="en-US" sz="1600" i="1" dirty="0">
                                <a:latin typeface="Cambria Math" charset="0"/>
                              </a:rPr>
                            </m:ctrlPr>
                          </m:accPr>
                          <m:e>
                            <m:r>
                              <a:rPr lang="en-US" sz="1600" b="0" i="1" dirty="0" smtClean="0">
                                <a:latin typeface="Cambria Math" charset="0"/>
                              </a:rPr>
                              <m:t>𝑏</m:t>
                            </m:r>
                          </m:e>
                        </m:acc>
                      </m:sub>
                      <m:sup>
                        <m:r>
                          <a:rPr lang="en-US" sz="1600" i="1" dirty="0">
                            <a:latin typeface="Cambria Math" charset="0"/>
                          </a:rPr>
                          <m:t>2</m:t>
                        </m:r>
                      </m:sup>
                    </m:sSubSup>
                    <m:r>
                      <a:rPr lang="el-GR" sz="1600" b="0" i="1" dirty="0" smtClean="0">
                        <a:latin typeface="Cambria Math" charset="0"/>
                      </a:rPr>
                      <m:t>=</m:t>
                    </m:r>
                    <m:f>
                      <m:fPr>
                        <m:ctrlPr>
                          <a:rPr lang="en-US" sz="1600" i="1" dirty="0" smtClean="0">
                            <a:latin typeface="Cambria Math" charset="0"/>
                          </a:rPr>
                        </m:ctrlPr>
                      </m:fPr>
                      <m:num>
                        <m:acc>
                          <m:accPr>
                            <m:chr m:val="̅"/>
                            <m:ctrlPr>
                              <a:rPr lang="en-US" sz="1600" i="1">
                                <a:latin typeface="Cambria Math" charset="0"/>
                              </a:rPr>
                            </m:ctrlPr>
                          </m:accPr>
                          <m:e>
                            <m:sSup>
                              <m:sSupPr>
                                <m:ctrlPr>
                                  <a:rPr lang="en-US" sz="1600" i="1">
                                    <a:latin typeface="Cambria Math" charset="0"/>
                                  </a:rPr>
                                </m:ctrlPr>
                              </m:sSupPr>
                              <m:e>
                                <m:r>
                                  <a:rPr lang="el-GR" sz="1600" i="1">
                                    <a:latin typeface="Cambria Math" charset="0"/>
                                  </a:rPr>
                                  <m:t>𝜎</m:t>
                                </m:r>
                              </m:e>
                              <m:sup>
                                <m:r>
                                  <a:rPr lang="el-GR" sz="1600" i="1">
                                    <a:latin typeface="Cambria Math" charset="0"/>
                                  </a:rPr>
                                  <m:t>2</m:t>
                                </m:r>
                              </m:sup>
                            </m:sSup>
                          </m:e>
                        </m:acc>
                      </m:num>
                      <m:den>
                        <m:acc>
                          <m:accPr>
                            <m:chr m:val="̅"/>
                            <m:ctrlPr>
                              <a:rPr lang="en-US" sz="1600" i="1" dirty="0" smtClean="0">
                                <a:latin typeface="Cambria Math" charset="0"/>
                              </a:rPr>
                            </m:ctrlPr>
                          </m:accPr>
                          <m:e>
                            <m:sSup>
                              <m:sSupPr>
                                <m:ctrlPr>
                                  <a:rPr lang="en-US" sz="1600" i="1" dirty="0" smtClean="0">
                                    <a:latin typeface="Cambria Math" charset="0"/>
                                  </a:rPr>
                                </m:ctrlPr>
                              </m:sSupPr>
                              <m:e>
                                <m:r>
                                  <a:rPr lang="en-US" sz="1600" b="0" i="1" dirty="0" smtClean="0">
                                    <a:latin typeface="Cambria Math" charset="0"/>
                                  </a:rPr>
                                  <m:t>𝑥</m:t>
                                </m:r>
                              </m:e>
                              <m:sup>
                                <m:r>
                                  <a:rPr lang="en-US" sz="1600" b="0" i="1" dirty="0" smtClean="0">
                                    <a:latin typeface="Cambria Math" charset="0"/>
                                  </a:rPr>
                                  <m:t>2</m:t>
                                </m:r>
                              </m:sup>
                            </m:sSup>
                          </m:e>
                        </m:acc>
                        <m:r>
                          <a:rPr lang="en-US" sz="1600" b="0" i="1" dirty="0" smtClean="0">
                            <a:latin typeface="Cambria Math" charset="0"/>
                          </a:rPr>
                          <m:t>−</m:t>
                        </m:r>
                        <m:sSup>
                          <m:sSupPr>
                            <m:ctrlPr>
                              <a:rPr lang="en-US" sz="1600" b="0" i="1" dirty="0" smtClean="0">
                                <a:latin typeface="Cambria Math" charset="0"/>
                              </a:rPr>
                            </m:ctrlPr>
                          </m:sSupPr>
                          <m:e>
                            <m:acc>
                              <m:accPr>
                                <m:chr m:val="̅"/>
                                <m:ctrlPr>
                                  <a:rPr lang="en-US" sz="1600" b="0" i="1" dirty="0" smtClean="0">
                                    <a:latin typeface="Cambria Math" charset="0"/>
                                  </a:rPr>
                                </m:ctrlPr>
                              </m:accPr>
                              <m:e>
                                <m:r>
                                  <a:rPr lang="en-US" sz="1600" b="0" i="1" dirty="0" smtClean="0">
                                    <a:latin typeface="Cambria Math" charset="0"/>
                                  </a:rPr>
                                  <m:t>𝑥</m:t>
                                </m:r>
                              </m:e>
                            </m:acc>
                          </m:e>
                          <m:sup>
                            <m:r>
                              <a:rPr lang="en-US" sz="1600" b="0" i="1" dirty="0" smtClean="0">
                                <a:latin typeface="Cambria Math" charset="0"/>
                              </a:rPr>
                              <m:t>2</m:t>
                            </m:r>
                          </m:sup>
                        </m:sSup>
                      </m:den>
                    </m:f>
                  </m:oMath>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020272" y="830059"/>
                <a:ext cx="1500668" cy="399853"/>
              </a:xfrm>
              <a:prstGeom prst="rect">
                <a:avLst/>
              </a:prstGeom>
              <a:blipFill rotWithShape="0">
                <a:blip r:embed="rId9"/>
                <a:stretch>
                  <a:fillRect l="-3659" r="-7317" b="-18182"/>
                </a:stretch>
              </a:blipFill>
            </p:spPr>
            <p:txBody>
              <a:bodyPr/>
              <a:lstStyle/>
              <a:p>
                <a:r>
                  <a:rPr lang="en-US">
                    <a:noFill/>
                  </a:rPr>
                  <a:t> </a:t>
                </a:r>
              </a:p>
            </p:txBody>
          </p:sp>
        </mc:Fallback>
      </mc:AlternateContent>
      <p:sp>
        <p:nvSpPr>
          <p:cNvPr id="12" name="Left Brace 11"/>
          <p:cNvSpPr/>
          <p:nvPr/>
        </p:nvSpPr>
        <p:spPr bwMode="auto">
          <a:xfrm rot="16200000" flipH="1">
            <a:off x="2041417" y="-999692"/>
            <a:ext cx="272882" cy="4159958"/>
          </a:xfrm>
          <a:prstGeom prst="leftBrace">
            <a:avLst>
              <a:gd name="adj1" fmla="val 8333"/>
              <a:gd name="adj2" fmla="val 47863"/>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sp>
        <p:nvSpPr>
          <p:cNvPr id="13" name="TextBox 12"/>
          <p:cNvSpPr txBox="1"/>
          <p:nvPr/>
        </p:nvSpPr>
        <p:spPr>
          <a:xfrm>
            <a:off x="327480" y="690136"/>
            <a:ext cx="3870870" cy="307777"/>
          </a:xfrm>
          <a:prstGeom prst="rect">
            <a:avLst/>
          </a:prstGeom>
          <a:noFill/>
        </p:spPr>
        <p:txBody>
          <a:bodyPr wrap="square" rtlCol="0">
            <a:spAutoFit/>
          </a:bodyPr>
          <a:lstStyle/>
          <a:p>
            <a:r>
              <a:rPr lang="el-GR" sz="1400" dirty="0" smtClean="0"/>
              <a:t>1000000 πειράματα</a:t>
            </a:r>
            <a:endParaRPr lang="en-US" sz="1400" dirty="0"/>
          </a:p>
        </p:txBody>
      </p:sp>
      <p:grpSp>
        <p:nvGrpSpPr>
          <p:cNvPr id="41" name="Group 40"/>
          <p:cNvGrpSpPr/>
          <p:nvPr/>
        </p:nvGrpSpPr>
        <p:grpSpPr>
          <a:xfrm>
            <a:off x="887422" y="4905164"/>
            <a:ext cx="7187579" cy="1431666"/>
            <a:chOff x="887422" y="4905164"/>
            <a:chExt cx="7187579" cy="1431666"/>
          </a:xfrm>
        </p:grpSpPr>
        <mc:AlternateContent xmlns:mc="http://schemas.openxmlformats.org/markup-compatibility/2006" xmlns:a14="http://schemas.microsoft.com/office/drawing/2010/main">
          <mc:Choice Requires="a14">
            <p:sp>
              <p:nvSpPr>
                <p:cNvPr id="26" name="TextBox 25"/>
                <p:cNvSpPr txBox="1"/>
                <p:nvPr/>
              </p:nvSpPr>
              <p:spPr>
                <a:xfrm>
                  <a:off x="5836188" y="4905164"/>
                  <a:ext cx="2125903" cy="468975"/>
                </a:xfrm>
                <a:prstGeom prst="rect">
                  <a:avLst/>
                </a:prstGeom>
                <a:solidFill>
                  <a:srgbClr val="FFFF00"/>
                </a:solidFill>
                <a:ln w="34925">
                  <a:noFill/>
                </a:ln>
              </p:spPr>
              <p:txBody>
                <a:bodyPr wrap="none" lIns="0" tIns="0" rIns="0" bIns="0" rtlCol="0">
                  <a:spAutoFit/>
                </a:bodyPr>
                <a:lstStyle/>
                <a:p>
                  <a:r>
                    <a:rPr lang="en-US" sz="1800" b="1" dirty="0" smtClean="0">
                      <a:solidFill>
                        <a:srgbClr val="0000CC"/>
                      </a:solidFill>
                    </a:rPr>
                    <a:t>cov</a:t>
                  </a:r>
                  <a14:m>
                    <m:oMath xmlns:m="http://schemas.openxmlformats.org/officeDocument/2006/math">
                      <m:d>
                        <m:dPr>
                          <m:begChr m:val="["/>
                          <m:endChr m:val="]"/>
                          <m:ctrlPr>
                            <a:rPr lang="en-US" sz="1800" b="1" i="1" smtClean="0">
                              <a:solidFill>
                                <a:srgbClr val="0000CC"/>
                              </a:solidFill>
                              <a:latin typeface="Cambria Math" charset="0"/>
                            </a:rPr>
                          </m:ctrlPr>
                        </m:dPr>
                        <m:e>
                          <m:acc>
                            <m:accPr>
                              <m:chr m:val="̂"/>
                              <m:ctrlPr>
                                <a:rPr lang="en-US" sz="1800" b="1" i="1" smtClean="0">
                                  <a:solidFill>
                                    <a:srgbClr val="0000CC"/>
                                  </a:solidFill>
                                  <a:latin typeface="Cambria Math" charset="0"/>
                                </a:rPr>
                              </m:ctrlPr>
                            </m:accPr>
                            <m:e>
                              <m:r>
                                <a:rPr lang="en-US" sz="1800" b="1" i="1" smtClean="0">
                                  <a:solidFill>
                                    <a:srgbClr val="0000CC"/>
                                  </a:solidFill>
                                  <a:latin typeface="Cambria Math" charset="0"/>
                                </a:rPr>
                                <m:t>𝒂</m:t>
                              </m:r>
                            </m:e>
                          </m:acc>
                          <m:r>
                            <a:rPr lang="en-US" sz="1800" b="1" i="1" smtClean="0">
                              <a:solidFill>
                                <a:srgbClr val="0000CC"/>
                              </a:solidFill>
                              <a:latin typeface="Cambria Math" charset="0"/>
                            </a:rPr>
                            <m:t>,</m:t>
                          </m:r>
                          <m:acc>
                            <m:accPr>
                              <m:chr m:val="̂"/>
                              <m:ctrlPr>
                                <a:rPr lang="en-US" sz="1800" b="1" i="1">
                                  <a:solidFill>
                                    <a:srgbClr val="0000CC"/>
                                  </a:solidFill>
                                  <a:latin typeface="Cambria Math" charset="0"/>
                                </a:rPr>
                              </m:ctrlPr>
                            </m:accPr>
                            <m:e>
                              <m:r>
                                <a:rPr lang="en-US" sz="1800" b="1" i="1">
                                  <a:solidFill>
                                    <a:srgbClr val="0000CC"/>
                                  </a:solidFill>
                                  <a:latin typeface="Cambria Math" charset="0"/>
                                </a:rPr>
                                <m:t>𝒃</m:t>
                              </m:r>
                            </m:e>
                          </m:acc>
                        </m:e>
                      </m:d>
                      <m:r>
                        <a:rPr lang="el-GR" sz="1800" b="1" i="1" dirty="0" smtClean="0">
                          <a:solidFill>
                            <a:srgbClr val="0000CC"/>
                          </a:solidFill>
                          <a:latin typeface="Cambria Math" charset="0"/>
                        </a:rPr>
                        <m:t>=</m:t>
                      </m:r>
                      <m:r>
                        <a:rPr lang="en-US" sz="1800" b="1" i="1" dirty="0" smtClean="0">
                          <a:solidFill>
                            <a:srgbClr val="0000CC"/>
                          </a:solidFill>
                          <a:latin typeface="Cambria Math" charset="0"/>
                        </a:rPr>
                        <m:t>−</m:t>
                      </m:r>
                      <m:f>
                        <m:fPr>
                          <m:ctrlPr>
                            <a:rPr lang="en-US" sz="1800" b="1" i="1" dirty="0" smtClean="0">
                              <a:solidFill>
                                <a:srgbClr val="0000CC"/>
                              </a:solidFill>
                              <a:latin typeface="Cambria Math" charset="0"/>
                            </a:rPr>
                          </m:ctrlPr>
                        </m:fPr>
                        <m:num>
                          <m:acc>
                            <m:accPr>
                              <m:chr m:val="̅"/>
                              <m:ctrlPr>
                                <a:rPr lang="en-US" sz="1800" b="1" i="1">
                                  <a:solidFill>
                                    <a:srgbClr val="0000CC"/>
                                  </a:solidFill>
                                  <a:latin typeface="Cambria Math" charset="0"/>
                                </a:rPr>
                              </m:ctrlPr>
                            </m:accPr>
                            <m:e>
                              <m:sSup>
                                <m:sSupPr>
                                  <m:ctrlPr>
                                    <a:rPr lang="en-US" sz="1800" b="1" i="1">
                                      <a:solidFill>
                                        <a:srgbClr val="0000CC"/>
                                      </a:solidFill>
                                      <a:latin typeface="Cambria Math" charset="0"/>
                                    </a:rPr>
                                  </m:ctrlPr>
                                </m:sSupPr>
                                <m:e>
                                  <m:r>
                                    <a:rPr lang="el-GR" sz="1800" b="1" i="1">
                                      <a:solidFill>
                                        <a:srgbClr val="0000CC"/>
                                      </a:solidFill>
                                      <a:latin typeface="Cambria Math" charset="0"/>
                                    </a:rPr>
                                    <m:t>𝝈</m:t>
                                  </m:r>
                                </m:e>
                                <m:sup>
                                  <m:r>
                                    <a:rPr lang="el-GR" sz="1800" b="1" i="1">
                                      <a:solidFill>
                                        <a:srgbClr val="0000CC"/>
                                      </a:solidFill>
                                      <a:latin typeface="Cambria Math" charset="0"/>
                                    </a:rPr>
                                    <m:t>𝟐</m:t>
                                  </m:r>
                                </m:sup>
                              </m:sSup>
                            </m:e>
                          </m:acc>
                        </m:num>
                        <m:den>
                          <m:acc>
                            <m:accPr>
                              <m:chr m:val="̅"/>
                              <m:ctrlPr>
                                <a:rPr lang="en-US" sz="1800" b="1" i="1" dirty="0" smtClean="0">
                                  <a:solidFill>
                                    <a:srgbClr val="0000CC"/>
                                  </a:solidFill>
                                  <a:latin typeface="Cambria Math" charset="0"/>
                                </a:rPr>
                              </m:ctrlPr>
                            </m:accPr>
                            <m:e>
                              <m:sSup>
                                <m:sSupPr>
                                  <m:ctrlPr>
                                    <a:rPr lang="en-US" sz="1800" b="1" i="1" dirty="0" smtClean="0">
                                      <a:solidFill>
                                        <a:srgbClr val="0000CC"/>
                                      </a:solidFill>
                                      <a:latin typeface="Cambria Math" charset="0"/>
                                    </a:rPr>
                                  </m:ctrlPr>
                                </m:sSupPr>
                                <m:e>
                                  <m:r>
                                    <a:rPr lang="en-US" sz="1800" b="1" i="1" dirty="0" smtClean="0">
                                      <a:solidFill>
                                        <a:srgbClr val="0000CC"/>
                                      </a:solidFill>
                                      <a:latin typeface="Cambria Math" charset="0"/>
                                    </a:rPr>
                                    <m:t>𝒙</m:t>
                                  </m:r>
                                </m:e>
                                <m:sup>
                                  <m:r>
                                    <a:rPr lang="en-US" sz="1800" b="1" i="1" dirty="0" smtClean="0">
                                      <a:solidFill>
                                        <a:srgbClr val="0000CC"/>
                                      </a:solidFill>
                                      <a:latin typeface="Cambria Math" charset="0"/>
                                    </a:rPr>
                                    <m:t>𝟐</m:t>
                                  </m:r>
                                </m:sup>
                              </m:sSup>
                            </m:e>
                          </m:acc>
                          <m:r>
                            <a:rPr lang="en-US" sz="1800" b="1" i="1" dirty="0" smtClean="0">
                              <a:solidFill>
                                <a:srgbClr val="0000CC"/>
                              </a:solidFill>
                              <a:latin typeface="Cambria Math" charset="0"/>
                            </a:rPr>
                            <m:t>−</m:t>
                          </m:r>
                          <m:sSup>
                            <m:sSupPr>
                              <m:ctrlPr>
                                <a:rPr lang="en-US" sz="1800" b="1" i="1" dirty="0" smtClean="0">
                                  <a:solidFill>
                                    <a:srgbClr val="0000CC"/>
                                  </a:solidFill>
                                  <a:latin typeface="Cambria Math" charset="0"/>
                                </a:rPr>
                              </m:ctrlPr>
                            </m:sSupPr>
                            <m:e>
                              <m:acc>
                                <m:accPr>
                                  <m:chr m:val="̅"/>
                                  <m:ctrlPr>
                                    <a:rPr lang="en-US" sz="1800" b="1" i="1" dirty="0" smtClean="0">
                                      <a:solidFill>
                                        <a:srgbClr val="0000CC"/>
                                      </a:solidFill>
                                      <a:latin typeface="Cambria Math" charset="0"/>
                                    </a:rPr>
                                  </m:ctrlPr>
                                </m:accPr>
                                <m:e>
                                  <m:r>
                                    <a:rPr lang="en-US" sz="1800" b="1" i="1" dirty="0" smtClean="0">
                                      <a:solidFill>
                                        <a:srgbClr val="0000CC"/>
                                      </a:solidFill>
                                      <a:latin typeface="Cambria Math" charset="0"/>
                                    </a:rPr>
                                    <m:t>𝒙</m:t>
                                  </m:r>
                                </m:e>
                              </m:acc>
                            </m:e>
                            <m:sup>
                              <m:r>
                                <a:rPr lang="en-US" sz="1800" b="1" i="1" dirty="0" smtClean="0">
                                  <a:solidFill>
                                    <a:srgbClr val="0000CC"/>
                                  </a:solidFill>
                                  <a:latin typeface="Cambria Math" charset="0"/>
                                </a:rPr>
                                <m:t>𝟐</m:t>
                              </m:r>
                            </m:sup>
                          </m:sSup>
                        </m:den>
                      </m:f>
                      <m:r>
                        <m:rPr>
                          <m:nor/>
                        </m:rPr>
                        <a:rPr lang="en-US" sz="1800" b="1" dirty="0">
                          <a:solidFill>
                            <a:srgbClr val="0000CC"/>
                          </a:solidFill>
                          <a:latin typeface="Cambria Math" charset="0"/>
                          <a:ea typeface="Cambria Math" charset="0"/>
                          <a:cs typeface="Cambria Math" charset="0"/>
                        </a:rPr>
                        <m:t> </m:t>
                      </m:r>
                      <m:acc>
                        <m:accPr>
                          <m:chr m:val="̅"/>
                          <m:ctrlPr>
                            <a:rPr lang="en-US" sz="1800" b="1" i="1">
                              <a:solidFill>
                                <a:srgbClr val="0000CC"/>
                              </a:solidFill>
                              <a:latin typeface="Cambria Math" charset="0"/>
                              <a:ea typeface="Cambria Math" charset="0"/>
                              <a:cs typeface="Cambria Math" charset="0"/>
                            </a:rPr>
                          </m:ctrlPr>
                        </m:accPr>
                        <m:e>
                          <m:r>
                            <a:rPr lang="en-US" sz="1800" b="1" i="1" smtClean="0">
                              <a:solidFill>
                                <a:srgbClr val="0000CC"/>
                              </a:solidFill>
                              <a:latin typeface="Cambria Math" charset="0"/>
                              <a:ea typeface="Cambria Math" charset="0"/>
                              <a:cs typeface="Cambria Math" charset="0"/>
                            </a:rPr>
                            <m:t>𝒙</m:t>
                          </m:r>
                        </m:e>
                      </m:acc>
                    </m:oMath>
                  </a14:m>
                  <a:endParaRPr lang="en-US" sz="1800" b="1" dirty="0">
                    <a:solidFill>
                      <a:srgbClr val="0000CC"/>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836188" y="4905164"/>
                  <a:ext cx="2125903" cy="468975"/>
                </a:xfrm>
                <a:prstGeom prst="rect">
                  <a:avLst/>
                </a:prstGeom>
                <a:blipFill rotWithShape="0">
                  <a:blip r:embed="rId10"/>
                  <a:stretch>
                    <a:fillRect l="-6017" b="-15584"/>
                  </a:stretch>
                </a:blipFill>
                <a:ln w="34925">
                  <a:noFill/>
                </a:ln>
              </p:spPr>
              <p:txBody>
                <a:bodyPr/>
                <a:lstStyle/>
                <a:p>
                  <a:r>
                    <a:rPr lang="en-US">
                      <a:noFill/>
                    </a:rPr>
                    <a:t> </a:t>
                  </a:r>
                </a:p>
              </p:txBody>
            </p:sp>
          </mc:Fallback>
        </mc:AlternateContent>
        <p:grpSp>
          <p:nvGrpSpPr>
            <p:cNvPr id="37" name="Group 36"/>
            <p:cNvGrpSpPr/>
            <p:nvPr/>
          </p:nvGrpSpPr>
          <p:grpSpPr>
            <a:xfrm>
              <a:off x="887422" y="5666069"/>
              <a:ext cx="7187579" cy="670761"/>
              <a:chOff x="887422" y="5666069"/>
              <a:chExt cx="7187579" cy="670761"/>
            </a:xfrm>
          </p:grpSpPr>
          <p:sp>
            <p:nvSpPr>
              <p:cNvPr id="32" name="TextBox 31"/>
              <p:cNvSpPr txBox="1"/>
              <p:nvPr/>
            </p:nvSpPr>
            <p:spPr>
              <a:xfrm>
                <a:off x="887422" y="5752133"/>
                <a:ext cx="3493254" cy="369332"/>
              </a:xfrm>
              <a:prstGeom prst="rect">
                <a:avLst/>
              </a:prstGeom>
              <a:noFill/>
            </p:spPr>
            <p:txBody>
              <a:bodyPr wrap="square" rtlCol="0">
                <a:spAutoFit/>
              </a:bodyPr>
              <a:lstStyle/>
              <a:p>
                <a:r>
                  <a:rPr lang="el-GR" sz="1800" dirty="0" smtClean="0"/>
                  <a:t>Συντελεστής Συσχέτισης:</a:t>
                </a:r>
                <a:endParaRPr lang="en-US" sz="1800" dirty="0"/>
              </a:p>
            </p:txBody>
          </p:sp>
          <mc:AlternateContent xmlns:mc="http://schemas.openxmlformats.org/markup-compatibility/2006" xmlns:a14="http://schemas.microsoft.com/office/drawing/2010/main">
            <mc:Choice Requires="a14">
              <p:sp>
                <p:nvSpPr>
                  <p:cNvPr id="33" name="TextBox 32"/>
                  <p:cNvSpPr txBox="1"/>
                  <p:nvPr/>
                </p:nvSpPr>
                <p:spPr>
                  <a:xfrm>
                    <a:off x="4068903" y="5666069"/>
                    <a:ext cx="4006098" cy="670761"/>
                  </a:xfrm>
                  <a:prstGeom prst="rect">
                    <a:avLst/>
                  </a:prstGeom>
                  <a:solidFill>
                    <a:srgbClr val="FFFF00"/>
                  </a:solidFill>
                  <a:ln w="34925">
                    <a:noFill/>
                  </a:ln>
                </p:spPr>
                <p:txBody>
                  <a:bodyPr wrap="none" lIns="0" tIns="0" rIns="0" bIns="0" rtlCol="0">
                    <a:spAutoFit/>
                  </a:bodyPr>
                  <a:lstStyle/>
                  <a:p>
                    <a:r>
                      <a:rPr lang="el-GR" sz="1800" b="1" dirty="0" smtClean="0">
                        <a:solidFill>
                          <a:srgbClr val="0000CC"/>
                        </a:solidFill>
                      </a:rPr>
                      <a:t>ρ=</a:t>
                    </a:r>
                    <a14:m>
                      <m:oMath xmlns:m="http://schemas.openxmlformats.org/officeDocument/2006/math">
                        <m:f>
                          <m:fPr>
                            <m:ctrlPr>
                              <a:rPr lang="el-GR" sz="1800" b="1" i="1" smtClean="0">
                                <a:solidFill>
                                  <a:srgbClr val="0000CC"/>
                                </a:solidFill>
                                <a:latin typeface="Cambria Math" charset="0"/>
                              </a:rPr>
                            </m:ctrlPr>
                          </m:fPr>
                          <m:num>
                            <m:r>
                              <m:rPr>
                                <m:nor/>
                              </m:rPr>
                              <a:rPr lang="en-US" sz="1800" b="1" dirty="0">
                                <a:solidFill>
                                  <a:srgbClr val="0000CC"/>
                                </a:solidFill>
                              </a:rPr>
                              <m:t>cov</m:t>
                            </m:r>
                            <m:d>
                              <m:dPr>
                                <m:begChr m:val="["/>
                                <m:endChr m:val="]"/>
                                <m:ctrlPr>
                                  <a:rPr lang="en-US" sz="1800" b="1" i="1">
                                    <a:solidFill>
                                      <a:srgbClr val="0000CC"/>
                                    </a:solidFill>
                                    <a:latin typeface="Cambria Math" charset="0"/>
                                  </a:rPr>
                                </m:ctrlPr>
                              </m:dPr>
                              <m:e>
                                <m:acc>
                                  <m:accPr>
                                    <m:chr m:val="̂"/>
                                    <m:ctrlPr>
                                      <a:rPr lang="en-US" sz="1800" b="1" i="1">
                                        <a:solidFill>
                                          <a:srgbClr val="0000CC"/>
                                        </a:solidFill>
                                        <a:latin typeface="Cambria Math" charset="0"/>
                                      </a:rPr>
                                    </m:ctrlPr>
                                  </m:accPr>
                                  <m:e>
                                    <m:r>
                                      <a:rPr lang="en-US" sz="1800" b="1" i="1">
                                        <a:solidFill>
                                          <a:srgbClr val="0000CC"/>
                                        </a:solidFill>
                                        <a:latin typeface="Cambria Math" charset="0"/>
                                      </a:rPr>
                                      <m:t>𝒂</m:t>
                                    </m:r>
                                  </m:e>
                                </m:acc>
                                <m:r>
                                  <a:rPr lang="en-US" sz="1800" b="1" i="1">
                                    <a:solidFill>
                                      <a:srgbClr val="0000CC"/>
                                    </a:solidFill>
                                    <a:latin typeface="Cambria Math" charset="0"/>
                                  </a:rPr>
                                  <m:t>,</m:t>
                                </m:r>
                                <m:acc>
                                  <m:accPr>
                                    <m:chr m:val="̂"/>
                                    <m:ctrlPr>
                                      <a:rPr lang="en-US" sz="1800" b="1" i="1">
                                        <a:solidFill>
                                          <a:srgbClr val="0000CC"/>
                                        </a:solidFill>
                                        <a:latin typeface="Cambria Math" charset="0"/>
                                      </a:rPr>
                                    </m:ctrlPr>
                                  </m:accPr>
                                  <m:e>
                                    <m:r>
                                      <a:rPr lang="en-US" sz="1800" b="1" i="1">
                                        <a:solidFill>
                                          <a:srgbClr val="0000CC"/>
                                        </a:solidFill>
                                        <a:latin typeface="Cambria Math" charset="0"/>
                                      </a:rPr>
                                      <m:t>𝒃</m:t>
                                    </m:r>
                                  </m:e>
                                </m:acc>
                              </m:e>
                            </m:d>
                          </m:num>
                          <m:den>
                            <m:rad>
                              <m:radPr>
                                <m:degHide m:val="on"/>
                                <m:ctrlPr>
                                  <a:rPr lang="el-GR" sz="1800" b="1" i="1" smtClean="0">
                                    <a:solidFill>
                                      <a:srgbClr val="0000CC"/>
                                    </a:solidFill>
                                    <a:latin typeface="Cambria Math" charset="0"/>
                                  </a:rPr>
                                </m:ctrlPr>
                              </m:radPr>
                              <m:deg/>
                              <m:e>
                                <m:r>
                                  <a:rPr lang="en-US" sz="2000" b="1" i="1">
                                    <a:solidFill>
                                      <a:srgbClr val="0000CC"/>
                                    </a:solidFill>
                                    <a:latin typeface="Cambria Math" charset="0"/>
                                  </a:rPr>
                                  <m:t>𝑽</m:t>
                                </m:r>
                                <m:d>
                                  <m:dPr>
                                    <m:begChr m:val="["/>
                                    <m:endChr m:val="]"/>
                                    <m:ctrlPr>
                                      <a:rPr lang="en-US" sz="2000" b="1" i="1">
                                        <a:solidFill>
                                          <a:srgbClr val="0000CC"/>
                                        </a:solidFill>
                                        <a:latin typeface="Cambria Math" charset="0"/>
                                      </a:rPr>
                                    </m:ctrlPr>
                                  </m:dPr>
                                  <m:e>
                                    <m:acc>
                                      <m:accPr>
                                        <m:chr m:val="̂"/>
                                        <m:ctrlPr>
                                          <a:rPr lang="en-US" sz="2000" b="1" i="1">
                                            <a:solidFill>
                                              <a:srgbClr val="0000CC"/>
                                            </a:solidFill>
                                            <a:latin typeface="Cambria Math" charset="0"/>
                                          </a:rPr>
                                        </m:ctrlPr>
                                      </m:accPr>
                                      <m:e>
                                        <m:r>
                                          <a:rPr lang="en-US" sz="2000" b="1" i="1">
                                            <a:solidFill>
                                              <a:srgbClr val="0000CC"/>
                                            </a:solidFill>
                                            <a:latin typeface="Cambria Math" charset="0"/>
                                          </a:rPr>
                                          <m:t>𝒂</m:t>
                                        </m:r>
                                      </m:e>
                                    </m:acc>
                                  </m:e>
                                </m:d>
                                <m:r>
                                  <a:rPr lang="en-US" sz="1800" b="1" i="1">
                                    <a:solidFill>
                                      <a:srgbClr val="0000CC"/>
                                    </a:solidFill>
                                    <a:latin typeface="Cambria Math" charset="0"/>
                                  </a:rPr>
                                  <m:t>𝑽</m:t>
                                </m:r>
                                <m:d>
                                  <m:dPr>
                                    <m:begChr m:val="["/>
                                    <m:endChr m:val="]"/>
                                    <m:ctrlPr>
                                      <a:rPr lang="en-US" sz="1800" b="1" i="1">
                                        <a:solidFill>
                                          <a:srgbClr val="0000CC"/>
                                        </a:solidFill>
                                        <a:latin typeface="Cambria Math" charset="0"/>
                                      </a:rPr>
                                    </m:ctrlPr>
                                  </m:dPr>
                                  <m:e>
                                    <m:acc>
                                      <m:accPr>
                                        <m:chr m:val="̂"/>
                                        <m:ctrlPr>
                                          <a:rPr lang="en-US" sz="1800" b="1" i="1">
                                            <a:solidFill>
                                              <a:srgbClr val="0000CC"/>
                                            </a:solidFill>
                                            <a:latin typeface="Cambria Math" charset="0"/>
                                          </a:rPr>
                                        </m:ctrlPr>
                                      </m:accPr>
                                      <m:e>
                                        <m:r>
                                          <a:rPr lang="en-US" sz="1800" b="1" i="1">
                                            <a:solidFill>
                                              <a:srgbClr val="0000CC"/>
                                            </a:solidFill>
                                            <a:latin typeface="Cambria Math" charset="0"/>
                                          </a:rPr>
                                          <m:t>𝒃</m:t>
                                        </m:r>
                                      </m:e>
                                    </m:acc>
                                  </m:e>
                                </m:d>
                              </m:e>
                            </m:rad>
                          </m:den>
                        </m:f>
                        <m:r>
                          <a:rPr lang="el-GR" sz="1800" b="1" i="1" dirty="0" smtClean="0">
                            <a:solidFill>
                              <a:srgbClr val="0000CC"/>
                            </a:solidFill>
                            <a:latin typeface="Cambria Math" charset="0"/>
                          </a:rPr>
                          <m:t>=</m:t>
                        </m:r>
                        <m:f>
                          <m:fPr>
                            <m:ctrlPr>
                              <a:rPr lang="el-GR" sz="1800" b="1" i="1">
                                <a:solidFill>
                                  <a:srgbClr val="0000CC"/>
                                </a:solidFill>
                                <a:latin typeface="Cambria Math" charset="0"/>
                              </a:rPr>
                            </m:ctrlPr>
                          </m:fPr>
                          <m:num>
                            <m:r>
                              <m:rPr>
                                <m:nor/>
                              </m:rPr>
                              <a:rPr lang="en-US" sz="1800" b="1" dirty="0">
                                <a:solidFill>
                                  <a:srgbClr val="0000CC"/>
                                </a:solidFill>
                              </a:rPr>
                              <m:t>cov</m:t>
                            </m:r>
                            <m:d>
                              <m:dPr>
                                <m:begChr m:val="["/>
                                <m:endChr m:val="]"/>
                                <m:ctrlPr>
                                  <a:rPr lang="en-US" sz="1800" b="1" i="1">
                                    <a:solidFill>
                                      <a:srgbClr val="0000CC"/>
                                    </a:solidFill>
                                    <a:latin typeface="Cambria Math" charset="0"/>
                                  </a:rPr>
                                </m:ctrlPr>
                              </m:dPr>
                              <m:e>
                                <m:acc>
                                  <m:accPr>
                                    <m:chr m:val="̂"/>
                                    <m:ctrlPr>
                                      <a:rPr lang="en-US" sz="1800" b="1" i="1">
                                        <a:solidFill>
                                          <a:srgbClr val="0000CC"/>
                                        </a:solidFill>
                                        <a:latin typeface="Cambria Math" charset="0"/>
                                      </a:rPr>
                                    </m:ctrlPr>
                                  </m:accPr>
                                  <m:e>
                                    <m:r>
                                      <a:rPr lang="en-US" sz="1800" b="1" i="1">
                                        <a:solidFill>
                                          <a:srgbClr val="0000CC"/>
                                        </a:solidFill>
                                        <a:latin typeface="Cambria Math" charset="0"/>
                                      </a:rPr>
                                      <m:t>𝒂</m:t>
                                    </m:r>
                                  </m:e>
                                </m:acc>
                                <m:r>
                                  <a:rPr lang="en-US" sz="1800" b="1" i="1">
                                    <a:solidFill>
                                      <a:srgbClr val="0000CC"/>
                                    </a:solidFill>
                                    <a:latin typeface="Cambria Math" charset="0"/>
                                  </a:rPr>
                                  <m:t>,</m:t>
                                </m:r>
                                <m:acc>
                                  <m:accPr>
                                    <m:chr m:val="̂"/>
                                    <m:ctrlPr>
                                      <a:rPr lang="en-US" sz="1800" b="1" i="1">
                                        <a:solidFill>
                                          <a:srgbClr val="0000CC"/>
                                        </a:solidFill>
                                        <a:latin typeface="Cambria Math" charset="0"/>
                                      </a:rPr>
                                    </m:ctrlPr>
                                  </m:accPr>
                                  <m:e>
                                    <m:r>
                                      <a:rPr lang="en-US" sz="1800" b="1" i="1">
                                        <a:solidFill>
                                          <a:srgbClr val="0000CC"/>
                                        </a:solidFill>
                                        <a:latin typeface="Cambria Math" charset="0"/>
                                      </a:rPr>
                                      <m:t>𝒃</m:t>
                                    </m:r>
                                  </m:e>
                                </m:acc>
                              </m:e>
                            </m:d>
                          </m:num>
                          <m:den>
                            <m:sSub>
                              <m:sSubPr>
                                <m:ctrlPr>
                                  <a:rPr lang="en-US" sz="1800" b="1" i="1" smtClean="0">
                                    <a:solidFill>
                                      <a:srgbClr val="0000CC"/>
                                    </a:solidFill>
                                    <a:latin typeface="Cambria Math" charset="0"/>
                                  </a:rPr>
                                </m:ctrlPr>
                              </m:sSubPr>
                              <m:e>
                                <m:r>
                                  <a:rPr lang="el-GR" sz="1800" b="1" i="1" smtClean="0">
                                    <a:solidFill>
                                      <a:srgbClr val="0000CC"/>
                                    </a:solidFill>
                                    <a:latin typeface="Cambria Math" charset="0"/>
                                  </a:rPr>
                                  <m:t>𝝈</m:t>
                                </m:r>
                              </m:e>
                              <m:sub>
                                <m:acc>
                                  <m:accPr>
                                    <m:chr m:val="̂"/>
                                    <m:ctrlPr>
                                      <a:rPr lang="en-US" sz="1800" b="1" i="1" smtClean="0">
                                        <a:solidFill>
                                          <a:srgbClr val="0000CC"/>
                                        </a:solidFill>
                                        <a:latin typeface="Cambria Math" charset="0"/>
                                      </a:rPr>
                                    </m:ctrlPr>
                                  </m:accPr>
                                  <m:e>
                                    <m:r>
                                      <a:rPr lang="en-US" sz="1800" b="1" i="1" smtClean="0">
                                        <a:solidFill>
                                          <a:srgbClr val="0000CC"/>
                                        </a:solidFill>
                                        <a:latin typeface="Cambria Math" charset="0"/>
                                      </a:rPr>
                                      <m:t>𝒂</m:t>
                                    </m:r>
                                  </m:e>
                                </m:acc>
                              </m:sub>
                            </m:sSub>
                            <m:sSub>
                              <m:sSubPr>
                                <m:ctrlPr>
                                  <a:rPr lang="en-US" sz="1800" b="1" i="1" smtClean="0">
                                    <a:solidFill>
                                      <a:srgbClr val="0000CC"/>
                                    </a:solidFill>
                                    <a:latin typeface="Cambria Math" charset="0"/>
                                  </a:rPr>
                                </m:ctrlPr>
                              </m:sSubPr>
                              <m:e>
                                <m:r>
                                  <a:rPr lang="el-GR" sz="1800" b="1" i="1" smtClean="0">
                                    <a:solidFill>
                                      <a:srgbClr val="0000CC"/>
                                    </a:solidFill>
                                    <a:latin typeface="Cambria Math" charset="0"/>
                                  </a:rPr>
                                  <m:t>𝝈</m:t>
                                </m:r>
                              </m:e>
                              <m:sub>
                                <m:acc>
                                  <m:accPr>
                                    <m:chr m:val="̂"/>
                                    <m:ctrlPr>
                                      <a:rPr lang="en-US" sz="1800" b="1" i="1" smtClean="0">
                                        <a:solidFill>
                                          <a:srgbClr val="0000CC"/>
                                        </a:solidFill>
                                        <a:latin typeface="Cambria Math" charset="0"/>
                                      </a:rPr>
                                    </m:ctrlPr>
                                  </m:accPr>
                                  <m:e>
                                    <m:r>
                                      <a:rPr lang="en-US" sz="1800" b="1" i="1" smtClean="0">
                                        <a:solidFill>
                                          <a:srgbClr val="0000CC"/>
                                        </a:solidFill>
                                        <a:latin typeface="Cambria Math" charset="0"/>
                                      </a:rPr>
                                      <m:t>𝒃</m:t>
                                    </m:r>
                                  </m:e>
                                </m:acc>
                              </m:sub>
                            </m:sSub>
                          </m:den>
                        </m:f>
                      </m:oMath>
                    </a14:m>
                    <a:r>
                      <a:rPr lang="el-GR" sz="1800" b="1" dirty="0" smtClean="0">
                        <a:solidFill>
                          <a:srgbClr val="0000CC"/>
                        </a:solidFill>
                      </a:rPr>
                      <a:t>        </a:t>
                    </a:r>
                    <a14:m>
                      <m:oMath xmlns:m="http://schemas.openxmlformats.org/officeDocument/2006/math">
                        <m:d>
                          <m:dPr>
                            <m:ctrlPr>
                              <a:rPr lang="el-GR" sz="1800" b="1" i="1" dirty="0" smtClean="0">
                                <a:solidFill>
                                  <a:srgbClr val="0000CC"/>
                                </a:solidFill>
                                <a:latin typeface="Cambria Math" charset="0"/>
                                <a:ea typeface="Cambria Math" charset="0"/>
                                <a:cs typeface="Cambria Math" charset="0"/>
                              </a:rPr>
                            </m:ctrlPr>
                          </m:dPr>
                          <m:e>
                            <m:r>
                              <a:rPr lang="el-GR" sz="1800" b="1" dirty="0">
                                <a:solidFill>
                                  <a:srgbClr val="0000CC"/>
                                </a:solidFill>
                                <a:latin typeface="Cambria Math" charset="0"/>
                                <a:ea typeface="Cambria Math" charset="0"/>
                                <a:cs typeface="Cambria Math" charset="0"/>
                              </a:rPr>
                              <m:t>−</m:t>
                            </m:r>
                            <m:r>
                              <a:rPr lang="el-GR" sz="1800" b="1" dirty="0">
                                <a:solidFill>
                                  <a:srgbClr val="0000CC"/>
                                </a:solidFill>
                                <a:latin typeface="Cambria Math" charset="0"/>
                                <a:ea typeface="Cambria Math" charset="0"/>
                                <a:cs typeface="Cambria Math" charset="0"/>
                              </a:rPr>
                              <m:t>𝟏</m:t>
                            </m:r>
                            <m:r>
                              <a:rPr lang="el-GR" sz="1800" b="1" i="1" dirty="0">
                                <a:solidFill>
                                  <a:srgbClr val="0000CC"/>
                                </a:solidFill>
                                <a:latin typeface="Cambria Math" charset="0"/>
                                <a:ea typeface="Cambria Math" charset="0"/>
                                <a:cs typeface="Cambria Math" charset="0"/>
                              </a:rPr>
                              <m:t>≤</m:t>
                            </m:r>
                            <m:r>
                              <a:rPr lang="el-GR" sz="1800" b="1" i="1" dirty="0">
                                <a:solidFill>
                                  <a:srgbClr val="0000CC"/>
                                </a:solidFill>
                                <a:latin typeface="Cambria Math" charset="0"/>
                                <a:ea typeface="Cambria Math" charset="0"/>
                                <a:cs typeface="Cambria Math" charset="0"/>
                              </a:rPr>
                              <m:t>𝝆</m:t>
                            </m:r>
                            <m:r>
                              <a:rPr lang="el-GR" sz="1800" b="1" i="1" dirty="0">
                                <a:solidFill>
                                  <a:srgbClr val="0000CC"/>
                                </a:solidFill>
                                <a:latin typeface="Cambria Math" charset="0"/>
                                <a:ea typeface="Cambria Math" charset="0"/>
                                <a:cs typeface="Cambria Math" charset="0"/>
                              </a:rPr>
                              <m:t>≤</m:t>
                            </m:r>
                            <m:r>
                              <m:rPr>
                                <m:nor/>
                              </m:rPr>
                              <a:rPr lang="el-GR" sz="1800" b="1" dirty="0">
                                <a:solidFill>
                                  <a:srgbClr val="0000CC"/>
                                </a:solidFill>
                              </a:rPr>
                              <m:t> 1</m:t>
                            </m:r>
                          </m:e>
                        </m:d>
                      </m:oMath>
                    </a14:m>
                    <a:endParaRPr lang="en-US" sz="1800" b="1" dirty="0">
                      <a:solidFill>
                        <a:srgbClr val="0000CC"/>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068903" y="5666069"/>
                    <a:ext cx="4006098" cy="670761"/>
                  </a:xfrm>
                  <a:prstGeom prst="rect">
                    <a:avLst/>
                  </a:prstGeom>
                  <a:blipFill rotWithShape="0">
                    <a:blip r:embed="rId11"/>
                    <a:stretch>
                      <a:fillRect l="-3040"/>
                    </a:stretch>
                  </a:blipFill>
                  <a:ln w="34925">
                    <a:noFill/>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8" name="TextBox 37"/>
              <p:cNvSpPr txBox="1"/>
              <p:nvPr/>
            </p:nvSpPr>
            <p:spPr>
              <a:xfrm>
                <a:off x="107504" y="6336830"/>
                <a:ext cx="8254541" cy="563937"/>
              </a:xfrm>
              <a:prstGeom prst="rect">
                <a:avLst/>
              </a:prstGeom>
              <a:noFill/>
            </p:spPr>
            <p:txBody>
              <a:bodyPr wrap="square" rtlCol="0">
                <a:spAutoFit/>
              </a:bodyPr>
              <a:lstStyle/>
              <a:p>
                <a:pPr algn="just"/>
                <a:r>
                  <a:rPr lang="el-GR" sz="1400" dirty="0" smtClean="0"/>
                  <a:t>Στο παράδειγμα που μελετούμε: </a:t>
                </a:r>
                <a:r>
                  <a:rPr lang="en-US" sz="1400" b="1" dirty="0">
                    <a:solidFill>
                      <a:srgbClr val="0000CC"/>
                    </a:solidFill>
                  </a:rPr>
                  <a:t>cov</a:t>
                </a:r>
                <a14:m>
                  <m:oMath xmlns:m="http://schemas.openxmlformats.org/officeDocument/2006/math">
                    <m:d>
                      <m:dPr>
                        <m:begChr m:val="["/>
                        <m:endChr m:val="]"/>
                        <m:ctrlPr>
                          <a:rPr lang="en-US" sz="1400" b="1" i="1">
                            <a:solidFill>
                              <a:srgbClr val="0000CC"/>
                            </a:solidFill>
                            <a:latin typeface="Cambria Math" charset="0"/>
                          </a:rPr>
                        </m:ctrlPr>
                      </m:dPr>
                      <m:e>
                        <m:acc>
                          <m:accPr>
                            <m:chr m:val="̂"/>
                            <m:ctrlPr>
                              <a:rPr lang="en-US" sz="1400" b="1" i="1">
                                <a:solidFill>
                                  <a:srgbClr val="0000CC"/>
                                </a:solidFill>
                                <a:latin typeface="Cambria Math" charset="0"/>
                              </a:rPr>
                            </m:ctrlPr>
                          </m:accPr>
                          <m:e>
                            <m:r>
                              <a:rPr lang="en-US" sz="1400" b="1" i="1">
                                <a:solidFill>
                                  <a:srgbClr val="0000CC"/>
                                </a:solidFill>
                                <a:latin typeface="Cambria Math" charset="0"/>
                              </a:rPr>
                              <m:t>𝒂</m:t>
                            </m:r>
                          </m:e>
                        </m:acc>
                        <m:r>
                          <a:rPr lang="en-US" sz="1400" b="1" i="1">
                            <a:solidFill>
                              <a:srgbClr val="0000CC"/>
                            </a:solidFill>
                            <a:latin typeface="Cambria Math" charset="0"/>
                          </a:rPr>
                          <m:t>,</m:t>
                        </m:r>
                        <m:acc>
                          <m:accPr>
                            <m:chr m:val="̂"/>
                            <m:ctrlPr>
                              <a:rPr lang="en-US" sz="1400" b="1" i="1">
                                <a:solidFill>
                                  <a:srgbClr val="0000CC"/>
                                </a:solidFill>
                                <a:latin typeface="Cambria Math" charset="0"/>
                              </a:rPr>
                            </m:ctrlPr>
                          </m:accPr>
                          <m:e>
                            <m:r>
                              <a:rPr lang="en-US" sz="1400" b="1" i="1">
                                <a:solidFill>
                                  <a:srgbClr val="0000CC"/>
                                </a:solidFill>
                                <a:latin typeface="Cambria Math" charset="0"/>
                              </a:rPr>
                              <m:t>𝒃</m:t>
                            </m:r>
                          </m:e>
                        </m:acc>
                      </m:e>
                    </m:d>
                  </m:oMath>
                </a14:m>
                <a:r>
                  <a:rPr lang="en-US" sz="1400" dirty="0" smtClean="0"/>
                  <a:t>=-0.0463 </a:t>
                </a:r>
                <a:r>
                  <a:rPr lang="el-GR" sz="1400" dirty="0" smtClean="0"/>
                  <a:t>και ρ=-0.986</a:t>
                </a:r>
              </a:p>
              <a:p>
                <a:pPr algn="just"/>
                <a:r>
                  <a:rPr lang="el-GR" sz="1400" dirty="0"/>
                  <a:t>δ</a:t>
                </a:r>
                <a:r>
                  <a:rPr lang="el-GR" sz="1400" dirty="0" smtClean="0"/>
                  <a:t>ηλ. όταν το  </a:t>
                </a:r>
                <a14:m>
                  <m:oMath xmlns:m="http://schemas.openxmlformats.org/officeDocument/2006/math">
                    <m:acc>
                      <m:accPr>
                        <m:chr m:val="̂"/>
                        <m:ctrlPr>
                          <a:rPr lang="en-US" sz="1400" b="1" i="1">
                            <a:solidFill>
                              <a:srgbClr val="0000CC"/>
                            </a:solidFill>
                            <a:latin typeface="Cambria Math" charset="0"/>
                          </a:rPr>
                        </m:ctrlPr>
                      </m:accPr>
                      <m:e>
                        <m:r>
                          <a:rPr lang="en-US" sz="1400" b="1" i="1">
                            <a:solidFill>
                              <a:srgbClr val="0000CC"/>
                            </a:solidFill>
                            <a:latin typeface="Cambria Math" charset="0"/>
                          </a:rPr>
                          <m:t>𝒂</m:t>
                        </m:r>
                      </m:e>
                    </m:acc>
                  </m:oMath>
                </a14:m>
                <a:r>
                  <a:rPr lang="el-GR" sz="1400" dirty="0" smtClean="0"/>
                  <a:t>  εκτιμάται μεγαλύτερο της </a:t>
                </a:r>
                <a:r>
                  <a:rPr lang="en-US" sz="1400" dirty="0" smtClean="0"/>
                  <a:t>a</a:t>
                </a:r>
                <a:r>
                  <a:rPr lang="el-GR" sz="1400" baseline="-25000" dirty="0" smtClean="0"/>
                  <a:t>α</a:t>
                </a:r>
                <a:r>
                  <a:rPr lang="el-GR" sz="1400" dirty="0" smtClean="0"/>
                  <a:t> το  </a:t>
                </a:r>
                <a14:m>
                  <m:oMath xmlns:m="http://schemas.openxmlformats.org/officeDocument/2006/math">
                    <m:acc>
                      <m:accPr>
                        <m:chr m:val="̂"/>
                        <m:ctrlPr>
                          <a:rPr lang="en-US" sz="1400" b="1" i="1">
                            <a:solidFill>
                              <a:srgbClr val="0000CC"/>
                            </a:solidFill>
                            <a:latin typeface="Cambria Math" charset="0"/>
                          </a:rPr>
                        </m:ctrlPr>
                      </m:accPr>
                      <m:e>
                        <m:r>
                          <a:rPr lang="en-US" sz="1400" b="1" i="1">
                            <a:solidFill>
                              <a:srgbClr val="0000CC"/>
                            </a:solidFill>
                            <a:latin typeface="Cambria Math" charset="0"/>
                          </a:rPr>
                          <m:t>𝒃</m:t>
                        </m:r>
                      </m:e>
                    </m:acc>
                  </m:oMath>
                </a14:m>
                <a:r>
                  <a:rPr lang="el-GR" sz="1400" dirty="0" smtClean="0"/>
                  <a:t> εκτιμάται μικρότερο της </a:t>
                </a:r>
                <a:r>
                  <a:rPr lang="en-US" sz="1400" dirty="0" smtClean="0"/>
                  <a:t>b</a:t>
                </a:r>
                <a:r>
                  <a:rPr lang="el-GR" sz="1400" baseline="-25000" dirty="0" smtClean="0"/>
                  <a:t>α</a:t>
                </a:r>
                <a:endParaRPr lang="en-US" sz="1400" baseline="-250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07504" y="6336830"/>
                <a:ext cx="8254541" cy="563937"/>
              </a:xfrm>
              <a:prstGeom prst="rect">
                <a:avLst/>
              </a:prstGeom>
              <a:blipFill rotWithShape="0">
                <a:blip r:embed="rId12"/>
                <a:stretch>
                  <a:fillRect l="-222" b="-10870"/>
                </a:stretch>
              </a:blipFill>
            </p:spPr>
            <p:txBody>
              <a:bodyPr/>
              <a:lstStyle/>
              <a:p>
                <a:r>
                  <a:rPr lang="en-US">
                    <a:noFill/>
                  </a:rPr>
                  <a:t> </a:t>
                </a:r>
              </a:p>
            </p:txBody>
          </p:sp>
        </mc:Fallback>
      </mc:AlternateContent>
      <p:grpSp>
        <p:nvGrpSpPr>
          <p:cNvPr id="40" name="Group 39"/>
          <p:cNvGrpSpPr/>
          <p:nvPr/>
        </p:nvGrpSpPr>
        <p:grpSpPr>
          <a:xfrm>
            <a:off x="391817" y="2039809"/>
            <a:ext cx="4353343" cy="2697514"/>
            <a:chOff x="391817" y="2039809"/>
            <a:chExt cx="4353343" cy="2697514"/>
          </a:xfrm>
        </p:grpSpPr>
        <p:grpSp>
          <p:nvGrpSpPr>
            <p:cNvPr id="35" name="Group 34"/>
            <p:cNvGrpSpPr/>
            <p:nvPr/>
          </p:nvGrpSpPr>
          <p:grpSpPr>
            <a:xfrm>
              <a:off x="391817" y="2039809"/>
              <a:ext cx="4353343" cy="2697514"/>
              <a:chOff x="391817" y="2039809"/>
              <a:chExt cx="4353343" cy="2697514"/>
            </a:xfrm>
          </p:grpSpPr>
          <p:grpSp>
            <p:nvGrpSpPr>
              <p:cNvPr id="23" name="Group 22"/>
              <p:cNvGrpSpPr/>
              <p:nvPr/>
            </p:nvGrpSpPr>
            <p:grpSpPr>
              <a:xfrm>
                <a:off x="391817" y="2039809"/>
                <a:ext cx="4353343" cy="2697514"/>
                <a:chOff x="2014650" y="3026645"/>
                <a:chExt cx="4353343" cy="2697514"/>
              </a:xfrm>
            </p:grpSpPr>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14650" y="3026645"/>
                  <a:ext cx="4353343" cy="2439783"/>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2879812" y="5136967"/>
                      <a:ext cx="524070" cy="496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charset="0"/>
                                  </a:rPr>
                                </m:ctrlPr>
                              </m:accPr>
                              <m:e>
                                <m:r>
                                  <a:rPr lang="en-US" sz="1600" i="1">
                                    <a:latin typeface="Cambria Math" charset="0"/>
                                  </a:rPr>
                                  <m:t>𝑎</m:t>
                                </m:r>
                              </m:e>
                            </m:acc>
                          </m:oMath>
                        </m:oMathPara>
                      </a14:m>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2879812" y="5136967"/>
                      <a:ext cx="524070" cy="496197"/>
                    </a:xfrm>
                    <a:prstGeom prst="rect">
                      <a:avLst/>
                    </a:prstGeom>
                    <a:blipFill rotWithShape="0">
                      <a:blip r:embed="rId14"/>
                      <a:stretch>
                        <a:fillRect r="-151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822475" y="5208696"/>
                      <a:ext cx="518576" cy="5154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charset="0"/>
                                  </a:rPr>
                                </m:ctrlPr>
                              </m:accPr>
                              <m:e>
                                <m:r>
                                  <a:rPr lang="en-US" sz="1600" b="0" i="1" smtClean="0">
                                    <a:latin typeface="Cambria Math" charset="0"/>
                                  </a:rPr>
                                  <m:t>𝑏</m:t>
                                </m:r>
                              </m:e>
                            </m:acc>
                          </m:oMath>
                        </m:oMathPara>
                      </a14:m>
                      <a:endParaRPr lang="en-US" sz="1600" dirty="0"/>
                    </a:p>
                  </p:txBody>
                </p:sp>
              </mc:Choice>
              <mc:Fallback xmlns="">
                <p:sp>
                  <p:nvSpPr>
                    <p:cNvPr id="22" name="Rectangle 21"/>
                    <p:cNvSpPr>
                      <a:spLocks noRot="1" noChangeAspect="1" noMove="1" noResize="1" noEditPoints="1" noAdjustHandles="1" noChangeArrowheads="1" noChangeShapeType="1" noTextEdit="1"/>
                    </p:cNvSpPr>
                    <p:nvPr/>
                  </p:nvSpPr>
                  <p:spPr>
                    <a:xfrm>
                      <a:off x="4822475" y="5208696"/>
                      <a:ext cx="518576" cy="515463"/>
                    </a:xfrm>
                    <a:prstGeom prst="rect">
                      <a:avLst/>
                    </a:prstGeom>
                    <a:blipFill rotWithShape="0">
                      <a:blip r:embed="rId15"/>
                      <a:stretch>
                        <a:fillRect t="-1190" r="-11765"/>
                      </a:stretch>
                    </a:blipFill>
                  </p:spPr>
                  <p:txBody>
                    <a:bodyPr/>
                    <a:lstStyle/>
                    <a:p>
                      <a:r>
                        <a:rPr lang="en-US">
                          <a:noFill/>
                        </a:rPr>
                        <a:t> </a:t>
                      </a:r>
                    </a:p>
                  </p:txBody>
                </p:sp>
              </mc:Fallback>
            </mc:AlternateContent>
          </p:grpSp>
          <p:cxnSp>
            <p:nvCxnSpPr>
              <p:cNvPr id="28" name="Straight Arrow Connector 27"/>
              <p:cNvCxnSpPr/>
              <p:nvPr/>
            </p:nvCxnSpPr>
            <p:spPr bwMode="auto">
              <a:xfrm flipH="1">
                <a:off x="3815916" y="4293096"/>
                <a:ext cx="288032" cy="360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flipH="1" flipV="1">
                <a:off x="1887896" y="4437969"/>
                <a:ext cx="282234" cy="4162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39" name="TextBox 38"/>
                <p:cNvSpPr txBox="1"/>
                <p:nvPr/>
              </p:nvSpPr>
              <p:spPr>
                <a:xfrm>
                  <a:off x="391817" y="2775817"/>
                  <a:ext cx="2484277" cy="536429"/>
                </a:xfrm>
                <a:prstGeom prst="rect">
                  <a:avLst/>
                </a:prstGeom>
                <a:noFill/>
              </p:spPr>
              <p:txBody>
                <a:bodyPr wrap="square" lIns="0" tIns="0" rIns="0" bIns="0" rtlCol="0">
                  <a:spAutoFit/>
                </a:bodyPr>
                <a:lstStyle/>
                <a:p>
                  <a14:m>
                    <m:oMath xmlns:m="http://schemas.openxmlformats.org/officeDocument/2006/math">
                      <m:acc>
                        <m:accPr>
                          <m:chr m:val="̂"/>
                          <m:ctrlPr>
                            <a:rPr lang="en-US" sz="1600" i="1" smtClean="0">
                              <a:latin typeface="Cambria Math" charset="0"/>
                            </a:rPr>
                          </m:ctrlPr>
                        </m:accPr>
                        <m:e>
                          <m:d>
                            <m:dPr>
                              <m:begChr m:val="⟨"/>
                              <m:endChr m:val="⟩"/>
                              <m:ctrlPr>
                                <a:rPr lang="en-US" sz="1600" i="1" smtClean="0">
                                  <a:latin typeface="Cambria Math" charset="0"/>
                                </a:rPr>
                              </m:ctrlPr>
                            </m:dPr>
                            <m:e>
                              <m:r>
                                <a:rPr lang="en-US" sz="1600" b="0" i="1" smtClean="0">
                                  <a:latin typeface="Cambria Math" charset="0"/>
                                </a:rPr>
                                <m:t>𝑎</m:t>
                              </m:r>
                            </m:e>
                          </m:d>
                        </m:e>
                      </m:acc>
                    </m:oMath>
                  </a14:m>
                  <a:r>
                    <a:rPr lang="el-GR" sz="1600" dirty="0" smtClean="0"/>
                    <a:t>=</a:t>
                  </a:r>
                  <a14:m>
                    <m:oMath xmlns:m="http://schemas.openxmlformats.org/officeDocument/2006/math">
                      <m:sSub>
                        <m:sSubPr>
                          <m:ctrlPr>
                            <a:rPr lang="el-GR" sz="1600" i="1" smtClean="0">
                              <a:latin typeface="Cambria Math" charset="0"/>
                            </a:rPr>
                          </m:ctrlPr>
                        </m:sSubPr>
                        <m:e>
                          <m:r>
                            <m:rPr>
                              <m:nor/>
                            </m:rPr>
                            <a:rPr lang="el-GR" sz="1600" b="0" i="0" smtClean="0">
                              <a:latin typeface="Cambria Math" charset="0"/>
                            </a:rPr>
                            <m:t>α</m:t>
                          </m:r>
                        </m:e>
                        <m:sub>
                          <m:r>
                            <a:rPr lang="el-GR" sz="1600" b="0" i="1" smtClean="0">
                              <a:latin typeface="Cambria Math" charset="0"/>
                            </a:rPr>
                            <m:t>𝛼</m:t>
                          </m:r>
                        </m:sub>
                      </m:sSub>
                    </m:oMath>
                  </a14:m>
                  <a:endParaRPr lang="el-GR" sz="1600" dirty="0" smtClean="0"/>
                </a:p>
                <a:p>
                  <a14:m>
                    <m:oMath xmlns:m="http://schemas.openxmlformats.org/officeDocument/2006/math">
                      <m:acc>
                        <m:accPr>
                          <m:chr m:val="̂"/>
                          <m:ctrlPr>
                            <a:rPr lang="en-US" sz="1600" i="1">
                              <a:latin typeface="Cambria Math" charset="0"/>
                            </a:rPr>
                          </m:ctrlPr>
                        </m:accPr>
                        <m:e>
                          <m:d>
                            <m:dPr>
                              <m:begChr m:val="⟨"/>
                              <m:endChr m:val="⟩"/>
                              <m:ctrlPr>
                                <a:rPr lang="en-US" sz="1600" i="1">
                                  <a:latin typeface="Cambria Math" charset="0"/>
                                </a:rPr>
                              </m:ctrlPr>
                            </m:dPr>
                            <m:e>
                              <m:r>
                                <a:rPr lang="en-US" sz="1600" b="0" i="1" smtClean="0">
                                  <a:latin typeface="Cambria Math" charset="0"/>
                                </a:rPr>
                                <m:t>𝑏</m:t>
                              </m:r>
                            </m:e>
                          </m:d>
                        </m:e>
                      </m:acc>
                    </m:oMath>
                  </a14:m>
                  <a:r>
                    <a:rPr lang="en-US" sz="1600" dirty="0"/>
                    <a:t> </a:t>
                  </a:r>
                  <a14:m>
                    <m:oMath xmlns:m="http://schemas.openxmlformats.org/officeDocument/2006/math">
                      <m:r>
                        <a:rPr lang="en-US" sz="1600" i="1">
                          <a:latin typeface="Cambria Math" charset="0"/>
                        </a:rPr>
                        <m:t>=</m:t>
                      </m:r>
                      <m:sSub>
                        <m:sSubPr>
                          <m:ctrlPr>
                            <a:rPr lang="el-GR" sz="1600" i="1" smtClean="0">
                              <a:latin typeface="Cambria Math" charset="0"/>
                            </a:rPr>
                          </m:ctrlPr>
                        </m:sSubPr>
                        <m:e>
                          <m:r>
                            <m:rPr>
                              <m:nor/>
                            </m:rPr>
                            <a:rPr lang="en-US" sz="1600" b="0" i="0" smtClean="0">
                              <a:latin typeface="Cambria Math" charset="0"/>
                            </a:rPr>
                            <m:t>b</m:t>
                          </m:r>
                        </m:e>
                        <m:sub>
                          <m:r>
                            <a:rPr lang="el-GR" sz="1600" i="1">
                              <a:latin typeface="Cambria Math" charset="0"/>
                            </a:rPr>
                            <m:t>𝛼</m:t>
                          </m:r>
                        </m:sub>
                      </m:sSub>
                    </m:oMath>
                  </a14:m>
                  <a:endParaRPr 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91817" y="2775817"/>
                  <a:ext cx="2484277" cy="536429"/>
                </a:xfrm>
                <a:prstGeom prst="rect">
                  <a:avLst/>
                </a:prstGeom>
                <a:blipFill rotWithShape="0">
                  <a:blip r:embed="rId16"/>
                  <a:stretch>
                    <a:fillRect t="-7955" b="-4545"/>
                  </a:stretch>
                </a:blipFill>
              </p:spPr>
              <p:txBody>
                <a:bodyPr/>
                <a:lstStyle/>
                <a:p>
                  <a:r>
                    <a:rPr lang="en-US">
                      <a:noFill/>
                    </a:rPr>
                    <a:t> </a:t>
                  </a:r>
                </a:p>
              </p:txBody>
            </p:sp>
          </mc:Fallback>
        </mc:AlternateContent>
      </p:gr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504" y="1124744"/>
            <a:ext cx="1049121" cy="1062012"/>
          </a:xfrm>
          <a:prstGeom prst="rect">
            <a:avLst/>
          </a:prstGeom>
        </p:spPr>
      </p:pic>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44258" y="1136894"/>
            <a:ext cx="1037315" cy="1062012"/>
          </a:xfrm>
          <a:prstGeom prst="rect">
            <a:avLst/>
          </a:prstGeom>
        </p:spPr>
      </p:pic>
      <p:pic>
        <p:nvPicPr>
          <p:cNvPr id="11" name="Picture 1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03607" y="1132883"/>
            <a:ext cx="1077069" cy="1062012"/>
          </a:xfrm>
          <a:prstGeom prst="rect">
            <a:avLst/>
          </a:prstGeom>
        </p:spPr>
      </p:pic>
      <p:sp>
        <p:nvSpPr>
          <p:cNvPr id="14" name="TextBox 13"/>
          <p:cNvSpPr txBox="1"/>
          <p:nvPr/>
        </p:nvSpPr>
        <p:spPr>
          <a:xfrm>
            <a:off x="992131" y="1320335"/>
            <a:ext cx="972108" cy="523220"/>
          </a:xfrm>
          <a:prstGeom prst="rect">
            <a:avLst/>
          </a:prstGeom>
          <a:noFill/>
        </p:spPr>
        <p:txBody>
          <a:bodyPr wrap="square" rtlCol="0">
            <a:spAutoFit/>
          </a:bodyPr>
          <a:lstStyle/>
          <a:p>
            <a:r>
              <a:rPr lang="en-US" smtClean="0"/>
              <a:t>…</a:t>
            </a:r>
            <a:endParaRPr lang="en-US"/>
          </a:p>
        </p:txBody>
      </p:sp>
      <p:sp>
        <p:nvSpPr>
          <p:cNvPr id="15" name="TextBox 14"/>
          <p:cNvSpPr txBox="1"/>
          <p:nvPr/>
        </p:nvSpPr>
        <p:spPr>
          <a:xfrm>
            <a:off x="2568489" y="1394140"/>
            <a:ext cx="972108" cy="523220"/>
          </a:xfrm>
          <a:prstGeom prst="rect">
            <a:avLst/>
          </a:prstGeom>
          <a:noFill/>
        </p:spPr>
        <p:txBody>
          <a:bodyPr wrap="square" rtlCol="0">
            <a:spAutoFit/>
          </a:bodyPr>
          <a:lstStyle/>
          <a:p>
            <a:r>
              <a:rPr lang="en-US" smtClean="0"/>
              <a:t>…</a:t>
            </a:r>
            <a:endParaRPr lang="en-US"/>
          </a:p>
        </p:txBody>
      </p:sp>
      <p:grpSp>
        <p:nvGrpSpPr>
          <p:cNvPr id="36" name="Group 35"/>
          <p:cNvGrpSpPr/>
          <p:nvPr/>
        </p:nvGrpSpPr>
        <p:grpSpPr>
          <a:xfrm>
            <a:off x="174447" y="3058394"/>
            <a:ext cx="8422180" cy="2341513"/>
            <a:chOff x="174447" y="3058394"/>
            <a:chExt cx="8422180" cy="2341513"/>
          </a:xfrm>
        </p:grpSpPr>
        <mc:AlternateContent xmlns:mc="http://schemas.openxmlformats.org/markup-compatibility/2006">
          <mc:Choice xmlns:a14="http://schemas.microsoft.com/office/drawing/2010/main" Requires="a14">
            <p:sp>
              <p:nvSpPr>
                <p:cNvPr id="25" name="TextBox 24"/>
                <p:cNvSpPr txBox="1"/>
                <p:nvPr/>
              </p:nvSpPr>
              <p:spPr>
                <a:xfrm>
                  <a:off x="174447" y="4723953"/>
                  <a:ext cx="5440785" cy="675954"/>
                </a:xfrm>
                <a:prstGeom prst="rect">
                  <a:avLst/>
                </a:prstGeom>
                <a:noFill/>
              </p:spPr>
              <p:txBody>
                <a:bodyPr wrap="none" lIns="0" tIns="0" rIns="0" bIns="0" rtlCol="0">
                  <a:spAutoFit/>
                </a:bodyPr>
                <a:lstStyle/>
                <a:p>
                  <a14:m>
                    <m:oMath xmlns:m="http://schemas.openxmlformats.org/officeDocument/2006/math">
                      <m:r>
                        <a:rPr lang="en-US" sz="1600" b="0" i="1" smtClean="0">
                          <a:solidFill>
                            <a:srgbClr val="C00000"/>
                          </a:solidFill>
                          <a:latin typeface="Cambria Math" charset="0"/>
                          <a:ea typeface="Cambria Math" charset="0"/>
                          <a:cs typeface="Cambria Math" charset="0"/>
                        </a:rPr>
                        <m:t>𝑐𝑜𝑣</m:t>
                      </m:r>
                      <m:d>
                        <m:dPr>
                          <m:begChr m:val="["/>
                          <m:endChr m:val="]"/>
                          <m:ctrlPr>
                            <a:rPr lang="en-US" sz="1600" i="1" smtClean="0">
                              <a:solidFill>
                                <a:srgbClr val="C00000"/>
                              </a:solidFill>
                              <a:latin typeface="Cambria Math" charset="0"/>
                              <a:ea typeface="Cambria Math" charset="0"/>
                              <a:cs typeface="Cambria Math" charset="0"/>
                            </a:rPr>
                          </m:ctrlPr>
                        </m:dPr>
                        <m:e>
                          <m:acc>
                            <m:accPr>
                              <m:chr m:val="̂"/>
                              <m:ctrlPr>
                                <a:rPr lang="en-US" sz="1600" i="1">
                                  <a:solidFill>
                                    <a:srgbClr val="C00000"/>
                                  </a:solidFill>
                                  <a:latin typeface="Cambria Math" charset="0"/>
                                </a:rPr>
                              </m:ctrlPr>
                            </m:accPr>
                            <m:e>
                              <m:r>
                                <a:rPr lang="en-US" sz="1600" b="0" i="1">
                                  <a:solidFill>
                                    <a:srgbClr val="C00000"/>
                                  </a:solidFill>
                                  <a:latin typeface="Cambria Math" charset="0"/>
                                </a:rPr>
                                <m:t>𝑎</m:t>
                              </m:r>
                            </m:e>
                          </m:acc>
                          <m:r>
                            <a:rPr lang="en-US" sz="1600" b="0" i="1" smtClean="0">
                              <a:solidFill>
                                <a:srgbClr val="C00000"/>
                              </a:solidFill>
                              <a:latin typeface="Cambria Math" charset="0"/>
                            </a:rPr>
                            <m:t>,</m:t>
                          </m:r>
                          <m:acc>
                            <m:accPr>
                              <m:chr m:val="̂"/>
                              <m:ctrlPr>
                                <a:rPr lang="en-US" sz="1600" i="1">
                                  <a:solidFill>
                                    <a:srgbClr val="C00000"/>
                                  </a:solidFill>
                                  <a:latin typeface="Cambria Math" charset="0"/>
                                </a:rPr>
                              </m:ctrlPr>
                            </m:accPr>
                            <m:e>
                              <m:r>
                                <a:rPr lang="en-US" sz="1600" b="0" i="1">
                                  <a:solidFill>
                                    <a:srgbClr val="C00000"/>
                                  </a:solidFill>
                                  <a:latin typeface="Cambria Math" charset="0"/>
                                </a:rPr>
                                <m:t>𝑏</m:t>
                              </m:r>
                            </m:e>
                          </m:acc>
                        </m:e>
                      </m:d>
                      <m:r>
                        <a:rPr lang="en-US" sz="1600" b="0" i="1">
                          <a:solidFill>
                            <a:srgbClr val="C00000"/>
                          </a:solidFill>
                          <a:latin typeface="Cambria Math" charset="0"/>
                          <a:ea typeface="Cambria Math" charset="0"/>
                          <a:cs typeface="Cambria Math" charset="0"/>
                        </a:rPr>
                        <m:t>≈</m:t>
                      </m:r>
                      <m:nary>
                        <m:naryPr>
                          <m:chr m:val="∑"/>
                          <m:ctrlPr>
                            <a:rPr lang="el-GR" sz="1600" i="1" smtClean="0">
                              <a:solidFill>
                                <a:srgbClr val="C00000"/>
                              </a:solidFill>
                              <a:latin typeface="Cambria Math" charset="0"/>
                            </a:rPr>
                          </m:ctrlPr>
                        </m:naryPr>
                        <m:sub>
                          <m:r>
                            <m:rPr>
                              <m:brk m:alnAt="23"/>
                            </m:rPr>
                            <a:rPr lang="en-US" sz="1600" b="0" i="1" smtClean="0">
                              <a:solidFill>
                                <a:srgbClr val="C00000"/>
                              </a:solidFill>
                              <a:latin typeface="Cambria Math" charset="0"/>
                            </a:rPr>
                            <m:t>𝑖</m:t>
                          </m:r>
                          <m:r>
                            <a:rPr lang="en-US" sz="1600" b="0" i="1" smtClean="0">
                              <a:solidFill>
                                <a:srgbClr val="C00000"/>
                              </a:solidFill>
                              <a:latin typeface="Cambria Math" charset="0"/>
                            </a:rPr>
                            <m:t>=1</m:t>
                          </m:r>
                        </m:sub>
                        <m:sup>
                          <m:r>
                            <a:rPr lang="en-US" sz="1600" b="0" i="1" smtClean="0">
                              <a:solidFill>
                                <a:srgbClr val="C00000"/>
                              </a:solidFill>
                              <a:latin typeface="Cambria Math" charset="0"/>
                            </a:rPr>
                            <m:t>𝑁</m:t>
                          </m:r>
                        </m:sup>
                        <m:e>
                          <m:f>
                            <m:fPr>
                              <m:ctrlPr>
                                <a:rPr lang="el-GR" sz="1600" i="1">
                                  <a:solidFill>
                                    <a:srgbClr val="C00000"/>
                                  </a:solidFill>
                                  <a:latin typeface="Cambria Math" charset="0"/>
                                </a:rPr>
                              </m:ctrlPr>
                            </m:fPr>
                            <m:num>
                              <m:r>
                                <a:rPr lang="el-GR" sz="1600" b="0" i="1">
                                  <a:solidFill>
                                    <a:srgbClr val="C00000"/>
                                  </a:solidFill>
                                  <a:latin typeface="Cambria Math" charset="0"/>
                                  <a:ea typeface="Cambria Math" charset="0"/>
                                  <a:cs typeface="Cambria Math" charset="0"/>
                                </a:rPr>
                                <m:t>𝜕</m:t>
                              </m:r>
                              <m:r>
                                <a:rPr lang="en-US" sz="1600" b="0" i="1">
                                  <a:solidFill>
                                    <a:srgbClr val="C00000"/>
                                  </a:solidFill>
                                  <a:latin typeface="Cambria Math" charset="0"/>
                                  <a:ea typeface="Cambria Math" charset="0"/>
                                  <a:cs typeface="Cambria Math" charset="0"/>
                                </a:rPr>
                                <m:t>𝑔</m:t>
                              </m:r>
                            </m:num>
                            <m:den>
                              <m:r>
                                <a:rPr lang="el-GR" sz="1600" b="0" i="1">
                                  <a:solidFill>
                                    <a:srgbClr val="C00000"/>
                                  </a:solidFill>
                                  <a:latin typeface="Cambria Math" charset="0"/>
                                  <a:ea typeface="Cambria Math" charset="0"/>
                                  <a:cs typeface="Cambria Math" charset="0"/>
                                </a:rPr>
                                <m:t>𝜕</m:t>
                              </m:r>
                              <m:sSub>
                                <m:sSubPr>
                                  <m:ctrlPr>
                                    <a:rPr lang="el-GR" sz="1600" i="1">
                                      <a:solidFill>
                                        <a:srgbClr val="C00000"/>
                                      </a:solidFill>
                                      <a:latin typeface="Cambria Math" charset="0"/>
                                      <a:ea typeface="Cambria Math" charset="0"/>
                                      <a:cs typeface="Cambria Math" charset="0"/>
                                    </a:rPr>
                                  </m:ctrlPr>
                                </m:sSubPr>
                                <m:e>
                                  <m:r>
                                    <a:rPr lang="en-US" sz="1600" b="0" i="1" smtClean="0">
                                      <a:solidFill>
                                        <a:srgbClr val="C00000"/>
                                      </a:solidFill>
                                      <a:latin typeface="Cambria Math" charset="0"/>
                                      <a:ea typeface="Cambria Math" charset="0"/>
                                      <a:cs typeface="Cambria Math" charset="0"/>
                                    </a:rPr>
                                    <m:t>𝑦</m:t>
                                  </m:r>
                                </m:e>
                                <m:sub>
                                  <m:r>
                                    <a:rPr lang="en-US" sz="1600" b="0" i="1">
                                      <a:solidFill>
                                        <a:srgbClr val="C00000"/>
                                      </a:solidFill>
                                      <a:latin typeface="Cambria Math" charset="0"/>
                                      <a:ea typeface="Cambria Math" charset="0"/>
                                      <a:cs typeface="Cambria Math" charset="0"/>
                                    </a:rPr>
                                    <m:t>𝑖</m:t>
                                  </m:r>
                                </m:sub>
                              </m:sSub>
                            </m:den>
                          </m:f>
                        </m:e>
                      </m:nary>
                      <m:f>
                        <m:fPr>
                          <m:ctrlPr>
                            <a:rPr lang="el-GR" sz="1600" i="1">
                              <a:solidFill>
                                <a:srgbClr val="C00000"/>
                              </a:solidFill>
                              <a:latin typeface="Cambria Math" charset="0"/>
                            </a:rPr>
                          </m:ctrlPr>
                        </m:fPr>
                        <m:num>
                          <m:r>
                            <a:rPr lang="el-GR" sz="1600" b="0" i="1">
                              <a:solidFill>
                                <a:srgbClr val="C00000"/>
                              </a:solidFill>
                              <a:latin typeface="Cambria Math" charset="0"/>
                              <a:ea typeface="Cambria Math" charset="0"/>
                              <a:cs typeface="Cambria Math" charset="0"/>
                            </a:rPr>
                            <m:t>𝜕</m:t>
                          </m:r>
                          <m:r>
                            <a:rPr lang="en-US" sz="1600" b="0" i="1" smtClean="0">
                              <a:solidFill>
                                <a:srgbClr val="C00000"/>
                              </a:solidFill>
                              <a:latin typeface="Cambria Math" charset="0"/>
                              <a:ea typeface="Cambria Math" charset="0"/>
                              <a:cs typeface="Cambria Math" charset="0"/>
                            </a:rPr>
                            <m:t>h</m:t>
                          </m:r>
                        </m:num>
                        <m:den>
                          <m:r>
                            <a:rPr lang="el-GR" sz="1600" b="0" i="1">
                              <a:solidFill>
                                <a:srgbClr val="C00000"/>
                              </a:solidFill>
                              <a:latin typeface="Cambria Math" charset="0"/>
                              <a:ea typeface="Cambria Math" charset="0"/>
                              <a:cs typeface="Cambria Math" charset="0"/>
                            </a:rPr>
                            <m:t>𝜕</m:t>
                          </m:r>
                          <m:r>
                            <a:rPr lang="en-US" sz="1600" b="0" i="1" smtClean="0">
                              <a:solidFill>
                                <a:srgbClr val="C00000"/>
                              </a:solidFill>
                              <a:latin typeface="Cambria Math" charset="0"/>
                              <a:ea typeface="Cambria Math" charset="0"/>
                              <a:cs typeface="Cambria Math" charset="0"/>
                            </a:rPr>
                            <m:t>𝑦</m:t>
                          </m:r>
                        </m:den>
                      </m:f>
                    </m:oMath>
                  </a14:m>
                  <a:r>
                    <a:rPr lang="en-US" sz="1600" dirty="0" smtClean="0">
                      <a:solidFill>
                        <a:srgbClr val="C00000"/>
                      </a:solidFill>
                    </a:rPr>
                    <a:t>V</a:t>
                  </a:r>
                  <a14:m>
                    <m:oMath xmlns:m="http://schemas.openxmlformats.org/officeDocument/2006/math">
                      <m:d>
                        <m:dPr>
                          <m:begChr m:val="["/>
                          <m:endChr m:val="]"/>
                          <m:ctrlPr>
                            <a:rPr lang="en-US" sz="1600" i="1" dirty="0" smtClean="0">
                              <a:solidFill>
                                <a:srgbClr val="C00000"/>
                              </a:solidFill>
                              <a:latin typeface="Cambria Math" charset="0"/>
                            </a:rPr>
                          </m:ctrlPr>
                        </m:dPr>
                        <m:e>
                          <m:sSub>
                            <m:sSubPr>
                              <m:ctrlPr>
                                <a:rPr lang="en-US" sz="1600" i="1" dirty="0" smtClean="0">
                                  <a:solidFill>
                                    <a:srgbClr val="C00000"/>
                                  </a:solidFill>
                                  <a:latin typeface="Cambria Math" charset="0"/>
                                </a:rPr>
                              </m:ctrlPr>
                            </m:sSubPr>
                            <m:e>
                              <m:r>
                                <a:rPr lang="en-US" sz="1600" b="0" i="1" dirty="0" smtClean="0">
                                  <a:solidFill>
                                    <a:srgbClr val="C00000"/>
                                  </a:solidFill>
                                  <a:latin typeface="Cambria Math" charset="0"/>
                                </a:rPr>
                                <m:t>𝑦</m:t>
                              </m:r>
                            </m:e>
                            <m:sub>
                              <m:r>
                                <a:rPr lang="en-US" sz="1600" b="0" i="1" dirty="0" smtClean="0">
                                  <a:solidFill>
                                    <a:srgbClr val="C00000"/>
                                  </a:solidFill>
                                  <a:latin typeface="Cambria Math" charset="0"/>
                                </a:rPr>
                                <m:t>𝑖</m:t>
                              </m:r>
                            </m:sub>
                          </m:sSub>
                        </m:e>
                      </m:d>
                    </m:oMath>
                  </a14:m>
                  <a:r>
                    <a:rPr lang="en-US" sz="1600" dirty="0">
                      <a:solidFill>
                        <a:srgbClr val="C00000"/>
                      </a:solidFill>
                    </a:rPr>
                    <a:t> + </a:t>
                  </a:r>
                  <a14:m>
                    <m:oMath xmlns:m="http://schemas.openxmlformats.org/officeDocument/2006/math">
                      <m:limUpp>
                        <m:limUppPr>
                          <m:ctrlPr>
                            <a:rPr lang="en-US" sz="1600" i="1" dirty="0" smtClean="0">
                              <a:solidFill>
                                <a:srgbClr val="C00000"/>
                              </a:solidFill>
                              <a:latin typeface="Cambria Math" charset="0"/>
                            </a:rPr>
                          </m:ctrlPr>
                        </m:limUppPr>
                        <m:e>
                          <m:groupChr>
                            <m:groupChrPr>
                              <m:chr m:val="⏞"/>
                              <m:pos m:val="top"/>
                              <m:vertJc m:val="bot"/>
                              <m:ctrlPr>
                                <a:rPr lang="en-US" sz="1600" i="1" dirty="0" smtClean="0">
                                  <a:solidFill>
                                    <a:srgbClr val="C00000"/>
                                  </a:solidFill>
                                  <a:latin typeface="Cambria Math" charset="0"/>
                                </a:rPr>
                              </m:ctrlPr>
                            </m:groupChrPr>
                            <m:e>
                              <m:nary>
                                <m:naryPr>
                                  <m:chr m:val="∑"/>
                                  <m:ctrlPr>
                                    <a:rPr lang="en-US" sz="1600" i="1" dirty="0">
                                      <a:solidFill>
                                        <a:srgbClr val="C00000"/>
                                      </a:solidFill>
                                      <a:latin typeface="Cambria Math" charset="0"/>
                                    </a:rPr>
                                  </m:ctrlPr>
                                </m:naryPr>
                                <m:sub>
                                  <m:r>
                                    <m:rPr>
                                      <m:brk m:alnAt="23"/>
                                    </m:rPr>
                                    <a:rPr lang="en-US" sz="1600" i="1" dirty="0">
                                      <a:solidFill>
                                        <a:srgbClr val="C00000"/>
                                      </a:solidFill>
                                      <a:latin typeface="Cambria Math" charset="0"/>
                                    </a:rPr>
                                    <m:t>𝑖</m:t>
                                  </m:r>
                                  <m:r>
                                    <a:rPr lang="en-US" sz="1600" i="1" dirty="0">
                                      <a:solidFill>
                                        <a:srgbClr val="C00000"/>
                                      </a:solidFill>
                                      <a:latin typeface="Cambria Math" charset="0"/>
                                    </a:rPr>
                                    <m:t>=1</m:t>
                                  </m:r>
                                </m:sub>
                                <m:sup>
                                  <m:r>
                                    <a:rPr lang="en-US" sz="1600" i="1" dirty="0">
                                      <a:solidFill>
                                        <a:srgbClr val="C00000"/>
                                      </a:solidFill>
                                      <a:latin typeface="Cambria Math" charset="0"/>
                                    </a:rPr>
                                    <m:t>𝑁</m:t>
                                  </m:r>
                                </m:sup>
                                <m:e>
                                  <m:nary>
                                    <m:naryPr>
                                      <m:chr m:val="∑"/>
                                      <m:ctrlPr>
                                        <a:rPr lang="el-GR" sz="1600" i="1">
                                          <a:solidFill>
                                            <a:srgbClr val="C00000"/>
                                          </a:solidFill>
                                          <a:latin typeface="Cambria Math" charset="0"/>
                                        </a:rPr>
                                      </m:ctrlPr>
                                    </m:naryPr>
                                    <m:sub>
                                      <m:r>
                                        <a:rPr lang="en-US" sz="1600" i="1">
                                          <a:solidFill>
                                            <a:srgbClr val="C00000"/>
                                          </a:solidFill>
                                          <a:latin typeface="Cambria Math" charset="0"/>
                                        </a:rPr>
                                        <m:t>𝑗</m:t>
                                      </m:r>
                                      <m:r>
                                        <a:rPr lang="en-US" sz="1600" i="1">
                                          <a:solidFill>
                                            <a:srgbClr val="C00000"/>
                                          </a:solidFill>
                                          <a:latin typeface="Cambria Math" charset="0"/>
                                        </a:rPr>
                                        <m:t>&gt;</m:t>
                                      </m:r>
                                      <m:r>
                                        <a:rPr lang="en-US" sz="1600" i="1">
                                          <a:solidFill>
                                            <a:srgbClr val="C00000"/>
                                          </a:solidFill>
                                          <a:latin typeface="Cambria Math" charset="0"/>
                                        </a:rPr>
                                        <m:t>𝑖</m:t>
                                      </m:r>
                                    </m:sub>
                                    <m:sup>
                                      <m:r>
                                        <a:rPr lang="en-US" sz="1600" i="1">
                                          <a:solidFill>
                                            <a:srgbClr val="C00000"/>
                                          </a:solidFill>
                                          <a:latin typeface="Cambria Math" charset="0"/>
                                        </a:rPr>
                                        <m:t>𝑁</m:t>
                                      </m:r>
                                    </m:sup>
                                    <m:e>
                                      <m:d>
                                        <m:dPr>
                                          <m:ctrlPr>
                                            <a:rPr lang="en-US" sz="1600" i="1">
                                              <a:solidFill>
                                                <a:srgbClr val="C00000"/>
                                              </a:solidFill>
                                              <a:latin typeface="Cambria Math" charset="0"/>
                                            </a:rPr>
                                          </m:ctrlPr>
                                        </m:dPr>
                                        <m:e>
                                          <m:f>
                                            <m:fPr>
                                              <m:ctrlPr>
                                                <a:rPr lang="el-GR" sz="1600" i="1">
                                                  <a:solidFill>
                                                    <a:srgbClr val="C00000"/>
                                                  </a:solidFill>
                                                  <a:latin typeface="Cambria Math" charset="0"/>
                                                </a:rPr>
                                              </m:ctrlPr>
                                            </m:fPr>
                                            <m:num>
                                              <m:r>
                                                <a:rPr lang="el-GR" sz="1600" i="1">
                                                  <a:solidFill>
                                                    <a:srgbClr val="C00000"/>
                                                  </a:solidFill>
                                                  <a:latin typeface="Cambria Math" charset="0"/>
                                                  <a:ea typeface="Cambria Math" charset="0"/>
                                                  <a:cs typeface="Cambria Math" charset="0"/>
                                                </a:rPr>
                                                <m:t>𝜕</m:t>
                                              </m:r>
                                              <m:r>
                                                <a:rPr lang="en-US" sz="1600" i="1">
                                                  <a:solidFill>
                                                    <a:srgbClr val="C00000"/>
                                                  </a:solidFill>
                                                  <a:latin typeface="Cambria Math" charset="0"/>
                                                  <a:ea typeface="Cambria Math" charset="0"/>
                                                  <a:cs typeface="Cambria Math" charset="0"/>
                                                </a:rPr>
                                                <m:t>𝑔</m:t>
                                              </m:r>
                                            </m:num>
                                            <m:den>
                                              <m:r>
                                                <a:rPr lang="el-GR" sz="1600" i="1">
                                                  <a:solidFill>
                                                    <a:srgbClr val="C00000"/>
                                                  </a:solidFill>
                                                  <a:latin typeface="Cambria Math" charset="0"/>
                                                  <a:ea typeface="Cambria Math" charset="0"/>
                                                  <a:cs typeface="Cambria Math" charset="0"/>
                                                </a:rPr>
                                                <m:t>𝜕</m:t>
                                              </m:r>
                                              <m:sSub>
                                                <m:sSubPr>
                                                  <m:ctrlPr>
                                                    <a:rPr lang="el-GR" sz="1600" i="1">
                                                      <a:solidFill>
                                                        <a:srgbClr val="C00000"/>
                                                      </a:solidFill>
                                                      <a:latin typeface="Cambria Math" charset="0"/>
                                                      <a:ea typeface="Cambria Math" charset="0"/>
                                                      <a:cs typeface="Cambria Math" charset="0"/>
                                                    </a:rPr>
                                                  </m:ctrlPr>
                                                </m:sSubPr>
                                                <m:e>
                                                  <m:r>
                                                    <a:rPr lang="en-US" sz="1600" i="1">
                                                      <a:solidFill>
                                                        <a:srgbClr val="C00000"/>
                                                      </a:solidFill>
                                                      <a:latin typeface="Cambria Math" charset="0"/>
                                                      <a:ea typeface="Cambria Math" charset="0"/>
                                                      <a:cs typeface="Cambria Math" charset="0"/>
                                                    </a:rPr>
                                                    <m:t>𝑦</m:t>
                                                  </m:r>
                                                </m:e>
                                                <m:sub>
                                                  <m:r>
                                                    <a:rPr lang="en-US" sz="1600" i="1">
                                                      <a:solidFill>
                                                        <a:srgbClr val="C00000"/>
                                                      </a:solidFill>
                                                      <a:latin typeface="Cambria Math" charset="0"/>
                                                      <a:ea typeface="Cambria Math" charset="0"/>
                                                      <a:cs typeface="Cambria Math" charset="0"/>
                                                    </a:rPr>
                                                    <m:t>𝑖</m:t>
                                                  </m:r>
                                                </m:sub>
                                              </m:sSub>
                                            </m:den>
                                          </m:f>
                                        </m:e>
                                      </m:d>
                                      <m:d>
                                        <m:dPr>
                                          <m:ctrlPr>
                                            <a:rPr lang="en-US" sz="1600" i="1">
                                              <a:solidFill>
                                                <a:srgbClr val="C00000"/>
                                              </a:solidFill>
                                              <a:latin typeface="Cambria Math" charset="0"/>
                                            </a:rPr>
                                          </m:ctrlPr>
                                        </m:dPr>
                                        <m:e>
                                          <m:f>
                                            <m:fPr>
                                              <m:ctrlPr>
                                                <a:rPr lang="el-GR" sz="1600" i="1">
                                                  <a:solidFill>
                                                    <a:srgbClr val="C00000"/>
                                                  </a:solidFill>
                                                  <a:latin typeface="Cambria Math" charset="0"/>
                                                </a:rPr>
                                              </m:ctrlPr>
                                            </m:fPr>
                                            <m:num>
                                              <m:r>
                                                <a:rPr lang="el-GR" sz="1600" i="1">
                                                  <a:solidFill>
                                                    <a:srgbClr val="C00000"/>
                                                  </a:solidFill>
                                                  <a:latin typeface="Cambria Math" charset="0"/>
                                                  <a:ea typeface="Cambria Math" charset="0"/>
                                                  <a:cs typeface="Cambria Math" charset="0"/>
                                                </a:rPr>
                                                <m:t>𝜕</m:t>
                                              </m:r>
                                              <m:r>
                                                <a:rPr lang="en-US" sz="1600" i="1">
                                                  <a:solidFill>
                                                    <a:srgbClr val="C00000"/>
                                                  </a:solidFill>
                                                  <a:latin typeface="Cambria Math" charset="0"/>
                                                  <a:ea typeface="Cambria Math" charset="0"/>
                                                  <a:cs typeface="Cambria Math" charset="0"/>
                                                </a:rPr>
                                                <m:t>h</m:t>
                                              </m:r>
                                            </m:num>
                                            <m:den>
                                              <m:r>
                                                <a:rPr lang="el-GR" sz="1600" i="1">
                                                  <a:solidFill>
                                                    <a:srgbClr val="C00000"/>
                                                  </a:solidFill>
                                                  <a:latin typeface="Cambria Math" charset="0"/>
                                                  <a:ea typeface="Cambria Math" charset="0"/>
                                                  <a:cs typeface="Cambria Math" charset="0"/>
                                                </a:rPr>
                                                <m:t>𝜕</m:t>
                                              </m:r>
                                              <m:sSub>
                                                <m:sSubPr>
                                                  <m:ctrlPr>
                                                    <a:rPr lang="el-GR" sz="1600" i="1">
                                                      <a:solidFill>
                                                        <a:srgbClr val="C00000"/>
                                                      </a:solidFill>
                                                      <a:latin typeface="Cambria Math" charset="0"/>
                                                      <a:ea typeface="Cambria Math" charset="0"/>
                                                      <a:cs typeface="Cambria Math" charset="0"/>
                                                    </a:rPr>
                                                  </m:ctrlPr>
                                                </m:sSubPr>
                                                <m:e>
                                                  <m:r>
                                                    <a:rPr lang="en-US" sz="1600" i="1">
                                                      <a:solidFill>
                                                        <a:srgbClr val="C00000"/>
                                                      </a:solidFill>
                                                      <a:latin typeface="Cambria Math" charset="0"/>
                                                      <a:ea typeface="Cambria Math" charset="0"/>
                                                      <a:cs typeface="Cambria Math" charset="0"/>
                                                    </a:rPr>
                                                    <m:t>𝑦</m:t>
                                                  </m:r>
                                                </m:e>
                                                <m:sub>
                                                  <m:r>
                                                    <a:rPr lang="en-US" sz="1600" i="1">
                                                      <a:solidFill>
                                                        <a:srgbClr val="C00000"/>
                                                      </a:solidFill>
                                                      <a:latin typeface="Cambria Math" charset="0"/>
                                                      <a:ea typeface="Cambria Math" charset="0"/>
                                                      <a:cs typeface="Cambria Math" charset="0"/>
                                                    </a:rPr>
                                                    <m:t>𝑗</m:t>
                                                  </m:r>
                                                </m:sub>
                                              </m:sSub>
                                            </m:den>
                                          </m:f>
                                        </m:e>
                                      </m:d>
                                    </m:e>
                                  </m:nary>
                                  <m:r>
                                    <m:rPr>
                                      <m:nor/>
                                    </m:rPr>
                                    <a:rPr lang="en-US" sz="1600" dirty="0">
                                      <a:solidFill>
                                        <a:srgbClr val="C00000"/>
                                      </a:solidFill>
                                    </a:rPr>
                                    <m:t>cov</m:t>
                                  </m:r>
                                  <m:d>
                                    <m:dPr>
                                      <m:begChr m:val="["/>
                                      <m:endChr m:val="]"/>
                                      <m:ctrlPr>
                                        <a:rPr lang="en-US" sz="1600" i="1" dirty="0">
                                          <a:solidFill>
                                            <a:srgbClr val="C00000"/>
                                          </a:solidFill>
                                          <a:latin typeface="Cambria Math" charset="0"/>
                                        </a:rPr>
                                      </m:ctrlPr>
                                    </m:dPr>
                                    <m:e>
                                      <m:sSub>
                                        <m:sSubPr>
                                          <m:ctrlPr>
                                            <a:rPr lang="en-US" sz="1600" i="1" dirty="0">
                                              <a:solidFill>
                                                <a:srgbClr val="C00000"/>
                                              </a:solidFill>
                                              <a:latin typeface="Cambria Math" charset="0"/>
                                            </a:rPr>
                                          </m:ctrlPr>
                                        </m:sSubPr>
                                        <m:e>
                                          <m:r>
                                            <a:rPr lang="en-US" sz="1600" b="0" i="1" dirty="0" smtClean="0">
                                              <a:solidFill>
                                                <a:srgbClr val="C00000"/>
                                              </a:solidFill>
                                              <a:latin typeface="Cambria Math" charset="0"/>
                                            </a:rPr>
                                            <m:t>𝑦</m:t>
                                          </m:r>
                                        </m:e>
                                        <m:sub>
                                          <m:r>
                                            <a:rPr lang="en-US" sz="1600" i="1" dirty="0">
                                              <a:solidFill>
                                                <a:srgbClr val="C00000"/>
                                              </a:solidFill>
                                              <a:latin typeface="Cambria Math" charset="0"/>
                                            </a:rPr>
                                            <m:t>𝑖</m:t>
                                          </m:r>
                                        </m:sub>
                                      </m:sSub>
                                      <m:r>
                                        <a:rPr lang="en-US" sz="1600" i="1" dirty="0">
                                          <a:solidFill>
                                            <a:srgbClr val="C00000"/>
                                          </a:solidFill>
                                          <a:latin typeface="Cambria Math" charset="0"/>
                                        </a:rPr>
                                        <m:t>,</m:t>
                                      </m:r>
                                      <m:sSub>
                                        <m:sSubPr>
                                          <m:ctrlPr>
                                            <a:rPr lang="en-US" sz="1600" i="1" dirty="0">
                                              <a:solidFill>
                                                <a:srgbClr val="C00000"/>
                                              </a:solidFill>
                                              <a:latin typeface="Cambria Math" charset="0"/>
                                            </a:rPr>
                                          </m:ctrlPr>
                                        </m:sSubPr>
                                        <m:e>
                                          <m:r>
                                            <a:rPr lang="en-US" sz="1600" b="0" i="1" dirty="0" smtClean="0">
                                              <a:solidFill>
                                                <a:srgbClr val="C00000"/>
                                              </a:solidFill>
                                              <a:latin typeface="Cambria Math" charset="0"/>
                                            </a:rPr>
                                            <m:t>𝑦</m:t>
                                          </m:r>
                                        </m:e>
                                        <m:sub>
                                          <m:r>
                                            <a:rPr lang="en-US" sz="1600" i="1" dirty="0">
                                              <a:solidFill>
                                                <a:srgbClr val="C00000"/>
                                              </a:solidFill>
                                              <a:latin typeface="Cambria Math" charset="0"/>
                                            </a:rPr>
                                            <m:t>𝑗</m:t>
                                          </m:r>
                                        </m:sub>
                                      </m:sSub>
                                    </m:e>
                                  </m:d>
                                </m:e>
                              </m:nary>
                            </m:e>
                          </m:groupChr>
                        </m:e>
                        <m:lim>
                          <m:r>
                            <a:rPr lang="en-US" sz="1600" b="0" i="1" dirty="0" smtClean="0">
                              <a:solidFill>
                                <a:srgbClr val="C00000"/>
                              </a:solidFill>
                              <a:latin typeface="Cambria Math" charset="0"/>
                            </a:rPr>
                            <m:t>0</m:t>
                          </m:r>
                        </m:lim>
                      </m:limUpp>
                    </m:oMath>
                  </a14:m>
                  <a:endParaRPr lang="en-US" sz="1600" dirty="0"/>
                </a:p>
              </p:txBody>
            </p:sp>
          </mc:Choice>
          <mc:Fallback>
            <p:sp>
              <p:nvSpPr>
                <p:cNvPr id="25" name="TextBox 24"/>
                <p:cNvSpPr txBox="1">
                  <a:spLocks noRot="1" noChangeAspect="1" noMove="1" noResize="1" noEditPoints="1" noAdjustHandles="1" noChangeArrowheads="1" noChangeShapeType="1" noTextEdit="1"/>
                </p:cNvSpPr>
                <p:nvPr/>
              </p:nvSpPr>
              <p:spPr>
                <a:xfrm>
                  <a:off x="174447" y="4723953"/>
                  <a:ext cx="5440785" cy="675954"/>
                </a:xfrm>
                <a:prstGeom prst="rect">
                  <a:avLst/>
                </a:prstGeom>
                <a:blipFill rotWithShape="0">
                  <a:blip r:embed="rId20"/>
                  <a:stretch>
                    <a:fillRect b="-18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463988" y="3058394"/>
                  <a:ext cx="4132639" cy="1565108"/>
                </a:xfrm>
                <a:prstGeom prst="rect">
                  <a:avLst/>
                </a:prstGeom>
                <a:noFill/>
              </p:spPr>
              <p:txBody>
                <a:bodyPr wrap="square" rtlCol="0">
                  <a:spAutoFit/>
                </a:bodyPr>
                <a:lstStyle/>
                <a:p>
                  <a:r>
                    <a:rPr lang="el-GR" sz="1600" dirty="0" smtClean="0"/>
                    <a:t>οι εκτιμήσεις  </a:t>
                  </a:r>
                  <a14:m>
                    <m:oMath xmlns:m="http://schemas.openxmlformats.org/officeDocument/2006/math">
                      <m:acc>
                        <m:accPr>
                          <m:chr m:val="̂"/>
                          <m:ctrlPr>
                            <a:rPr lang="en-US" sz="1600" i="1">
                              <a:solidFill>
                                <a:srgbClr val="C00000"/>
                              </a:solidFill>
                              <a:latin typeface="Cambria Math" charset="0"/>
                            </a:rPr>
                          </m:ctrlPr>
                        </m:accPr>
                        <m:e>
                          <m:r>
                            <a:rPr lang="en-US" sz="1600" i="1">
                              <a:solidFill>
                                <a:srgbClr val="C00000"/>
                              </a:solidFill>
                              <a:latin typeface="Cambria Math" charset="0"/>
                            </a:rPr>
                            <m:t>𝑏</m:t>
                          </m:r>
                        </m:e>
                      </m:acc>
                      <m:r>
                        <a:rPr lang="el-GR" sz="1600" b="0" i="1" smtClean="0">
                          <a:solidFill>
                            <a:srgbClr val="C00000"/>
                          </a:solidFill>
                          <a:latin typeface="Cambria Math" charset="0"/>
                        </a:rPr>
                        <m:t> </m:t>
                      </m:r>
                      <m:r>
                        <a:rPr lang="el-GR" sz="1600" b="0" i="1" smtClean="0">
                          <a:solidFill>
                            <a:schemeClr val="tx1"/>
                          </a:solidFill>
                          <a:latin typeface="Cambria Math" charset="0"/>
                        </a:rPr>
                        <m:t>𝜅𝛼𝜄</m:t>
                      </m:r>
                      <m:r>
                        <a:rPr lang="el-GR" sz="1600" b="0" i="1" smtClean="0">
                          <a:solidFill>
                            <a:srgbClr val="C00000"/>
                          </a:solidFill>
                          <a:latin typeface="Cambria Math" charset="0"/>
                        </a:rPr>
                        <m:t> </m:t>
                      </m:r>
                      <m:acc>
                        <m:accPr>
                          <m:chr m:val="̂"/>
                          <m:ctrlPr>
                            <a:rPr lang="en-US" sz="1600" i="1">
                              <a:solidFill>
                                <a:srgbClr val="C00000"/>
                              </a:solidFill>
                              <a:latin typeface="Cambria Math" charset="0"/>
                            </a:rPr>
                          </m:ctrlPr>
                        </m:accPr>
                        <m:e>
                          <m:r>
                            <a:rPr lang="en-US" sz="1600" i="1">
                              <a:solidFill>
                                <a:srgbClr val="C00000"/>
                              </a:solidFill>
                              <a:latin typeface="Cambria Math" charset="0"/>
                            </a:rPr>
                            <m:t>𝑎</m:t>
                          </m:r>
                        </m:e>
                      </m:acc>
                    </m:oMath>
                  </a14:m>
                  <a:r>
                    <a:rPr lang="el-GR" sz="1600" dirty="0" smtClean="0"/>
                    <a:t> </a:t>
                  </a:r>
                  <a:r>
                    <a:rPr lang="en-US" sz="1600" dirty="0" smtClean="0"/>
                    <a:t> </a:t>
                  </a:r>
                  <a:r>
                    <a:rPr lang="el-GR" sz="1600" dirty="0" smtClean="0"/>
                    <a:t>είναι </a:t>
                  </a:r>
                  <a:r>
                    <a:rPr lang="el-GR" sz="1600" b="1" dirty="0" smtClean="0">
                      <a:solidFill>
                        <a:srgbClr val="FF0000"/>
                      </a:solidFill>
                    </a:rPr>
                    <a:t>αμοιβαία εξαρτημένες</a:t>
                  </a:r>
                  <a:r>
                    <a:rPr lang="el-GR" sz="1600" dirty="0" smtClean="0"/>
                    <a:t>, τυχαίες μεταβλητές διότι είναι συναρτήσεις των ιδίων τυχαίων μεταβλητών</a:t>
                  </a:r>
                  <a14:m>
                    <m:oMath xmlns:m="http://schemas.openxmlformats.org/officeDocument/2006/math">
                      <m:sSub>
                        <m:sSubPr>
                          <m:ctrlPr>
                            <a:rPr lang="el-GR" sz="1600" i="1">
                              <a:latin typeface="Cambria Math" charset="0"/>
                              <a:ea typeface="Cambria Math" charset="0"/>
                              <a:cs typeface="Cambria Math" charset="0"/>
                            </a:rPr>
                          </m:ctrlPr>
                        </m:sSubPr>
                        <m:e>
                          <m:r>
                            <a:rPr lang="el-GR" sz="1600" b="0" i="1" smtClean="0">
                              <a:latin typeface="Cambria Math" charset="0"/>
                              <a:ea typeface="Cambria Math" charset="0"/>
                              <a:cs typeface="Cambria Math" charset="0"/>
                            </a:rPr>
                            <m:t> </m:t>
                          </m:r>
                          <m:r>
                            <a:rPr lang="en-US" sz="1600" i="1">
                              <a:latin typeface="Cambria Math" charset="0"/>
                              <a:ea typeface="Cambria Math" charset="0"/>
                              <a:cs typeface="Cambria Math" charset="0"/>
                            </a:rPr>
                            <m:t>𝑦</m:t>
                          </m:r>
                        </m:e>
                        <m:sub>
                          <m:r>
                            <a:rPr lang="en-US" sz="1600" i="1">
                              <a:latin typeface="Cambria Math" charset="0"/>
                              <a:ea typeface="Cambria Math" charset="0"/>
                              <a:cs typeface="Cambria Math" charset="0"/>
                            </a:rPr>
                            <m:t>1</m:t>
                          </m:r>
                        </m:sub>
                      </m:sSub>
                      <m:r>
                        <a:rPr lang="en-US" sz="1600" i="1">
                          <a:latin typeface="Cambria Math" charset="0"/>
                          <a:ea typeface="Cambria Math" charset="0"/>
                          <a:cs typeface="Cambria Math" charset="0"/>
                        </a:rPr>
                        <m:t>,</m:t>
                      </m:r>
                      <m:sSub>
                        <m:sSubPr>
                          <m:ctrlPr>
                            <a:rPr lang="el-GR" sz="1600" i="1">
                              <a:latin typeface="Cambria Math" charset="0"/>
                              <a:ea typeface="Cambria Math" charset="0"/>
                              <a:cs typeface="Cambria Math" charset="0"/>
                            </a:rPr>
                          </m:ctrlPr>
                        </m:sSubPr>
                        <m:e>
                          <m:r>
                            <a:rPr lang="en-US" sz="1600" i="1">
                              <a:latin typeface="Cambria Math" charset="0"/>
                              <a:ea typeface="Cambria Math" charset="0"/>
                              <a:cs typeface="Cambria Math" charset="0"/>
                            </a:rPr>
                            <m:t>𝑦</m:t>
                          </m:r>
                        </m:e>
                        <m:sub>
                          <m:r>
                            <a:rPr lang="en-US" sz="1600" i="1">
                              <a:latin typeface="Cambria Math" charset="0"/>
                              <a:ea typeface="Cambria Math" charset="0"/>
                              <a:cs typeface="Cambria Math" charset="0"/>
                            </a:rPr>
                            <m:t>2</m:t>
                          </m:r>
                        </m:sub>
                      </m:sSub>
                      <m:r>
                        <a:rPr lang="en-US" sz="1600" i="1">
                          <a:latin typeface="Cambria Math" charset="0"/>
                          <a:ea typeface="Cambria Math" charset="0"/>
                          <a:cs typeface="Cambria Math" charset="0"/>
                        </a:rPr>
                        <m:t>,…,</m:t>
                      </m:r>
                      <m:sSub>
                        <m:sSubPr>
                          <m:ctrlPr>
                            <a:rPr lang="el-GR" sz="1600" i="1">
                              <a:latin typeface="Cambria Math" charset="0"/>
                              <a:ea typeface="Cambria Math" charset="0"/>
                              <a:cs typeface="Cambria Math" charset="0"/>
                            </a:rPr>
                          </m:ctrlPr>
                        </m:sSubPr>
                        <m:e>
                          <m:r>
                            <a:rPr lang="en-US" sz="1600" i="1">
                              <a:latin typeface="Cambria Math" charset="0"/>
                              <a:ea typeface="Cambria Math" charset="0"/>
                              <a:cs typeface="Cambria Math" charset="0"/>
                            </a:rPr>
                            <m:t>𝑦</m:t>
                          </m:r>
                        </m:e>
                        <m:sub>
                          <m:r>
                            <m:rPr>
                              <m:sty m:val="p"/>
                            </m:rPr>
                            <a:rPr lang="el-GR" sz="1600">
                              <a:latin typeface="Cambria Math" charset="0"/>
                              <a:ea typeface="Cambria Math" charset="0"/>
                              <a:cs typeface="Cambria Math" charset="0"/>
                            </a:rPr>
                            <m:t>Ν</m:t>
                          </m:r>
                        </m:sub>
                      </m:sSub>
                    </m:oMath>
                  </a14:m>
                  <a:r>
                    <a:rPr lang="el-GR" sz="1600" dirty="0" smtClean="0"/>
                    <a:t>   </a:t>
                  </a:r>
                  <a:endParaRPr lang="en-US" sz="1600" dirty="0" smtClean="0"/>
                </a:p>
                <a:p>
                  <a:r>
                    <a:rPr lang="el-GR" sz="1200" b="1" dirty="0" smtClean="0">
                      <a:solidFill>
                        <a:schemeClr val="tx1"/>
                      </a:solidFill>
                    </a:rPr>
                    <a:t>(</a:t>
                  </a:r>
                  <a14:m>
                    <m:oMath xmlns:m="http://schemas.openxmlformats.org/officeDocument/2006/math">
                      <m:r>
                        <a:rPr lang="en-US" sz="1200" b="1" i="1">
                          <a:solidFill>
                            <a:schemeClr val="tx1"/>
                          </a:solidFill>
                          <a:latin typeface="Cambria Math" charset="0"/>
                        </a:rPr>
                        <m:t>𝑽</m:t>
                      </m:r>
                      <m:d>
                        <m:dPr>
                          <m:begChr m:val="["/>
                          <m:endChr m:val="]"/>
                          <m:ctrlPr>
                            <a:rPr lang="en-US" sz="1200" b="1" i="1">
                              <a:solidFill>
                                <a:schemeClr val="tx1"/>
                              </a:solidFill>
                              <a:latin typeface="Cambria Math" charset="0"/>
                            </a:rPr>
                          </m:ctrlPr>
                        </m:dPr>
                        <m:e>
                          <m:sSub>
                            <m:sSubPr>
                              <m:ctrlPr>
                                <a:rPr lang="en-US" sz="1200" b="1" i="1">
                                  <a:solidFill>
                                    <a:schemeClr val="tx1"/>
                                  </a:solidFill>
                                  <a:latin typeface="Cambria Math" charset="0"/>
                                </a:rPr>
                              </m:ctrlPr>
                            </m:sSubPr>
                            <m:e>
                              <m:r>
                                <a:rPr lang="en-US" sz="1200" b="1" i="1">
                                  <a:solidFill>
                                    <a:schemeClr val="tx1"/>
                                  </a:solidFill>
                                  <a:latin typeface="Cambria Math" charset="0"/>
                                </a:rPr>
                                <m:t>𝒚</m:t>
                              </m:r>
                            </m:e>
                            <m:sub>
                              <m:r>
                                <a:rPr lang="en-US" sz="1200" b="1" i="1">
                                  <a:solidFill>
                                    <a:schemeClr val="tx1"/>
                                  </a:solidFill>
                                  <a:latin typeface="Cambria Math" charset="0"/>
                                </a:rPr>
                                <m:t>𝒊</m:t>
                              </m:r>
                            </m:sub>
                          </m:sSub>
                        </m:e>
                      </m:d>
                    </m:oMath>
                  </a14:m>
                  <a:r>
                    <a:rPr lang="en-US" sz="1200" b="1" dirty="0">
                      <a:solidFill>
                        <a:schemeClr val="tx1"/>
                      </a:solidFill>
                    </a:rPr>
                    <a:t>=</a:t>
                  </a:r>
                  <a14:m>
                    <m:oMath xmlns:m="http://schemas.openxmlformats.org/officeDocument/2006/math">
                      <m:sSubSup>
                        <m:sSubSupPr>
                          <m:ctrlPr>
                            <a:rPr lang="en-US" sz="1200" b="1" i="1" dirty="0">
                              <a:solidFill>
                                <a:schemeClr val="tx1"/>
                              </a:solidFill>
                              <a:latin typeface="Cambria Math" charset="0"/>
                            </a:rPr>
                          </m:ctrlPr>
                        </m:sSubSupPr>
                        <m:e>
                          <m:r>
                            <a:rPr lang="el-GR" sz="1200" b="1" i="1" dirty="0">
                              <a:solidFill>
                                <a:schemeClr val="tx1"/>
                              </a:solidFill>
                              <a:latin typeface="Cambria Math" charset="0"/>
                            </a:rPr>
                            <m:t>𝝈</m:t>
                          </m:r>
                        </m:e>
                        <m:sub>
                          <m:r>
                            <a:rPr lang="en-US" sz="1200" b="1" i="1" dirty="0">
                              <a:solidFill>
                                <a:schemeClr val="tx1"/>
                              </a:solidFill>
                              <a:latin typeface="Cambria Math" charset="0"/>
                            </a:rPr>
                            <m:t>𝒊</m:t>
                          </m:r>
                        </m:sub>
                        <m:sup>
                          <m:r>
                            <a:rPr lang="en-US" sz="1200" b="1" i="1" dirty="0">
                              <a:solidFill>
                                <a:schemeClr val="tx1"/>
                              </a:solidFill>
                              <a:latin typeface="Cambria Math" charset="0"/>
                            </a:rPr>
                            <m:t>𝟐</m:t>
                          </m:r>
                        </m:sup>
                      </m:sSubSup>
                      <m:r>
                        <a:rPr lang="en-US" sz="1200" b="1" dirty="0">
                          <a:solidFill>
                            <a:schemeClr val="tx1"/>
                          </a:solidFill>
                          <a:latin typeface="Cambria Math" charset="0"/>
                        </a:rPr>
                        <m:t> </m:t>
                      </m:r>
                    </m:oMath>
                  </a14:m>
                  <a:r>
                    <a:rPr lang="en-US" sz="1200" b="1" dirty="0">
                      <a:solidFill>
                        <a:schemeClr val="tx1"/>
                      </a:solidFill>
                    </a:rPr>
                    <a:t> </a:t>
                  </a:r>
                  <a:r>
                    <a:rPr lang="el-GR" sz="1200" b="1" dirty="0">
                      <a:solidFill>
                        <a:schemeClr val="tx1"/>
                      </a:solidFill>
                    </a:rPr>
                    <a:t>και </a:t>
                  </a:r>
                  <a14:m>
                    <m:oMath xmlns:m="http://schemas.openxmlformats.org/officeDocument/2006/math">
                      <m:r>
                        <a:rPr lang="en-US" sz="1200" b="1" i="1">
                          <a:solidFill>
                            <a:schemeClr val="tx1"/>
                          </a:solidFill>
                          <a:latin typeface="Cambria Math" charset="0"/>
                        </a:rPr>
                        <m:t>𝒄𝒐𝒗</m:t>
                      </m:r>
                      <m:d>
                        <m:dPr>
                          <m:begChr m:val="["/>
                          <m:endChr m:val="]"/>
                          <m:ctrlPr>
                            <a:rPr lang="en-US" sz="1200" b="1" i="1">
                              <a:solidFill>
                                <a:schemeClr val="tx1"/>
                              </a:solidFill>
                              <a:latin typeface="Cambria Math" charset="0"/>
                            </a:rPr>
                          </m:ctrlPr>
                        </m:dPr>
                        <m:e>
                          <m:sSub>
                            <m:sSubPr>
                              <m:ctrlPr>
                                <a:rPr lang="en-US" sz="1200" b="1" i="1">
                                  <a:solidFill>
                                    <a:schemeClr val="tx1"/>
                                  </a:solidFill>
                                  <a:latin typeface="Cambria Math" charset="0"/>
                                </a:rPr>
                              </m:ctrlPr>
                            </m:sSubPr>
                            <m:e>
                              <m:r>
                                <a:rPr lang="en-US" sz="1200" b="1" i="1">
                                  <a:solidFill>
                                    <a:schemeClr val="tx1"/>
                                  </a:solidFill>
                                  <a:latin typeface="Cambria Math" charset="0"/>
                                </a:rPr>
                                <m:t>𝒚</m:t>
                              </m:r>
                            </m:e>
                            <m:sub>
                              <m:r>
                                <a:rPr lang="en-US" sz="1200" b="1" i="1">
                                  <a:solidFill>
                                    <a:schemeClr val="tx1"/>
                                  </a:solidFill>
                                  <a:latin typeface="Cambria Math" charset="0"/>
                                </a:rPr>
                                <m:t>𝒊</m:t>
                              </m:r>
                            </m:sub>
                          </m:sSub>
                          <m:sSub>
                            <m:sSubPr>
                              <m:ctrlPr>
                                <a:rPr lang="en-US" sz="1200" b="1" i="1">
                                  <a:solidFill>
                                    <a:schemeClr val="tx1"/>
                                  </a:solidFill>
                                  <a:latin typeface="Cambria Math" charset="0"/>
                                </a:rPr>
                              </m:ctrlPr>
                            </m:sSubPr>
                            <m:e>
                              <m:r>
                                <a:rPr lang="en-US" sz="1200" b="1" i="1">
                                  <a:solidFill>
                                    <a:schemeClr val="tx1"/>
                                  </a:solidFill>
                                  <a:latin typeface="Cambria Math" charset="0"/>
                                </a:rPr>
                                <m:t>,</m:t>
                              </m:r>
                              <m:r>
                                <a:rPr lang="en-US" sz="1200" b="1" i="1">
                                  <a:solidFill>
                                    <a:schemeClr val="tx1"/>
                                  </a:solidFill>
                                  <a:latin typeface="Cambria Math" charset="0"/>
                                </a:rPr>
                                <m:t>𝒚</m:t>
                              </m:r>
                            </m:e>
                            <m:sub>
                              <m:r>
                                <a:rPr lang="en-US" sz="1200" b="1" i="1">
                                  <a:solidFill>
                                    <a:schemeClr val="tx1"/>
                                  </a:solidFill>
                                  <a:latin typeface="Cambria Math" charset="0"/>
                                </a:rPr>
                                <m:t>𝒋</m:t>
                              </m:r>
                            </m:sub>
                          </m:sSub>
                        </m:e>
                      </m:d>
                      <m:r>
                        <m:rPr>
                          <m:nor/>
                        </m:rPr>
                        <a:rPr lang="en-US" sz="1200" b="1" dirty="0">
                          <a:solidFill>
                            <a:schemeClr val="tx1"/>
                          </a:solidFill>
                        </a:rPr>
                        <m:t>=0</m:t>
                      </m:r>
                      <m:r>
                        <a:rPr lang="en-US" sz="1200" b="1" i="1" dirty="0">
                          <a:solidFill>
                            <a:schemeClr val="tx1"/>
                          </a:solidFill>
                          <a:latin typeface="Cambria Math" charset="0"/>
                        </a:rPr>
                        <m:t> </m:t>
                      </m:r>
                      <m:r>
                        <a:rPr lang="el-GR" sz="1200" b="1" i="1" dirty="0" smtClean="0">
                          <a:solidFill>
                            <a:schemeClr val="tx1"/>
                          </a:solidFill>
                          <a:latin typeface="Cambria Math" charset="0"/>
                        </a:rPr>
                        <m:t> </m:t>
                      </m:r>
                      <m:r>
                        <a:rPr lang="el-GR" sz="1200" b="1" i="0" dirty="0" smtClean="0">
                          <a:solidFill>
                            <a:schemeClr val="tx1"/>
                          </a:solidFill>
                          <a:latin typeface="Cambria Math" charset="0"/>
                        </a:rPr>
                        <m:t>,  </m:t>
                      </m:r>
                      <m:r>
                        <a:rPr lang="en-US" sz="1200" b="1" i="1" dirty="0">
                          <a:solidFill>
                            <a:schemeClr val="tx1"/>
                          </a:solidFill>
                          <a:latin typeface="Cambria Math" charset="0"/>
                        </a:rPr>
                        <m:t>𝐢</m:t>
                      </m:r>
                      <m:r>
                        <a:rPr lang="en-US" sz="1200" b="1" dirty="0">
                          <a:solidFill>
                            <a:schemeClr val="tx1"/>
                          </a:solidFill>
                          <a:latin typeface="Cambria Math" charset="0"/>
                        </a:rPr>
                        <m:t>=</m:t>
                      </m:r>
                      <m:r>
                        <a:rPr lang="en-US" sz="1200" b="1" i="1" dirty="0">
                          <a:solidFill>
                            <a:schemeClr val="tx1"/>
                          </a:solidFill>
                          <a:latin typeface="Cambria Math" charset="0"/>
                        </a:rPr>
                        <m:t>𝟏</m:t>
                      </m:r>
                      <m:r>
                        <a:rPr lang="en-US" sz="1200" b="1" dirty="0">
                          <a:solidFill>
                            <a:schemeClr val="tx1"/>
                          </a:solidFill>
                          <a:latin typeface="Cambria Math" charset="0"/>
                        </a:rPr>
                        <m:t>, </m:t>
                      </m:r>
                      <m:r>
                        <a:rPr lang="en-US" sz="1200" b="1" i="1" dirty="0">
                          <a:solidFill>
                            <a:schemeClr val="tx1"/>
                          </a:solidFill>
                          <a:latin typeface="Cambria Math" charset="0"/>
                        </a:rPr>
                        <m:t>𝟐</m:t>
                      </m:r>
                      <m:r>
                        <a:rPr lang="en-US" sz="1200" b="1" dirty="0">
                          <a:solidFill>
                            <a:schemeClr val="tx1"/>
                          </a:solidFill>
                          <a:latin typeface="Cambria Math" charset="0"/>
                        </a:rPr>
                        <m:t>,…,</m:t>
                      </m:r>
                      <m:r>
                        <a:rPr lang="el-GR" sz="1200" b="1" i="1" dirty="0">
                          <a:solidFill>
                            <a:schemeClr val="tx1"/>
                          </a:solidFill>
                          <a:latin typeface="Cambria Math" charset="0"/>
                        </a:rPr>
                        <m:t>𝚴</m:t>
                      </m:r>
                    </m:oMath>
                  </a14:m>
                  <a:r>
                    <a:rPr lang="en-US" sz="1200" b="1" dirty="0" smtClean="0">
                      <a:solidFill>
                        <a:schemeClr val="tx1"/>
                      </a:solidFill>
                    </a:rPr>
                    <a:t>)</a:t>
                  </a:r>
                  <a:endParaRPr lang="el-GR" sz="1200" b="1" dirty="0" smtClean="0"/>
                </a:p>
                <a:p>
                  <a:pPr/>
                  <a14:m>
                    <m:oMathPara xmlns:m="http://schemas.openxmlformats.org/officeDocument/2006/math">
                      <m:oMathParaPr>
                        <m:jc m:val="centerGroup"/>
                      </m:oMathParaPr>
                      <m:oMath xmlns:m="http://schemas.openxmlformats.org/officeDocument/2006/math">
                        <m:acc>
                          <m:accPr>
                            <m:chr m:val="̂"/>
                            <m:ctrlPr>
                              <a:rPr lang="en-US" sz="1600" i="1" smtClean="0">
                                <a:solidFill>
                                  <a:srgbClr val="C00000"/>
                                </a:solidFill>
                                <a:latin typeface="Cambria Math" charset="0"/>
                              </a:rPr>
                            </m:ctrlPr>
                          </m:accPr>
                          <m:e>
                            <m:r>
                              <a:rPr lang="en-US" sz="1600" i="1">
                                <a:solidFill>
                                  <a:srgbClr val="C00000"/>
                                </a:solidFill>
                                <a:latin typeface="Cambria Math" charset="0"/>
                              </a:rPr>
                              <m:t>𝑎</m:t>
                            </m:r>
                          </m:e>
                        </m:acc>
                        <m:r>
                          <a:rPr lang="el-GR" sz="1600" b="0" i="1" smtClean="0">
                            <a:solidFill>
                              <a:srgbClr val="C00000"/>
                            </a:solidFill>
                            <a:latin typeface="Cambria Math" charset="0"/>
                            <a:ea typeface="Cambria Math" charset="0"/>
                            <a:cs typeface="Cambria Math" charset="0"/>
                          </a:rPr>
                          <m:t>=</m:t>
                        </m:r>
                        <m:r>
                          <a:rPr lang="en-US" sz="1600" b="0" i="1" smtClean="0">
                            <a:solidFill>
                              <a:srgbClr val="C00000"/>
                            </a:solidFill>
                            <a:latin typeface="Cambria Math" charset="0"/>
                            <a:ea typeface="Cambria Math" charset="0"/>
                            <a:cs typeface="Cambria Math" charset="0"/>
                          </a:rPr>
                          <m:t>𝑔</m:t>
                        </m:r>
                        <m:d>
                          <m:dPr>
                            <m:ctrlPr>
                              <a:rPr lang="el-GR" sz="1600" b="0" i="1" smtClean="0">
                                <a:solidFill>
                                  <a:srgbClr val="C00000"/>
                                </a:solidFill>
                                <a:latin typeface="Cambria Math" charset="0"/>
                                <a:ea typeface="Cambria Math" charset="0"/>
                                <a:cs typeface="Cambria Math" charset="0"/>
                              </a:rPr>
                            </m:ctrlPr>
                          </m:dPr>
                          <m:e>
                            <m:sSub>
                              <m:sSubPr>
                                <m:ctrlPr>
                                  <a:rPr lang="el-GR" sz="1600" b="0" i="1" smtClean="0">
                                    <a:solidFill>
                                      <a:srgbClr val="C00000"/>
                                    </a:solidFill>
                                    <a:latin typeface="Cambria Math" charset="0"/>
                                    <a:ea typeface="Cambria Math" charset="0"/>
                                    <a:cs typeface="Cambria Math" charset="0"/>
                                  </a:rPr>
                                </m:ctrlPr>
                              </m:sSubPr>
                              <m:e>
                                <m:r>
                                  <a:rPr lang="en-US" sz="1600" b="0" i="1" smtClean="0">
                                    <a:solidFill>
                                      <a:srgbClr val="C00000"/>
                                    </a:solidFill>
                                    <a:latin typeface="Cambria Math" charset="0"/>
                                    <a:ea typeface="Cambria Math" charset="0"/>
                                    <a:cs typeface="Cambria Math" charset="0"/>
                                  </a:rPr>
                                  <m:t>𝑦</m:t>
                                </m:r>
                              </m:e>
                              <m:sub>
                                <m:r>
                                  <a:rPr lang="en-US" sz="1600" b="0" i="1" smtClean="0">
                                    <a:solidFill>
                                      <a:srgbClr val="C00000"/>
                                    </a:solidFill>
                                    <a:latin typeface="Cambria Math" charset="0"/>
                                    <a:ea typeface="Cambria Math" charset="0"/>
                                    <a:cs typeface="Cambria Math" charset="0"/>
                                  </a:rPr>
                                  <m:t>1</m:t>
                                </m:r>
                              </m:sub>
                            </m:sSub>
                            <m:r>
                              <a:rPr lang="en-US" sz="1600" b="0" i="1" smtClean="0">
                                <a:solidFill>
                                  <a:srgbClr val="C00000"/>
                                </a:solidFill>
                                <a:latin typeface="Cambria Math" charset="0"/>
                                <a:ea typeface="Cambria Math" charset="0"/>
                                <a:cs typeface="Cambria Math" charset="0"/>
                              </a:rPr>
                              <m:t>,</m:t>
                            </m:r>
                            <m:sSub>
                              <m:sSubPr>
                                <m:ctrlPr>
                                  <a:rPr lang="el-GR" sz="1600" i="1">
                                    <a:solidFill>
                                      <a:srgbClr val="C00000"/>
                                    </a:solidFill>
                                    <a:latin typeface="Cambria Math" charset="0"/>
                                    <a:ea typeface="Cambria Math" charset="0"/>
                                    <a:cs typeface="Cambria Math" charset="0"/>
                                  </a:rPr>
                                </m:ctrlPr>
                              </m:sSubPr>
                              <m:e>
                                <m:r>
                                  <a:rPr lang="en-US" sz="1600" i="1">
                                    <a:solidFill>
                                      <a:srgbClr val="C00000"/>
                                    </a:solidFill>
                                    <a:latin typeface="Cambria Math" charset="0"/>
                                    <a:ea typeface="Cambria Math" charset="0"/>
                                    <a:cs typeface="Cambria Math" charset="0"/>
                                  </a:rPr>
                                  <m:t>𝑦</m:t>
                                </m:r>
                              </m:e>
                              <m:sub>
                                <m:r>
                                  <a:rPr lang="en-US" sz="1600" b="0" i="1" smtClean="0">
                                    <a:solidFill>
                                      <a:srgbClr val="C00000"/>
                                    </a:solidFill>
                                    <a:latin typeface="Cambria Math" charset="0"/>
                                    <a:ea typeface="Cambria Math" charset="0"/>
                                    <a:cs typeface="Cambria Math" charset="0"/>
                                  </a:rPr>
                                  <m:t>2</m:t>
                                </m:r>
                              </m:sub>
                            </m:sSub>
                            <m:r>
                              <a:rPr lang="en-US" sz="1600" i="1">
                                <a:solidFill>
                                  <a:srgbClr val="C00000"/>
                                </a:solidFill>
                                <a:latin typeface="Cambria Math" charset="0"/>
                                <a:ea typeface="Cambria Math" charset="0"/>
                                <a:cs typeface="Cambria Math" charset="0"/>
                              </a:rPr>
                              <m:t>,</m:t>
                            </m:r>
                            <m:r>
                              <a:rPr lang="en-US" sz="1600" b="0" i="1" smtClean="0">
                                <a:solidFill>
                                  <a:srgbClr val="C00000"/>
                                </a:solidFill>
                                <a:latin typeface="Cambria Math" charset="0"/>
                                <a:ea typeface="Cambria Math" charset="0"/>
                                <a:cs typeface="Cambria Math" charset="0"/>
                              </a:rPr>
                              <m:t>…,</m:t>
                            </m:r>
                            <m:sSub>
                              <m:sSubPr>
                                <m:ctrlPr>
                                  <a:rPr lang="el-GR" sz="1600" i="1">
                                    <a:solidFill>
                                      <a:srgbClr val="C00000"/>
                                    </a:solidFill>
                                    <a:latin typeface="Cambria Math" charset="0"/>
                                    <a:ea typeface="Cambria Math" charset="0"/>
                                    <a:cs typeface="Cambria Math" charset="0"/>
                                  </a:rPr>
                                </m:ctrlPr>
                              </m:sSubPr>
                              <m:e>
                                <m:r>
                                  <a:rPr lang="en-US" sz="1600" i="1">
                                    <a:solidFill>
                                      <a:srgbClr val="C00000"/>
                                    </a:solidFill>
                                    <a:latin typeface="Cambria Math" charset="0"/>
                                    <a:ea typeface="Cambria Math" charset="0"/>
                                    <a:cs typeface="Cambria Math" charset="0"/>
                                  </a:rPr>
                                  <m:t>𝑦</m:t>
                                </m:r>
                              </m:e>
                              <m:sub>
                                <m:r>
                                  <m:rPr>
                                    <m:sty m:val="p"/>
                                  </m:rPr>
                                  <a:rPr lang="el-GR" sz="1600" b="0" i="0" smtClean="0">
                                    <a:solidFill>
                                      <a:srgbClr val="C00000"/>
                                    </a:solidFill>
                                    <a:latin typeface="Cambria Math" charset="0"/>
                                    <a:ea typeface="Cambria Math" charset="0"/>
                                    <a:cs typeface="Cambria Math" charset="0"/>
                                  </a:rPr>
                                  <m:t>Ν</m:t>
                                </m:r>
                              </m:sub>
                            </m:sSub>
                          </m:e>
                        </m:d>
                        <m:r>
                          <a:rPr lang="el-GR" sz="1600" b="0" i="1" smtClean="0">
                            <a:latin typeface="Cambria Math" charset="0"/>
                            <a:ea typeface="Cambria Math" charset="0"/>
                            <a:cs typeface="Cambria Math" charset="0"/>
                          </a:rPr>
                          <m:t> </m:t>
                        </m:r>
                        <m:r>
                          <a:rPr lang="el-GR" sz="1600" b="0" i="1" smtClean="0">
                            <a:latin typeface="Cambria Math" charset="0"/>
                            <a:ea typeface="Cambria Math" charset="0"/>
                            <a:cs typeface="Cambria Math" charset="0"/>
                          </a:rPr>
                          <m:t>𝜅𝛼𝜄</m:t>
                        </m:r>
                        <m:r>
                          <a:rPr lang="en-US" sz="1600" b="0" i="1" smtClean="0">
                            <a:latin typeface="Cambria Math" charset="0"/>
                            <a:ea typeface="Cambria Math" charset="0"/>
                            <a:cs typeface="Cambria Math" charset="0"/>
                          </a:rPr>
                          <m:t> </m:t>
                        </m:r>
                        <m:acc>
                          <m:accPr>
                            <m:chr m:val="̂"/>
                            <m:ctrlPr>
                              <a:rPr lang="en-US" sz="1600" i="1" smtClean="0">
                                <a:solidFill>
                                  <a:srgbClr val="C00000"/>
                                </a:solidFill>
                                <a:latin typeface="Cambria Math" charset="0"/>
                              </a:rPr>
                            </m:ctrlPr>
                          </m:accPr>
                          <m:e>
                            <m:r>
                              <a:rPr lang="en-US" sz="1600" i="1">
                                <a:solidFill>
                                  <a:srgbClr val="C00000"/>
                                </a:solidFill>
                                <a:latin typeface="Cambria Math" charset="0"/>
                              </a:rPr>
                              <m:t>𝑏</m:t>
                            </m:r>
                          </m:e>
                        </m:acc>
                        <m:r>
                          <a:rPr lang="el-GR" sz="1600" b="0" i="1" smtClean="0">
                            <a:solidFill>
                              <a:srgbClr val="C00000"/>
                            </a:solidFill>
                            <a:latin typeface="Cambria Math" charset="0"/>
                          </a:rPr>
                          <m:t>=</m:t>
                        </m:r>
                        <m:r>
                          <a:rPr lang="en-US" sz="1600" b="0" i="1" smtClean="0">
                            <a:solidFill>
                              <a:srgbClr val="C00000"/>
                            </a:solidFill>
                            <a:latin typeface="Cambria Math" charset="0"/>
                          </a:rPr>
                          <m:t>h</m:t>
                        </m:r>
                        <m:d>
                          <m:dPr>
                            <m:ctrlPr>
                              <a:rPr lang="el-GR" sz="1600" i="1">
                                <a:solidFill>
                                  <a:srgbClr val="C00000"/>
                                </a:solidFill>
                                <a:latin typeface="Cambria Math" charset="0"/>
                                <a:ea typeface="Cambria Math" charset="0"/>
                                <a:cs typeface="Cambria Math" charset="0"/>
                              </a:rPr>
                            </m:ctrlPr>
                          </m:dPr>
                          <m:e>
                            <m:sSub>
                              <m:sSubPr>
                                <m:ctrlPr>
                                  <a:rPr lang="el-GR" sz="1600" i="1">
                                    <a:solidFill>
                                      <a:srgbClr val="C00000"/>
                                    </a:solidFill>
                                    <a:latin typeface="Cambria Math" charset="0"/>
                                    <a:ea typeface="Cambria Math" charset="0"/>
                                    <a:cs typeface="Cambria Math" charset="0"/>
                                  </a:rPr>
                                </m:ctrlPr>
                              </m:sSubPr>
                              <m:e>
                                <m:r>
                                  <a:rPr lang="en-US" sz="1600" i="1">
                                    <a:solidFill>
                                      <a:srgbClr val="C00000"/>
                                    </a:solidFill>
                                    <a:latin typeface="Cambria Math" charset="0"/>
                                    <a:ea typeface="Cambria Math" charset="0"/>
                                    <a:cs typeface="Cambria Math" charset="0"/>
                                  </a:rPr>
                                  <m:t>𝑦</m:t>
                                </m:r>
                              </m:e>
                              <m:sub>
                                <m:r>
                                  <a:rPr lang="en-US" sz="1600" i="1">
                                    <a:solidFill>
                                      <a:srgbClr val="C00000"/>
                                    </a:solidFill>
                                    <a:latin typeface="Cambria Math" charset="0"/>
                                    <a:ea typeface="Cambria Math" charset="0"/>
                                    <a:cs typeface="Cambria Math" charset="0"/>
                                  </a:rPr>
                                  <m:t>1</m:t>
                                </m:r>
                              </m:sub>
                            </m:sSub>
                            <m:r>
                              <a:rPr lang="en-US" sz="1600" i="1">
                                <a:solidFill>
                                  <a:srgbClr val="C00000"/>
                                </a:solidFill>
                                <a:latin typeface="Cambria Math" charset="0"/>
                                <a:ea typeface="Cambria Math" charset="0"/>
                                <a:cs typeface="Cambria Math" charset="0"/>
                              </a:rPr>
                              <m:t>,</m:t>
                            </m:r>
                            <m:sSub>
                              <m:sSubPr>
                                <m:ctrlPr>
                                  <a:rPr lang="el-GR" sz="1600" i="1">
                                    <a:solidFill>
                                      <a:srgbClr val="C00000"/>
                                    </a:solidFill>
                                    <a:latin typeface="Cambria Math" charset="0"/>
                                    <a:ea typeface="Cambria Math" charset="0"/>
                                    <a:cs typeface="Cambria Math" charset="0"/>
                                  </a:rPr>
                                </m:ctrlPr>
                              </m:sSubPr>
                              <m:e>
                                <m:r>
                                  <a:rPr lang="en-US" sz="1600" i="1">
                                    <a:solidFill>
                                      <a:srgbClr val="C00000"/>
                                    </a:solidFill>
                                    <a:latin typeface="Cambria Math" charset="0"/>
                                    <a:ea typeface="Cambria Math" charset="0"/>
                                    <a:cs typeface="Cambria Math" charset="0"/>
                                  </a:rPr>
                                  <m:t>𝑦</m:t>
                                </m:r>
                              </m:e>
                              <m:sub>
                                <m:r>
                                  <a:rPr lang="en-US" sz="1600" i="1">
                                    <a:solidFill>
                                      <a:srgbClr val="C00000"/>
                                    </a:solidFill>
                                    <a:latin typeface="Cambria Math" charset="0"/>
                                    <a:ea typeface="Cambria Math" charset="0"/>
                                    <a:cs typeface="Cambria Math" charset="0"/>
                                  </a:rPr>
                                  <m:t>2</m:t>
                                </m:r>
                              </m:sub>
                            </m:sSub>
                            <m:r>
                              <a:rPr lang="en-US" sz="1600" i="1">
                                <a:solidFill>
                                  <a:srgbClr val="C00000"/>
                                </a:solidFill>
                                <a:latin typeface="Cambria Math" charset="0"/>
                                <a:ea typeface="Cambria Math" charset="0"/>
                                <a:cs typeface="Cambria Math" charset="0"/>
                              </a:rPr>
                              <m:t>,…,</m:t>
                            </m:r>
                            <m:sSub>
                              <m:sSubPr>
                                <m:ctrlPr>
                                  <a:rPr lang="el-GR" sz="1600" i="1">
                                    <a:solidFill>
                                      <a:srgbClr val="C00000"/>
                                    </a:solidFill>
                                    <a:latin typeface="Cambria Math" charset="0"/>
                                    <a:ea typeface="Cambria Math" charset="0"/>
                                    <a:cs typeface="Cambria Math" charset="0"/>
                                  </a:rPr>
                                </m:ctrlPr>
                              </m:sSubPr>
                              <m:e>
                                <m:r>
                                  <a:rPr lang="en-US" sz="1600" i="1">
                                    <a:solidFill>
                                      <a:srgbClr val="C00000"/>
                                    </a:solidFill>
                                    <a:latin typeface="Cambria Math" charset="0"/>
                                    <a:ea typeface="Cambria Math" charset="0"/>
                                    <a:cs typeface="Cambria Math" charset="0"/>
                                  </a:rPr>
                                  <m:t>𝑦</m:t>
                                </m:r>
                              </m:e>
                              <m:sub>
                                <m:r>
                                  <m:rPr>
                                    <m:sty m:val="p"/>
                                  </m:rPr>
                                  <a:rPr lang="el-GR" sz="1600">
                                    <a:solidFill>
                                      <a:srgbClr val="C00000"/>
                                    </a:solidFill>
                                    <a:latin typeface="Cambria Math" charset="0"/>
                                    <a:ea typeface="Cambria Math" charset="0"/>
                                    <a:cs typeface="Cambria Math" charset="0"/>
                                  </a:rPr>
                                  <m:t>Ν</m:t>
                                </m:r>
                              </m:sub>
                            </m:sSub>
                          </m:e>
                        </m:d>
                      </m:oMath>
                    </m:oMathPara>
                  </a14:m>
                  <a:endParaRPr lang="en-US"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63988" y="3058394"/>
                  <a:ext cx="4132639" cy="1565108"/>
                </a:xfrm>
                <a:prstGeom prst="rect">
                  <a:avLst/>
                </a:prstGeom>
                <a:blipFill rotWithShape="0">
                  <a:blip r:embed="rId21"/>
                  <a:stretch>
                    <a:fillRect t="-18750" b="-23828"/>
                  </a:stretch>
                </a:blipFill>
              </p:spPr>
              <p:txBody>
                <a:bodyPr/>
                <a:lstStyle/>
                <a:p>
                  <a:r>
                    <a:rPr lang="en-US">
                      <a:noFill/>
                    </a:rPr>
                    <a:t> </a:t>
                  </a:r>
                </a:p>
              </p:txBody>
            </p:sp>
          </mc:Fallback>
        </mc:AlternateContent>
      </p:grpSp>
    </p:spTree>
    <p:extLst>
      <p:ext uri="{BB962C8B-B14F-4D97-AF65-F5344CB8AC3E}">
        <p14:creationId xmlns:p14="http://schemas.microsoft.com/office/powerpoint/2010/main" val="99325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44</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0" y="44624"/>
                <a:ext cx="9072500" cy="597921"/>
              </a:xfrm>
              <a:prstGeom prst="rect">
                <a:avLst/>
              </a:prstGeom>
              <a:noFill/>
            </p:spPr>
            <p:txBody>
              <a:bodyPr wrap="square" rtlCol="0">
                <a:spAutoFit/>
              </a:bodyPr>
              <a:lstStyle/>
              <a:p>
                <a:pPr algn="just"/>
                <a:r>
                  <a:rPr lang="el-GR" sz="1600" dirty="0" smtClean="0">
                    <a:solidFill>
                      <a:srgbClr val="C00000"/>
                    </a:solidFill>
                  </a:rPr>
                  <a:t>Συμπέρασμα: </a:t>
                </a:r>
                <a:r>
                  <a:rPr lang="el-GR" sz="1600" dirty="0" smtClean="0"/>
                  <a:t>Η σύγχρονη εκτίμηση τιμών και για τις δύο μεταβλητές (</a:t>
                </a:r>
                <a:r>
                  <a:rPr lang="en-US" sz="1600" dirty="0" smtClean="0"/>
                  <a:t>a</a:t>
                </a:r>
                <a:r>
                  <a:rPr lang="el-GR" sz="1600" dirty="0" smtClean="0"/>
                  <a:t> και </a:t>
                </a:r>
                <a:r>
                  <a:rPr lang="en-US" sz="1600" dirty="0" smtClean="0"/>
                  <a:t>b)</a:t>
                </a:r>
                <a:r>
                  <a:rPr lang="el-GR" sz="1600" dirty="0" smtClean="0"/>
                  <a:t> καταλήγει σε εκτιμήσεις </a:t>
                </a:r>
                <a14:m>
                  <m:oMath xmlns:m="http://schemas.openxmlformats.org/officeDocument/2006/math">
                    <m:acc>
                      <m:accPr>
                        <m:chr m:val="̂"/>
                        <m:ctrlPr>
                          <a:rPr lang="el-GR" sz="1600" i="1" smtClean="0">
                            <a:latin typeface="Cambria Math" charset="0"/>
                          </a:rPr>
                        </m:ctrlPr>
                      </m:accPr>
                      <m:e>
                        <m:r>
                          <a:rPr lang="en-US" sz="1600" b="0" i="1" smtClean="0">
                            <a:latin typeface="Cambria Math" charset="0"/>
                          </a:rPr>
                          <m:t>𝑎</m:t>
                        </m:r>
                      </m:e>
                    </m:acc>
                  </m:oMath>
                </a14:m>
                <a:r>
                  <a:rPr lang="en-US" sz="1600" dirty="0" smtClean="0"/>
                  <a:t> </a:t>
                </a:r>
                <a14:m>
                  <m:oMath xmlns:m="http://schemas.openxmlformats.org/officeDocument/2006/math">
                    <m:r>
                      <a:rPr lang="el-GR" sz="1600" b="0" i="1" dirty="0" smtClean="0">
                        <a:latin typeface="Cambria Math" charset="0"/>
                      </a:rPr>
                      <m:t>𝜅𝛼𝜄</m:t>
                    </m:r>
                    <m:r>
                      <a:rPr lang="el-GR" sz="1600" b="0" i="1" dirty="0" smtClean="0">
                        <a:latin typeface="Cambria Math" charset="0"/>
                      </a:rPr>
                      <m:t> </m:t>
                    </m:r>
                    <m:acc>
                      <m:accPr>
                        <m:chr m:val="̂"/>
                        <m:ctrlPr>
                          <a:rPr lang="el-GR" sz="1600" b="0" i="1" dirty="0" smtClean="0">
                            <a:latin typeface="Cambria Math" charset="0"/>
                          </a:rPr>
                        </m:ctrlPr>
                      </m:accPr>
                      <m:e>
                        <m:r>
                          <a:rPr lang="en-US" sz="1600" b="0" i="1" dirty="0" smtClean="0">
                            <a:latin typeface="Cambria Math" charset="0"/>
                          </a:rPr>
                          <m:t>𝑏</m:t>
                        </m:r>
                      </m:e>
                    </m:acc>
                  </m:oMath>
                </a14:m>
                <a:r>
                  <a:rPr lang="en-US" sz="1600" dirty="0" smtClean="0"/>
                  <a:t> </a:t>
                </a:r>
                <a:r>
                  <a:rPr lang="el-GR" sz="1600" dirty="0" smtClean="0"/>
                  <a:t>οι οποίες συμπεριφέρονται ως τυχαίες μεταβλητές</a:t>
                </a:r>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0" y="44624"/>
                <a:ext cx="9072500" cy="597921"/>
              </a:xfrm>
              <a:prstGeom prst="rect">
                <a:avLst/>
              </a:prstGeom>
              <a:blipFill rotWithShape="0">
                <a:blip r:embed="rId2"/>
                <a:stretch>
                  <a:fillRect l="-336" t="-7143" r="-941" b="-64286"/>
                </a:stretch>
              </a:blipFill>
            </p:spPr>
            <p:txBody>
              <a:bodyPr/>
              <a:lstStyle/>
              <a:p>
                <a:r>
                  <a:rPr lang="en-US">
                    <a:noFill/>
                  </a:rPr>
                  <a:t> </a:t>
                </a:r>
              </a:p>
            </p:txBody>
          </p:sp>
        </mc:Fallback>
      </mc:AlternateContent>
      <p:grpSp>
        <p:nvGrpSpPr>
          <p:cNvPr id="5" name="Group 4"/>
          <p:cNvGrpSpPr/>
          <p:nvPr/>
        </p:nvGrpSpPr>
        <p:grpSpPr>
          <a:xfrm>
            <a:off x="0" y="1190294"/>
            <a:ext cx="4353343" cy="2697514"/>
            <a:chOff x="391817" y="2039809"/>
            <a:chExt cx="4353343" cy="2697514"/>
          </a:xfrm>
        </p:grpSpPr>
        <p:grpSp>
          <p:nvGrpSpPr>
            <p:cNvPr id="6" name="Group 5"/>
            <p:cNvGrpSpPr/>
            <p:nvPr/>
          </p:nvGrpSpPr>
          <p:grpSpPr>
            <a:xfrm>
              <a:off x="391817" y="2039809"/>
              <a:ext cx="4353343" cy="2697514"/>
              <a:chOff x="391817" y="2039809"/>
              <a:chExt cx="4353343" cy="2697514"/>
            </a:xfrm>
          </p:grpSpPr>
          <p:grpSp>
            <p:nvGrpSpPr>
              <p:cNvPr id="8" name="Group 7"/>
              <p:cNvGrpSpPr/>
              <p:nvPr/>
            </p:nvGrpSpPr>
            <p:grpSpPr>
              <a:xfrm>
                <a:off x="391817" y="2039809"/>
                <a:ext cx="4353343" cy="2697514"/>
                <a:chOff x="2014650" y="3026645"/>
                <a:chExt cx="4353343" cy="2697514"/>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650" y="3026645"/>
                  <a:ext cx="4353343" cy="2439783"/>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879812" y="5136967"/>
                      <a:ext cx="524070" cy="496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charset="0"/>
                                  </a:rPr>
                                </m:ctrlPr>
                              </m:accPr>
                              <m:e>
                                <m:r>
                                  <a:rPr lang="en-US" sz="1600" i="1">
                                    <a:latin typeface="Cambria Math" charset="0"/>
                                  </a:rPr>
                                  <m:t>𝑎</m:t>
                                </m:r>
                              </m:e>
                            </m:acc>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2879812" y="5136967"/>
                      <a:ext cx="524070" cy="496197"/>
                    </a:xfrm>
                    <a:prstGeom prst="rect">
                      <a:avLst/>
                    </a:prstGeom>
                    <a:blipFill rotWithShape="0">
                      <a:blip r:embed="rId4"/>
                      <a:stretch>
                        <a:fillRect r="-13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822475" y="5208696"/>
                      <a:ext cx="518576" cy="5154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charset="0"/>
                                  </a:rPr>
                                </m:ctrlPr>
                              </m:accPr>
                              <m:e>
                                <m:r>
                                  <a:rPr lang="en-US" sz="1600" b="0" i="1" smtClean="0">
                                    <a:latin typeface="Cambria Math" charset="0"/>
                                  </a:rPr>
                                  <m:t>𝑏</m:t>
                                </m:r>
                              </m:e>
                            </m:acc>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4822475" y="5208696"/>
                      <a:ext cx="518576" cy="515463"/>
                    </a:xfrm>
                    <a:prstGeom prst="rect">
                      <a:avLst/>
                    </a:prstGeom>
                    <a:blipFill rotWithShape="0">
                      <a:blip r:embed="rId5"/>
                      <a:stretch>
                        <a:fillRect t="-1176" r="-11765"/>
                      </a:stretch>
                    </a:blipFill>
                  </p:spPr>
                  <p:txBody>
                    <a:bodyPr/>
                    <a:lstStyle/>
                    <a:p>
                      <a:r>
                        <a:rPr lang="en-US">
                          <a:noFill/>
                        </a:rPr>
                        <a:t> </a:t>
                      </a:r>
                    </a:p>
                  </p:txBody>
                </p:sp>
              </mc:Fallback>
            </mc:AlternateContent>
          </p:grpSp>
          <p:cxnSp>
            <p:nvCxnSpPr>
              <p:cNvPr id="9" name="Straight Arrow Connector 8"/>
              <p:cNvCxnSpPr/>
              <p:nvPr/>
            </p:nvCxnSpPr>
            <p:spPr bwMode="auto">
              <a:xfrm flipH="1">
                <a:off x="3815916" y="4293096"/>
                <a:ext cx="288032" cy="360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flipH="1" flipV="1">
                <a:off x="1887896" y="4437969"/>
                <a:ext cx="282234" cy="4162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7" name="TextBox 6"/>
                <p:cNvSpPr txBox="1"/>
                <p:nvPr/>
              </p:nvSpPr>
              <p:spPr>
                <a:xfrm>
                  <a:off x="391817" y="2775817"/>
                  <a:ext cx="2484277" cy="536429"/>
                </a:xfrm>
                <a:prstGeom prst="rect">
                  <a:avLst/>
                </a:prstGeom>
                <a:noFill/>
              </p:spPr>
              <p:txBody>
                <a:bodyPr wrap="square" lIns="0" tIns="0" rIns="0" bIns="0" rtlCol="0">
                  <a:spAutoFit/>
                </a:bodyPr>
                <a:lstStyle/>
                <a:p>
                  <a14:m>
                    <m:oMath xmlns:m="http://schemas.openxmlformats.org/officeDocument/2006/math">
                      <m:acc>
                        <m:accPr>
                          <m:chr m:val="̂"/>
                          <m:ctrlPr>
                            <a:rPr lang="en-US" sz="1600" i="1" smtClean="0">
                              <a:latin typeface="Cambria Math" charset="0"/>
                            </a:rPr>
                          </m:ctrlPr>
                        </m:accPr>
                        <m:e>
                          <m:d>
                            <m:dPr>
                              <m:begChr m:val="⟨"/>
                              <m:endChr m:val="⟩"/>
                              <m:ctrlPr>
                                <a:rPr lang="en-US" sz="1600" i="1" smtClean="0">
                                  <a:latin typeface="Cambria Math" charset="0"/>
                                </a:rPr>
                              </m:ctrlPr>
                            </m:dPr>
                            <m:e>
                              <m:r>
                                <a:rPr lang="en-US" sz="1600" b="0" i="1" smtClean="0">
                                  <a:latin typeface="Cambria Math" charset="0"/>
                                </a:rPr>
                                <m:t>𝑎</m:t>
                              </m:r>
                            </m:e>
                          </m:d>
                        </m:e>
                      </m:acc>
                    </m:oMath>
                  </a14:m>
                  <a:r>
                    <a:rPr lang="el-GR" sz="1600" dirty="0" smtClean="0"/>
                    <a:t>=</a:t>
                  </a:r>
                  <a14:m>
                    <m:oMath xmlns:m="http://schemas.openxmlformats.org/officeDocument/2006/math">
                      <m:sSub>
                        <m:sSubPr>
                          <m:ctrlPr>
                            <a:rPr lang="el-GR" sz="1600" i="1" smtClean="0">
                              <a:latin typeface="Cambria Math" charset="0"/>
                            </a:rPr>
                          </m:ctrlPr>
                        </m:sSubPr>
                        <m:e>
                          <m:r>
                            <m:rPr>
                              <m:nor/>
                            </m:rPr>
                            <a:rPr lang="el-GR" sz="1600" b="0" i="0" smtClean="0">
                              <a:latin typeface="Cambria Math" charset="0"/>
                            </a:rPr>
                            <m:t>α</m:t>
                          </m:r>
                        </m:e>
                        <m:sub>
                          <m:r>
                            <a:rPr lang="el-GR" sz="1600" b="0" i="1" smtClean="0">
                              <a:latin typeface="Cambria Math" charset="0"/>
                            </a:rPr>
                            <m:t>𝛼</m:t>
                          </m:r>
                        </m:sub>
                      </m:sSub>
                    </m:oMath>
                  </a14:m>
                  <a:endParaRPr lang="el-GR" sz="1600" dirty="0" smtClean="0"/>
                </a:p>
                <a:p>
                  <a14:m>
                    <m:oMath xmlns:m="http://schemas.openxmlformats.org/officeDocument/2006/math">
                      <m:acc>
                        <m:accPr>
                          <m:chr m:val="̂"/>
                          <m:ctrlPr>
                            <a:rPr lang="en-US" sz="1600" i="1">
                              <a:latin typeface="Cambria Math" charset="0"/>
                            </a:rPr>
                          </m:ctrlPr>
                        </m:accPr>
                        <m:e>
                          <m:d>
                            <m:dPr>
                              <m:begChr m:val="⟨"/>
                              <m:endChr m:val="⟩"/>
                              <m:ctrlPr>
                                <a:rPr lang="en-US" sz="1600" i="1">
                                  <a:latin typeface="Cambria Math" charset="0"/>
                                </a:rPr>
                              </m:ctrlPr>
                            </m:dPr>
                            <m:e>
                              <m:r>
                                <a:rPr lang="en-US" sz="1600" b="0" i="1" smtClean="0">
                                  <a:latin typeface="Cambria Math" charset="0"/>
                                </a:rPr>
                                <m:t>𝑏</m:t>
                              </m:r>
                            </m:e>
                          </m:d>
                        </m:e>
                      </m:acc>
                    </m:oMath>
                  </a14:m>
                  <a:r>
                    <a:rPr lang="en-US" sz="1600" dirty="0"/>
                    <a:t> </a:t>
                  </a:r>
                  <a14:m>
                    <m:oMath xmlns:m="http://schemas.openxmlformats.org/officeDocument/2006/math">
                      <m:r>
                        <a:rPr lang="en-US" sz="1600" i="1">
                          <a:latin typeface="Cambria Math" charset="0"/>
                        </a:rPr>
                        <m:t>=</m:t>
                      </m:r>
                      <m:sSub>
                        <m:sSubPr>
                          <m:ctrlPr>
                            <a:rPr lang="el-GR" sz="1600" i="1" smtClean="0">
                              <a:latin typeface="Cambria Math" charset="0"/>
                            </a:rPr>
                          </m:ctrlPr>
                        </m:sSubPr>
                        <m:e>
                          <m:r>
                            <m:rPr>
                              <m:nor/>
                            </m:rPr>
                            <a:rPr lang="en-US" sz="1600" b="0" i="0" smtClean="0">
                              <a:latin typeface="Cambria Math" charset="0"/>
                            </a:rPr>
                            <m:t>b</m:t>
                          </m:r>
                        </m:e>
                        <m:sub>
                          <m:r>
                            <a:rPr lang="el-GR" sz="1600" i="1">
                              <a:latin typeface="Cambria Math" charset="0"/>
                            </a:rPr>
                            <m:t>𝛼</m:t>
                          </m:r>
                        </m:sub>
                      </m:sSub>
                    </m:oMath>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91817" y="2775817"/>
                  <a:ext cx="2484277" cy="536429"/>
                </a:xfrm>
                <a:prstGeom prst="rect">
                  <a:avLst/>
                </a:prstGeom>
                <a:blipFill rotWithShape="0">
                  <a:blip r:embed="rId6"/>
                  <a:stretch>
                    <a:fillRect t="-9091" b="-340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TextBox 14"/>
              <p:cNvSpPr txBox="1"/>
              <p:nvPr/>
            </p:nvSpPr>
            <p:spPr>
              <a:xfrm>
                <a:off x="4406058" y="1701782"/>
                <a:ext cx="1097287" cy="312650"/>
              </a:xfrm>
              <a:prstGeom prst="rect">
                <a:avLst/>
              </a:prstGeom>
              <a:noFill/>
            </p:spPr>
            <p:txBody>
              <a:bodyPr wrap="none" lIns="0" tIns="0" rIns="0" bIns="0" rtlCol="0">
                <a:spAutoFit/>
              </a:bodyPr>
              <a:lstStyle/>
              <a:p>
                <a14:m>
                  <m:oMath xmlns:m="http://schemas.openxmlformats.org/officeDocument/2006/math">
                    <m:r>
                      <a:rPr lang="en-US" sz="1200" b="1" i="1" smtClean="0">
                        <a:latin typeface="Cambria Math" charset="0"/>
                      </a:rPr>
                      <m:t>𝑽</m:t>
                    </m:r>
                    <m:d>
                      <m:dPr>
                        <m:begChr m:val="["/>
                        <m:endChr m:val="]"/>
                        <m:ctrlPr>
                          <a:rPr lang="en-US" sz="1200" b="1" i="1" smtClean="0">
                            <a:latin typeface="Cambria Math" charset="0"/>
                          </a:rPr>
                        </m:ctrlPr>
                      </m:dPr>
                      <m:e>
                        <m:acc>
                          <m:accPr>
                            <m:chr m:val="̂"/>
                            <m:ctrlPr>
                              <a:rPr lang="en-US" sz="1200" b="1" i="1" smtClean="0">
                                <a:latin typeface="Cambria Math" charset="0"/>
                              </a:rPr>
                            </m:ctrlPr>
                          </m:accPr>
                          <m:e>
                            <m:r>
                              <a:rPr lang="en-US" sz="1200" b="1" i="1" smtClean="0">
                                <a:latin typeface="Cambria Math" charset="0"/>
                              </a:rPr>
                              <m:t>𝒃</m:t>
                            </m:r>
                          </m:e>
                        </m:acc>
                      </m:e>
                    </m:d>
                  </m:oMath>
                </a14:m>
                <a:r>
                  <a:rPr lang="en-US" sz="1200" b="1" dirty="0" smtClean="0"/>
                  <a:t>=</a:t>
                </a:r>
                <a14:m>
                  <m:oMath xmlns:m="http://schemas.openxmlformats.org/officeDocument/2006/math">
                    <m:sSubSup>
                      <m:sSubSupPr>
                        <m:ctrlPr>
                          <a:rPr lang="en-US" sz="1200" b="1" i="1" dirty="0">
                            <a:latin typeface="Cambria Math" charset="0"/>
                          </a:rPr>
                        </m:ctrlPr>
                      </m:sSubSupPr>
                      <m:e>
                        <m:r>
                          <a:rPr lang="el-GR" sz="1200" b="1" i="1" dirty="0">
                            <a:latin typeface="Cambria Math" charset="0"/>
                          </a:rPr>
                          <m:t>𝝈</m:t>
                        </m:r>
                      </m:e>
                      <m:sub>
                        <m:acc>
                          <m:accPr>
                            <m:chr m:val="̂"/>
                            <m:ctrlPr>
                              <a:rPr lang="en-US" sz="1200" b="1" i="1" dirty="0">
                                <a:latin typeface="Cambria Math" charset="0"/>
                              </a:rPr>
                            </m:ctrlPr>
                          </m:accPr>
                          <m:e>
                            <m:r>
                              <a:rPr lang="en-US" sz="1200" b="1" i="1" dirty="0" smtClean="0">
                                <a:latin typeface="Cambria Math" charset="0"/>
                              </a:rPr>
                              <m:t>𝒃</m:t>
                            </m:r>
                          </m:e>
                        </m:acc>
                      </m:sub>
                      <m:sup>
                        <m:r>
                          <a:rPr lang="en-US" sz="1200" b="1" i="1" dirty="0">
                            <a:latin typeface="Cambria Math" charset="0"/>
                          </a:rPr>
                          <m:t>𝟐</m:t>
                        </m:r>
                      </m:sup>
                    </m:sSubSup>
                    <m:r>
                      <a:rPr lang="el-GR" sz="1200" b="1" i="1" dirty="0" smtClean="0">
                        <a:latin typeface="Cambria Math" charset="0"/>
                      </a:rPr>
                      <m:t>=</m:t>
                    </m:r>
                    <m:f>
                      <m:fPr>
                        <m:ctrlPr>
                          <a:rPr lang="en-US" sz="1200" b="1" i="1" dirty="0" smtClean="0">
                            <a:latin typeface="Cambria Math" charset="0"/>
                          </a:rPr>
                        </m:ctrlPr>
                      </m:fPr>
                      <m:num>
                        <m:acc>
                          <m:accPr>
                            <m:chr m:val="̅"/>
                            <m:ctrlPr>
                              <a:rPr lang="en-US" sz="1200" b="1" i="1">
                                <a:latin typeface="Cambria Math" charset="0"/>
                              </a:rPr>
                            </m:ctrlPr>
                          </m:accPr>
                          <m:e>
                            <m:sSup>
                              <m:sSupPr>
                                <m:ctrlPr>
                                  <a:rPr lang="en-US" sz="1200" b="1" i="1">
                                    <a:latin typeface="Cambria Math" charset="0"/>
                                  </a:rPr>
                                </m:ctrlPr>
                              </m:sSupPr>
                              <m:e>
                                <m:r>
                                  <a:rPr lang="el-GR" sz="1200" b="1" i="1">
                                    <a:latin typeface="Cambria Math" charset="0"/>
                                  </a:rPr>
                                  <m:t>𝝈</m:t>
                                </m:r>
                              </m:e>
                              <m:sup>
                                <m:r>
                                  <a:rPr lang="el-GR" sz="1200" b="1" i="1">
                                    <a:latin typeface="Cambria Math" charset="0"/>
                                  </a:rPr>
                                  <m:t>𝟐</m:t>
                                </m:r>
                              </m:sup>
                            </m:sSup>
                          </m:e>
                        </m:acc>
                      </m:num>
                      <m:den>
                        <m:acc>
                          <m:accPr>
                            <m:chr m:val="̅"/>
                            <m:ctrlPr>
                              <a:rPr lang="en-US" sz="1200" b="1" i="1" dirty="0" smtClean="0">
                                <a:latin typeface="Cambria Math" charset="0"/>
                              </a:rPr>
                            </m:ctrlPr>
                          </m:accPr>
                          <m:e>
                            <m:sSup>
                              <m:sSupPr>
                                <m:ctrlPr>
                                  <a:rPr lang="en-US" sz="1200" b="1" i="1" dirty="0" smtClean="0">
                                    <a:latin typeface="Cambria Math" charset="0"/>
                                  </a:rPr>
                                </m:ctrlPr>
                              </m:sSupPr>
                              <m:e>
                                <m:r>
                                  <a:rPr lang="en-US" sz="1200" b="1" i="1" dirty="0" smtClean="0">
                                    <a:latin typeface="Cambria Math" charset="0"/>
                                  </a:rPr>
                                  <m:t>𝒙</m:t>
                                </m:r>
                              </m:e>
                              <m:sup>
                                <m:r>
                                  <a:rPr lang="en-US" sz="1200" b="1" i="1" dirty="0" smtClean="0">
                                    <a:latin typeface="Cambria Math" charset="0"/>
                                  </a:rPr>
                                  <m:t>𝟐</m:t>
                                </m:r>
                              </m:sup>
                            </m:sSup>
                          </m:e>
                        </m:acc>
                        <m:r>
                          <a:rPr lang="en-US" sz="1200" b="1" i="1" dirty="0" smtClean="0">
                            <a:latin typeface="Cambria Math" charset="0"/>
                          </a:rPr>
                          <m:t>−</m:t>
                        </m:r>
                        <m:sSup>
                          <m:sSupPr>
                            <m:ctrlPr>
                              <a:rPr lang="en-US" sz="1200" b="1" i="1" dirty="0" smtClean="0">
                                <a:latin typeface="Cambria Math" charset="0"/>
                              </a:rPr>
                            </m:ctrlPr>
                          </m:sSupPr>
                          <m:e>
                            <m:acc>
                              <m:accPr>
                                <m:chr m:val="̅"/>
                                <m:ctrlPr>
                                  <a:rPr lang="en-US" sz="1200" b="1" i="1" dirty="0" smtClean="0">
                                    <a:latin typeface="Cambria Math" charset="0"/>
                                  </a:rPr>
                                </m:ctrlPr>
                              </m:accPr>
                              <m:e>
                                <m:r>
                                  <a:rPr lang="en-US" sz="1200" b="1" i="1" dirty="0" smtClean="0">
                                    <a:latin typeface="Cambria Math" charset="0"/>
                                  </a:rPr>
                                  <m:t>𝒙</m:t>
                                </m:r>
                              </m:e>
                            </m:acc>
                          </m:e>
                          <m:sup>
                            <m:r>
                              <a:rPr lang="en-US" sz="1200" b="1" i="1" dirty="0" smtClean="0">
                                <a:latin typeface="Cambria Math" charset="0"/>
                              </a:rPr>
                              <m:t>𝟐</m:t>
                            </m:r>
                          </m:sup>
                        </m:sSup>
                      </m:den>
                    </m:f>
                  </m:oMath>
                </a14:m>
                <a:endParaRPr lang="en-US" sz="12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4406058" y="1701782"/>
                <a:ext cx="1097287" cy="312650"/>
              </a:xfrm>
              <a:prstGeom prst="rect">
                <a:avLst/>
              </a:prstGeom>
              <a:blipFill rotWithShape="0">
                <a:blip r:embed="rId7"/>
                <a:stretch>
                  <a:fillRect l="-4444" r="-11667"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89338" y="2045621"/>
                <a:ext cx="1413079" cy="312650"/>
              </a:xfrm>
              <a:prstGeom prst="rect">
                <a:avLst/>
              </a:prstGeom>
              <a:noFill/>
              <a:ln w="34925">
                <a:noFill/>
              </a:ln>
            </p:spPr>
            <p:txBody>
              <a:bodyPr wrap="none" lIns="0" tIns="0" rIns="0" bIns="0" rtlCol="0">
                <a:spAutoFit/>
              </a:bodyPr>
              <a:lstStyle/>
              <a:p>
                <a:r>
                  <a:rPr lang="en-US" sz="1200" b="1" dirty="0" smtClean="0">
                    <a:solidFill>
                      <a:schemeClr val="tx1"/>
                    </a:solidFill>
                  </a:rPr>
                  <a:t>cov</a:t>
                </a:r>
                <a14:m>
                  <m:oMath xmlns:m="http://schemas.openxmlformats.org/officeDocument/2006/math">
                    <m:d>
                      <m:dPr>
                        <m:begChr m:val="["/>
                        <m:endChr m:val="]"/>
                        <m:ctrlPr>
                          <a:rPr lang="en-US" sz="1200" b="1" i="1" smtClean="0">
                            <a:solidFill>
                              <a:schemeClr val="tx1"/>
                            </a:solidFill>
                            <a:latin typeface="Cambria Math" charset="0"/>
                          </a:rPr>
                        </m:ctrlPr>
                      </m:dPr>
                      <m:e>
                        <m:acc>
                          <m:accPr>
                            <m:chr m:val="̂"/>
                            <m:ctrlPr>
                              <a:rPr lang="en-US" sz="1200" b="1" i="1" smtClean="0">
                                <a:solidFill>
                                  <a:schemeClr val="tx1"/>
                                </a:solidFill>
                                <a:latin typeface="Cambria Math" charset="0"/>
                              </a:rPr>
                            </m:ctrlPr>
                          </m:accPr>
                          <m:e>
                            <m:r>
                              <a:rPr lang="en-US" sz="1200" b="1" i="1" smtClean="0">
                                <a:solidFill>
                                  <a:schemeClr val="tx1"/>
                                </a:solidFill>
                                <a:latin typeface="Cambria Math" charset="0"/>
                              </a:rPr>
                              <m:t>𝒂</m:t>
                            </m:r>
                          </m:e>
                        </m:acc>
                        <m:r>
                          <a:rPr lang="en-US" sz="1200" b="1" i="1" smtClean="0">
                            <a:solidFill>
                              <a:schemeClr val="tx1"/>
                            </a:solidFill>
                            <a:latin typeface="Cambria Math" charset="0"/>
                          </a:rPr>
                          <m:t>,</m:t>
                        </m:r>
                        <m:acc>
                          <m:accPr>
                            <m:chr m:val="̂"/>
                            <m:ctrlPr>
                              <a:rPr lang="en-US" sz="1200" b="1" i="1">
                                <a:solidFill>
                                  <a:schemeClr val="tx1"/>
                                </a:solidFill>
                                <a:latin typeface="Cambria Math" charset="0"/>
                              </a:rPr>
                            </m:ctrlPr>
                          </m:accPr>
                          <m:e>
                            <m:r>
                              <a:rPr lang="en-US" sz="1200" b="1" i="1" smtClean="0">
                                <a:solidFill>
                                  <a:schemeClr val="tx1"/>
                                </a:solidFill>
                                <a:latin typeface="Cambria Math" charset="0"/>
                              </a:rPr>
                              <m:t>𝒃</m:t>
                            </m:r>
                          </m:e>
                        </m:acc>
                      </m:e>
                    </m:d>
                    <m:r>
                      <a:rPr lang="el-GR" sz="1200" b="1" i="1" dirty="0" smtClean="0">
                        <a:solidFill>
                          <a:schemeClr val="tx1"/>
                        </a:solidFill>
                        <a:latin typeface="Cambria Math" charset="0"/>
                      </a:rPr>
                      <m:t>=</m:t>
                    </m:r>
                    <m:r>
                      <a:rPr lang="en-US" sz="1200" b="1" i="1" dirty="0" smtClean="0">
                        <a:solidFill>
                          <a:schemeClr val="tx1"/>
                        </a:solidFill>
                        <a:latin typeface="Cambria Math" charset="0"/>
                      </a:rPr>
                      <m:t>−</m:t>
                    </m:r>
                    <m:f>
                      <m:fPr>
                        <m:ctrlPr>
                          <a:rPr lang="en-US" sz="1200" b="1" i="1" dirty="0" smtClean="0">
                            <a:solidFill>
                              <a:schemeClr val="tx1"/>
                            </a:solidFill>
                            <a:latin typeface="Cambria Math" charset="0"/>
                          </a:rPr>
                        </m:ctrlPr>
                      </m:fPr>
                      <m:num>
                        <m:acc>
                          <m:accPr>
                            <m:chr m:val="̅"/>
                            <m:ctrlPr>
                              <a:rPr lang="en-US" sz="1200" b="1" i="1">
                                <a:solidFill>
                                  <a:schemeClr val="tx1"/>
                                </a:solidFill>
                                <a:latin typeface="Cambria Math" charset="0"/>
                              </a:rPr>
                            </m:ctrlPr>
                          </m:accPr>
                          <m:e>
                            <m:sSup>
                              <m:sSupPr>
                                <m:ctrlPr>
                                  <a:rPr lang="en-US" sz="1200" b="1" i="1">
                                    <a:solidFill>
                                      <a:schemeClr val="tx1"/>
                                    </a:solidFill>
                                    <a:latin typeface="Cambria Math" charset="0"/>
                                  </a:rPr>
                                </m:ctrlPr>
                              </m:sSupPr>
                              <m:e>
                                <m:r>
                                  <a:rPr lang="el-GR" sz="1200" b="1" i="1">
                                    <a:solidFill>
                                      <a:schemeClr val="tx1"/>
                                    </a:solidFill>
                                    <a:latin typeface="Cambria Math" charset="0"/>
                                  </a:rPr>
                                  <m:t>𝝈</m:t>
                                </m:r>
                              </m:e>
                              <m:sup>
                                <m:r>
                                  <a:rPr lang="el-GR" sz="1200" b="1" i="1">
                                    <a:solidFill>
                                      <a:schemeClr val="tx1"/>
                                    </a:solidFill>
                                    <a:latin typeface="Cambria Math" charset="0"/>
                                  </a:rPr>
                                  <m:t>𝟐</m:t>
                                </m:r>
                              </m:sup>
                            </m:sSup>
                          </m:e>
                        </m:acc>
                      </m:num>
                      <m:den>
                        <m:acc>
                          <m:accPr>
                            <m:chr m:val="̅"/>
                            <m:ctrlPr>
                              <a:rPr lang="en-US" sz="1200" b="1" i="1" dirty="0" smtClean="0">
                                <a:solidFill>
                                  <a:schemeClr val="tx1"/>
                                </a:solidFill>
                                <a:latin typeface="Cambria Math" charset="0"/>
                              </a:rPr>
                            </m:ctrlPr>
                          </m:accPr>
                          <m:e>
                            <m:sSup>
                              <m:sSupPr>
                                <m:ctrlPr>
                                  <a:rPr lang="en-US" sz="1200" b="1" i="1" dirty="0" smtClean="0">
                                    <a:solidFill>
                                      <a:schemeClr val="tx1"/>
                                    </a:solidFill>
                                    <a:latin typeface="Cambria Math" charset="0"/>
                                  </a:rPr>
                                </m:ctrlPr>
                              </m:sSupPr>
                              <m:e>
                                <m:r>
                                  <a:rPr lang="en-US" sz="1200" b="1" i="1" dirty="0" smtClean="0">
                                    <a:solidFill>
                                      <a:schemeClr val="tx1"/>
                                    </a:solidFill>
                                    <a:latin typeface="Cambria Math" charset="0"/>
                                  </a:rPr>
                                  <m:t>𝒙</m:t>
                                </m:r>
                              </m:e>
                              <m:sup>
                                <m:r>
                                  <a:rPr lang="en-US" sz="1200" b="1" i="1" dirty="0" smtClean="0">
                                    <a:solidFill>
                                      <a:schemeClr val="tx1"/>
                                    </a:solidFill>
                                    <a:latin typeface="Cambria Math" charset="0"/>
                                  </a:rPr>
                                  <m:t>𝟐</m:t>
                                </m:r>
                              </m:sup>
                            </m:sSup>
                          </m:e>
                        </m:acc>
                        <m:r>
                          <a:rPr lang="en-US" sz="1200" b="1" i="1" dirty="0" smtClean="0">
                            <a:solidFill>
                              <a:schemeClr val="tx1"/>
                            </a:solidFill>
                            <a:latin typeface="Cambria Math" charset="0"/>
                          </a:rPr>
                          <m:t>−</m:t>
                        </m:r>
                        <m:sSup>
                          <m:sSupPr>
                            <m:ctrlPr>
                              <a:rPr lang="en-US" sz="1200" b="1" i="1" dirty="0" smtClean="0">
                                <a:solidFill>
                                  <a:schemeClr val="tx1"/>
                                </a:solidFill>
                                <a:latin typeface="Cambria Math" charset="0"/>
                              </a:rPr>
                            </m:ctrlPr>
                          </m:sSupPr>
                          <m:e>
                            <m:acc>
                              <m:accPr>
                                <m:chr m:val="̅"/>
                                <m:ctrlPr>
                                  <a:rPr lang="en-US" sz="1200" b="1" i="1" dirty="0" smtClean="0">
                                    <a:solidFill>
                                      <a:schemeClr val="tx1"/>
                                    </a:solidFill>
                                    <a:latin typeface="Cambria Math" charset="0"/>
                                  </a:rPr>
                                </m:ctrlPr>
                              </m:accPr>
                              <m:e>
                                <m:r>
                                  <a:rPr lang="en-US" sz="1200" b="1" i="1" dirty="0" smtClean="0">
                                    <a:solidFill>
                                      <a:schemeClr val="tx1"/>
                                    </a:solidFill>
                                    <a:latin typeface="Cambria Math" charset="0"/>
                                  </a:rPr>
                                  <m:t>𝒙</m:t>
                                </m:r>
                              </m:e>
                            </m:acc>
                          </m:e>
                          <m:sup>
                            <m:r>
                              <a:rPr lang="en-US" sz="1200" b="1" i="1" dirty="0" smtClean="0">
                                <a:solidFill>
                                  <a:schemeClr val="tx1"/>
                                </a:solidFill>
                                <a:latin typeface="Cambria Math" charset="0"/>
                              </a:rPr>
                              <m:t>𝟐</m:t>
                            </m:r>
                          </m:sup>
                        </m:sSup>
                      </m:den>
                    </m:f>
                    <m:r>
                      <m:rPr>
                        <m:nor/>
                      </m:rPr>
                      <a:rPr lang="en-US" sz="1200" b="1" dirty="0">
                        <a:solidFill>
                          <a:schemeClr val="tx1"/>
                        </a:solidFill>
                        <a:latin typeface="Cambria Math" charset="0"/>
                        <a:ea typeface="Cambria Math" charset="0"/>
                        <a:cs typeface="Cambria Math" charset="0"/>
                      </a:rPr>
                      <m:t> </m:t>
                    </m:r>
                    <m:acc>
                      <m:accPr>
                        <m:chr m:val="̅"/>
                        <m:ctrlPr>
                          <a:rPr lang="en-US" sz="1200" b="1" i="1">
                            <a:solidFill>
                              <a:schemeClr val="tx1"/>
                            </a:solidFill>
                            <a:latin typeface="Cambria Math" charset="0"/>
                            <a:ea typeface="Cambria Math" charset="0"/>
                            <a:cs typeface="Cambria Math" charset="0"/>
                          </a:rPr>
                        </m:ctrlPr>
                      </m:accPr>
                      <m:e>
                        <m:r>
                          <a:rPr lang="en-US" sz="1200" b="1" i="1" smtClean="0">
                            <a:solidFill>
                              <a:schemeClr val="tx1"/>
                            </a:solidFill>
                            <a:latin typeface="Cambria Math" charset="0"/>
                            <a:ea typeface="Cambria Math" charset="0"/>
                            <a:cs typeface="Cambria Math" charset="0"/>
                          </a:rPr>
                          <m:t>𝒙</m:t>
                        </m:r>
                      </m:e>
                    </m:acc>
                  </m:oMath>
                </a14:m>
                <a:endParaRPr lang="en-US" sz="1200" b="1"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389338" y="2045621"/>
                <a:ext cx="1413079" cy="312650"/>
              </a:xfrm>
              <a:prstGeom prst="rect">
                <a:avLst/>
              </a:prstGeom>
              <a:blipFill rotWithShape="0">
                <a:blip r:embed="rId8"/>
                <a:stretch>
                  <a:fillRect l="-6034" t="-58824" r="-18966" b="-90196"/>
                </a:stretch>
              </a:blipFill>
              <a:ln w="3492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192945" y="1667641"/>
                <a:ext cx="2643737" cy="447045"/>
              </a:xfrm>
              <a:prstGeom prst="rect">
                <a:avLst/>
              </a:prstGeom>
              <a:noFill/>
              <a:ln w="34925">
                <a:noFill/>
              </a:ln>
            </p:spPr>
            <p:txBody>
              <a:bodyPr wrap="none" lIns="0" tIns="0" rIns="0" bIns="0" rtlCol="0">
                <a:spAutoFit/>
              </a:bodyPr>
              <a:lstStyle/>
              <a:p>
                <a:r>
                  <a:rPr lang="el-GR" sz="1200" b="1" dirty="0" smtClean="0">
                    <a:solidFill>
                      <a:srgbClr val="0000CC"/>
                    </a:solidFill>
                  </a:rPr>
                  <a:t>ρ=</a:t>
                </a:r>
                <a14:m>
                  <m:oMath xmlns:m="http://schemas.openxmlformats.org/officeDocument/2006/math">
                    <m:f>
                      <m:fPr>
                        <m:ctrlPr>
                          <a:rPr lang="el-GR" sz="1200" b="1" i="1" smtClean="0">
                            <a:solidFill>
                              <a:srgbClr val="0000CC"/>
                            </a:solidFill>
                            <a:latin typeface="Cambria Math" charset="0"/>
                          </a:rPr>
                        </m:ctrlPr>
                      </m:fPr>
                      <m:num>
                        <m:r>
                          <m:rPr>
                            <m:nor/>
                          </m:rPr>
                          <a:rPr lang="en-US" sz="1200" b="1" dirty="0">
                            <a:solidFill>
                              <a:srgbClr val="0000CC"/>
                            </a:solidFill>
                          </a:rPr>
                          <m:t>cov</m:t>
                        </m:r>
                        <m:d>
                          <m:dPr>
                            <m:begChr m:val="["/>
                            <m:endChr m:val="]"/>
                            <m:ctrlPr>
                              <a:rPr lang="en-US" sz="1200" b="1" i="1">
                                <a:solidFill>
                                  <a:srgbClr val="0000CC"/>
                                </a:solidFill>
                                <a:latin typeface="Cambria Math" charset="0"/>
                              </a:rPr>
                            </m:ctrlPr>
                          </m:dPr>
                          <m:e>
                            <m:acc>
                              <m:accPr>
                                <m:chr m:val="̂"/>
                                <m:ctrlPr>
                                  <a:rPr lang="en-US" sz="1200" b="1" i="1">
                                    <a:solidFill>
                                      <a:srgbClr val="0000CC"/>
                                    </a:solidFill>
                                    <a:latin typeface="Cambria Math" charset="0"/>
                                  </a:rPr>
                                </m:ctrlPr>
                              </m:accPr>
                              <m:e>
                                <m:r>
                                  <a:rPr lang="en-US" sz="1200" b="1" i="1">
                                    <a:solidFill>
                                      <a:srgbClr val="0000CC"/>
                                    </a:solidFill>
                                    <a:latin typeface="Cambria Math" charset="0"/>
                                  </a:rPr>
                                  <m:t>𝒂</m:t>
                                </m:r>
                              </m:e>
                            </m:acc>
                            <m:r>
                              <a:rPr lang="en-US" sz="1200" b="1" i="1">
                                <a:solidFill>
                                  <a:srgbClr val="0000CC"/>
                                </a:solidFill>
                                <a:latin typeface="Cambria Math" charset="0"/>
                              </a:rPr>
                              <m:t>,</m:t>
                            </m:r>
                            <m:acc>
                              <m:accPr>
                                <m:chr m:val="̂"/>
                                <m:ctrlPr>
                                  <a:rPr lang="en-US" sz="1200" b="1" i="1">
                                    <a:solidFill>
                                      <a:srgbClr val="0000CC"/>
                                    </a:solidFill>
                                    <a:latin typeface="Cambria Math" charset="0"/>
                                  </a:rPr>
                                </m:ctrlPr>
                              </m:accPr>
                              <m:e>
                                <m:r>
                                  <a:rPr lang="en-US" sz="1200" b="1" i="1">
                                    <a:solidFill>
                                      <a:srgbClr val="0000CC"/>
                                    </a:solidFill>
                                    <a:latin typeface="Cambria Math" charset="0"/>
                                  </a:rPr>
                                  <m:t>𝒃</m:t>
                                </m:r>
                              </m:e>
                            </m:acc>
                          </m:e>
                        </m:d>
                      </m:num>
                      <m:den>
                        <m:rad>
                          <m:radPr>
                            <m:degHide m:val="on"/>
                            <m:ctrlPr>
                              <a:rPr lang="el-GR" sz="1200" b="1" i="1" smtClean="0">
                                <a:solidFill>
                                  <a:srgbClr val="0000CC"/>
                                </a:solidFill>
                                <a:latin typeface="Cambria Math" charset="0"/>
                              </a:rPr>
                            </m:ctrlPr>
                          </m:radPr>
                          <m:deg/>
                          <m:e>
                            <m:r>
                              <a:rPr lang="en-US" sz="1200" b="1" i="1">
                                <a:solidFill>
                                  <a:srgbClr val="0000CC"/>
                                </a:solidFill>
                                <a:latin typeface="Cambria Math" charset="0"/>
                              </a:rPr>
                              <m:t>𝑽</m:t>
                            </m:r>
                            <m:d>
                              <m:dPr>
                                <m:begChr m:val="["/>
                                <m:endChr m:val="]"/>
                                <m:ctrlPr>
                                  <a:rPr lang="en-US" sz="1200" b="1" i="1">
                                    <a:solidFill>
                                      <a:srgbClr val="0000CC"/>
                                    </a:solidFill>
                                    <a:latin typeface="Cambria Math" charset="0"/>
                                  </a:rPr>
                                </m:ctrlPr>
                              </m:dPr>
                              <m:e>
                                <m:acc>
                                  <m:accPr>
                                    <m:chr m:val="̂"/>
                                    <m:ctrlPr>
                                      <a:rPr lang="en-US" sz="1200" b="1" i="1">
                                        <a:solidFill>
                                          <a:srgbClr val="0000CC"/>
                                        </a:solidFill>
                                        <a:latin typeface="Cambria Math" charset="0"/>
                                      </a:rPr>
                                    </m:ctrlPr>
                                  </m:accPr>
                                  <m:e>
                                    <m:r>
                                      <a:rPr lang="en-US" sz="1200" b="1" i="1">
                                        <a:solidFill>
                                          <a:srgbClr val="0000CC"/>
                                        </a:solidFill>
                                        <a:latin typeface="Cambria Math" charset="0"/>
                                      </a:rPr>
                                      <m:t>𝒂</m:t>
                                    </m:r>
                                  </m:e>
                                </m:acc>
                              </m:e>
                            </m:d>
                            <m:r>
                              <a:rPr lang="en-US" sz="1200" b="1" i="1">
                                <a:solidFill>
                                  <a:srgbClr val="0000CC"/>
                                </a:solidFill>
                                <a:latin typeface="Cambria Math" charset="0"/>
                              </a:rPr>
                              <m:t>𝑽</m:t>
                            </m:r>
                            <m:d>
                              <m:dPr>
                                <m:begChr m:val="["/>
                                <m:endChr m:val="]"/>
                                <m:ctrlPr>
                                  <a:rPr lang="en-US" sz="1200" b="1" i="1">
                                    <a:solidFill>
                                      <a:srgbClr val="0000CC"/>
                                    </a:solidFill>
                                    <a:latin typeface="Cambria Math" charset="0"/>
                                  </a:rPr>
                                </m:ctrlPr>
                              </m:dPr>
                              <m:e>
                                <m:acc>
                                  <m:accPr>
                                    <m:chr m:val="̂"/>
                                    <m:ctrlPr>
                                      <a:rPr lang="en-US" sz="1200" b="1" i="1">
                                        <a:solidFill>
                                          <a:srgbClr val="0000CC"/>
                                        </a:solidFill>
                                        <a:latin typeface="Cambria Math" charset="0"/>
                                      </a:rPr>
                                    </m:ctrlPr>
                                  </m:accPr>
                                  <m:e>
                                    <m:r>
                                      <a:rPr lang="en-US" sz="1200" b="1" i="1">
                                        <a:solidFill>
                                          <a:srgbClr val="0000CC"/>
                                        </a:solidFill>
                                        <a:latin typeface="Cambria Math" charset="0"/>
                                      </a:rPr>
                                      <m:t>𝒃</m:t>
                                    </m:r>
                                  </m:e>
                                </m:acc>
                              </m:e>
                            </m:d>
                          </m:e>
                        </m:rad>
                      </m:den>
                    </m:f>
                    <m:r>
                      <a:rPr lang="el-GR" sz="1200" b="1" i="1" dirty="0" smtClean="0">
                        <a:solidFill>
                          <a:srgbClr val="0000CC"/>
                        </a:solidFill>
                        <a:latin typeface="Cambria Math" charset="0"/>
                      </a:rPr>
                      <m:t>=</m:t>
                    </m:r>
                    <m:f>
                      <m:fPr>
                        <m:ctrlPr>
                          <a:rPr lang="el-GR" sz="1200" b="1" i="1">
                            <a:solidFill>
                              <a:srgbClr val="0000CC"/>
                            </a:solidFill>
                            <a:latin typeface="Cambria Math" charset="0"/>
                          </a:rPr>
                        </m:ctrlPr>
                      </m:fPr>
                      <m:num>
                        <m:r>
                          <m:rPr>
                            <m:nor/>
                          </m:rPr>
                          <a:rPr lang="en-US" sz="1200" b="1" dirty="0">
                            <a:solidFill>
                              <a:srgbClr val="0000CC"/>
                            </a:solidFill>
                          </a:rPr>
                          <m:t>cov</m:t>
                        </m:r>
                        <m:d>
                          <m:dPr>
                            <m:begChr m:val="["/>
                            <m:endChr m:val="]"/>
                            <m:ctrlPr>
                              <a:rPr lang="en-US" sz="1200" b="1" i="1">
                                <a:solidFill>
                                  <a:srgbClr val="0000CC"/>
                                </a:solidFill>
                                <a:latin typeface="Cambria Math" charset="0"/>
                              </a:rPr>
                            </m:ctrlPr>
                          </m:dPr>
                          <m:e>
                            <m:acc>
                              <m:accPr>
                                <m:chr m:val="̂"/>
                                <m:ctrlPr>
                                  <a:rPr lang="en-US" sz="1200" b="1" i="1">
                                    <a:solidFill>
                                      <a:srgbClr val="0000CC"/>
                                    </a:solidFill>
                                    <a:latin typeface="Cambria Math" charset="0"/>
                                  </a:rPr>
                                </m:ctrlPr>
                              </m:accPr>
                              <m:e>
                                <m:r>
                                  <a:rPr lang="en-US" sz="1200" b="1" i="1">
                                    <a:solidFill>
                                      <a:srgbClr val="0000CC"/>
                                    </a:solidFill>
                                    <a:latin typeface="Cambria Math" charset="0"/>
                                  </a:rPr>
                                  <m:t>𝒂</m:t>
                                </m:r>
                              </m:e>
                            </m:acc>
                            <m:r>
                              <a:rPr lang="en-US" sz="1200" b="1" i="1">
                                <a:solidFill>
                                  <a:srgbClr val="0000CC"/>
                                </a:solidFill>
                                <a:latin typeface="Cambria Math" charset="0"/>
                              </a:rPr>
                              <m:t>,</m:t>
                            </m:r>
                            <m:acc>
                              <m:accPr>
                                <m:chr m:val="̂"/>
                                <m:ctrlPr>
                                  <a:rPr lang="en-US" sz="1200" b="1" i="1">
                                    <a:solidFill>
                                      <a:srgbClr val="0000CC"/>
                                    </a:solidFill>
                                    <a:latin typeface="Cambria Math" charset="0"/>
                                  </a:rPr>
                                </m:ctrlPr>
                              </m:accPr>
                              <m:e>
                                <m:r>
                                  <a:rPr lang="en-US" sz="1200" b="1" i="1">
                                    <a:solidFill>
                                      <a:srgbClr val="0000CC"/>
                                    </a:solidFill>
                                    <a:latin typeface="Cambria Math" charset="0"/>
                                  </a:rPr>
                                  <m:t>𝒃</m:t>
                                </m:r>
                              </m:e>
                            </m:acc>
                          </m:e>
                        </m:d>
                      </m:num>
                      <m:den>
                        <m:sSub>
                          <m:sSubPr>
                            <m:ctrlPr>
                              <a:rPr lang="en-US" sz="1200" b="1" i="1" smtClean="0">
                                <a:solidFill>
                                  <a:srgbClr val="0000CC"/>
                                </a:solidFill>
                                <a:latin typeface="Cambria Math" charset="0"/>
                              </a:rPr>
                            </m:ctrlPr>
                          </m:sSubPr>
                          <m:e>
                            <m:r>
                              <a:rPr lang="el-GR" sz="1200" b="1" i="1" smtClean="0">
                                <a:solidFill>
                                  <a:srgbClr val="0000CC"/>
                                </a:solidFill>
                                <a:latin typeface="Cambria Math" charset="0"/>
                              </a:rPr>
                              <m:t>𝝈</m:t>
                            </m:r>
                          </m:e>
                          <m:sub>
                            <m:acc>
                              <m:accPr>
                                <m:chr m:val="̂"/>
                                <m:ctrlPr>
                                  <a:rPr lang="en-US" sz="1200" b="1" i="1" smtClean="0">
                                    <a:solidFill>
                                      <a:srgbClr val="0000CC"/>
                                    </a:solidFill>
                                    <a:latin typeface="Cambria Math" charset="0"/>
                                  </a:rPr>
                                </m:ctrlPr>
                              </m:accPr>
                              <m:e>
                                <m:r>
                                  <a:rPr lang="en-US" sz="1200" b="1" i="1" smtClean="0">
                                    <a:solidFill>
                                      <a:srgbClr val="0000CC"/>
                                    </a:solidFill>
                                    <a:latin typeface="Cambria Math" charset="0"/>
                                  </a:rPr>
                                  <m:t>𝒂</m:t>
                                </m:r>
                              </m:e>
                            </m:acc>
                          </m:sub>
                        </m:sSub>
                        <m:sSub>
                          <m:sSubPr>
                            <m:ctrlPr>
                              <a:rPr lang="en-US" sz="1200" b="1" i="1" smtClean="0">
                                <a:solidFill>
                                  <a:srgbClr val="0000CC"/>
                                </a:solidFill>
                                <a:latin typeface="Cambria Math" charset="0"/>
                              </a:rPr>
                            </m:ctrlPr>
                          </m:sSubPr>
                          <m:e>
                            <m:r>
                              <a:rPr lang="el-GR" sz="1200" b="1" i="1" smtClean="0">
                                <a:solidFill>
                                  <a:srgbClr val="0000CC"/>
                                </a:solidFill>
                                <a:latin typeface="Cambria Math" charset="0"/>
                              </a:rPr>
                              <m:t>𝝈</m:t>
                            </m:r>
                          </m:e>
                          <m:sub>
                            <m:acc>
                              <m:accPr>
                                <m:chr m:val="̂"/>
                                <m:ctrlPr>
                                  <a:rPr lang="en-US" sz="1200" b="1" i="1" smtClean="0">
                                    <a:solidFill>
                                      <a:srgbClr val="0000CC"/>
                                    </a:solidFill>
                                    <a:latin typeface="Cambria Math" charset="0"/>
                                  </a:rPr>
                                </m:ctrlPr>
                              </m:accPr>
                              <m:e>
                                <m:r>
                                  <a:rPr lang="en-US" sz="1200" b="1" i="1" smtClean="0">
                                    <a:solidFill>
                                      <a:srgbClr val="0000CC"/>
                                    </a:solidFill>
                                    <a:latin typeface="Cambria Math" charset="0"/>
                                  </a:rPr>
                                  <m:t>𝒃</m:t>
                                </m:r>
                              </m:e>
                            </m:acc>
                          </m:sub>
                        </m:sSub>
                      </m:den>
                    </m:f>
                  </m:oMath>
                </a14:m>
                <a:r>
                  <a:rPr lang="el-GR" sz="1200" b="1" dirty="0" smtClean="0">
                    <a:solidFill>
                      <a:srgbClr val="0000CC"/>
                    </a:solidFill>
                  </a:rPr>
                  <a:t>        </a:t>
                </a:r>
                <a14:m>
                  <m:oMath xmlns:m="http://schemas.openxmlformats.org/officeDocument/2006/math">
                    <m:d>
                      <m:dPr>
                        <m:ctrlPr>
                          <a:rPr lang="el-GR" sz="1200" b="1" i="1" dirty="0" smtClean="0">
                            <a:solidFill>
                              <a:srgbClr val="0000CC"/>
                            </a:solidFill>
                            <a:latin typeface="Cambria Math" charset="0"/>
                            <a:ea typeface="Cambria Math" charset="0"/>
                            <a:cs typeface="Cambria Math" charset="0"/>
                          </a:rPr>
                        </m:ctrlPr>
                      </m:dPr>
                      <m:e>
                        <m:r>
                          <a:rPr lang="el-GR" sz="1200" b="1" dirty="0">
                            <a:solidFill>
                              <a:srgbClr val="0000CC"/>
                            </a:solidFill>
                            <a:latin typeface="Cambria Math" charset="0"/>
                            <a:ea typeface="Cambria Math" charset="0"/>
                            <a:cs typeface="Cambria Math" charset="0"/>
                          </a:rPr>
                          <m:t>−</m:t>
                        </m:r>
                        <m:r>
                          <a:rPr lang="el-GR" sz="1200" b="1" i="1" dirty="0">
                            <a:solidFill>
                              <a:srgbClr val="0000CC"/>
                            </a:solidFill>
                            <a:latin typeface="Cambria Math" charset="0"/>
                            <a:ea typeface="Cambria Math" charset="0"/>
                            <a:cs typeface="Cambria Math" charset="0"/>
                          </a:rPr>
                          <m:t>𝟏</m:t>
                        </m:r>
                        <m:r>
                          <a:rPr lang="el-GR" sz="1200" b="1" i="1" dirty="0">
                            <a:solidFill>
                              <a:srgbClr val="0000CC"/>
                            </a:solidFill>
                            <a:latin typeface="Cambria Math" charset="0"/>
                            <a:ea typeface="Cambria Math" charset="0"/>
                            <a:cs typeface="Cambria Math" charset="0"/>
                          </a:rPr>
                          <m:t>≤</m:t>
                        </m:r>
                        <m:r>
                          <a:rPr lang="el-GR" sz="1200" b="1" i="1" dirty="0">
                            <a:solidFill>
                              <a:srgbClr val="0000CC"/>
                            </a:solidFill>
                            <a:latin typeface="Cambria Math" charset="0"/>
                            <a:ea typeface="Cambria Math" charset="0"/>
                            <a:cs typeface="Cambria Math" charset="0"/>
                          </a:rPr>
                          <m:t>𝝆</m:t>
                        </m:r>
                        <m:r>
                          <a:rPr lang="el-GR" sz="1200" b="1" i="1" dirty="0">
                            <a:solidFill>
                              <a:srgbClr val="0000CC"/>
                            </a:solidFill>
                            <a:latin typeface="Cambria Math" charset="0"/>
                            <a:ea typeface="Cambria Math" charset="0"/>
                            <a:cs typeface="Cambria Math" charset="0"/>
                          </a:rPr>
                          <m:t>≤</m:t>
                        </m:r>
                        <m:r>
                          <m:rPr>
                            <m:nor/>
                          </m:rPr>
                          <a:rPr lang="el-GR" sz="1200" b="1" dirty="0">
                            <a:solidFill>
                              <a:srgbClr val="0000CC"/>
                            </a:solidFill>
                          </a:rPr>
                          <m:t> 1</m:t>
                        </m:r>
                      </m:e>
                    </m:d>
                  </m:oMath>
                </a14:m>
                <a:endParaRPr lang="en-US" sz="1200" b="1" dirty="0">
                  <a:solidFill>
                    <a:srgbClr val="0000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192945" y="1667641"/>
                <a:ext cx="2643737" cy="447045"/>
              </a:xfrm>
              <a:prstGeom prst="rect">
                <a:avLst/>
              </a:prstGeom>
              <a:blipFill rotWithShape="0">
                <a:blip r:embed="rId9"/>
                <a:stretch>
                  <a:fillRect l="-3226" t="-6849"/>
                </a:stretch>
              </a:blipFill>
              <a:ln w="34925">
                <a:noFill/>
              </a:ln>
            </p:spPr>
            <p:txBody>
              <a:bodyPr/>
              <a:lstStyle/>
              <a:p>
                <a:r>
                  <a:rPr lang="en-US">
                    <a:noFill/>
                  </a:rPr>
                  <a:t> </a:t>
                </a:r>
              </a:p>
            </p:txBody>
          </p:sp>
        </mc:Fallback>
      </mc:AlternateContent>
      <p:grpSp>
        <p:nvGrpSpPr>
          <p:cNvPr id="21" name="Group 20"/>
          <p:cNvGrpSpPr/>
          <p:nvPr/>
        </p:nvGrpSpPr>
        <p:grpSpPr>
          <a:xfrm>
            <a:off x="4063144" y="675353"/>
            <a:ext cx="4757316" cy="987662"/>
            <a:chOff x="4031940" y="3557462"/>
            <a:chExt cx="4757316" cy="987662"/>
          </a:xfrm>
        </p:grpSpPr>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2100" y="3557462"/>
              <a:ext cx="3317156" cy="538628"/>
            </a:xfrm>
            <a:prstGeom prst="rect">
              <a:avLst/>
            </a:prstGeom>
            <a:ln w="25400">
              <a:solidFill>
                <a:srgbClr val="C00000"/>
              </a:solidFill>
            </a:ln>
          </p:spPr>
        </p:pic>
        <p:sp>
          <p:nvSpPr>
            <p:cNvPr id="23" name="Rectangle 22"/>
            <p:cNvSpPr/>
            <p:nvPr/>
          </p:nvSpPr>
          <p:spPr bwMode="auto">
            <a:xfrm>
              <a:off x="4031940" y="4235644"/>
              <a:ext cx="504056" cy="3094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mc:AlternateContent xmlns:mc="http://schemas.openxmlformats.org/markup-compatibility/2006" xmlns:a14="http://schemas.microsoft.com/office/drawing/2010/main">
        <mc:Choice Requires="a14">
          <p:sp>
            <p:nvSpPr>
              <p:cNvPr id="24" name="TextBox 23"/>
              <p:cNvSpPr txBox="1"/>
              <p:nvPr/>
            </p:nvSpPr>
            <p:spPr>
              <a:xfrm>
                <a:off x="138708" y="776833"/>
                <a:ext cx="5275097" cy="400494"/>
              </a:xfrm>
              <a:prstGeom prst="rect">
                <a:avLst/>
              </a:prstGeom>
              <a:noFill/>
            </p:spPr>
            <p:txBody>
              <a:bodyPr wrap="none" lIns="0" tIns="0" rIns="0" bIns="0" rtlCol="0">
                <a:spAutoFit/>
              </a:bodyPr>
              <a:lstStyle/>
              <a:p>
                <a14:m>
                  <m:oMath xmlns:m="http://schemas.openxmlformats.org/officeDocument/2006/math">
                    <m:acc>
                      <m:accPr>
                        <m:chr m:val="̅"/>
                        <m:ctrlPr>
                          <a:rPr lang="en-US" sz="1200" i="1" smtClean="0">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r>
                      <m:rPr>
                        <m:nor/>
                      </m:rPr>
                      <a:rPr lang="el-GR" sz="1200" dirty="0"/>
                      <m:t>=</m:t>
                    </m:r>
                    <m:f>
                      <m:fPr>
                        <m:ctrlPr>
                          <a:rPr lang="el-GR" sz="1200" i="1" dirty="0">
                            <a:latin typeface="Cambria Math" charset="0"/>
                          </a:rPr>
                        </m:ctrlPr>
                      </m:fPr>
                      <m:num>
                        <m:r>
                          <a:rPr lang="el-GR" sz="1200" i="1" dirty="0">
                            <a:latin typeface="Cambria Math" charset="0"/>
                          </a:rPr>
                          <m:t>1</m:t>
                        </m:r>
                      </m:num>
                      <m:den>
                        <m:nary>
                          <m:naryPr>
                            <m:chr m:val="∑"/>
                            <m:ctrlPr>
                              <a:rPr lang="en-US" sz="1200" b="1" i="1" dirty="0">
                                <a:latin typeface="Cambria Math" charset="0"/>
                                <a:ea typeface="Cambria Math" charset="0"/>
                                <a:cs typeface="Cambria Math" charset="0"/>
                              </a:rPr>
                            </m:ctrlPr>
                          </m:naryPr>
                          <m:sub>
                            <m:r>
                              <m:rPr>
                                <m:brk m:alnAt="23"/>
                              </m:rPr>
                              <a:rPr lang="en-US" sz="1200" b="1" i="1" dirty="0">
                                <a:latin typeface="Cambria Math" charset="0"/>
                                <a:ea typeface="Cambria Math" charset="0"/>
                                <a:cs typeface="Cambria Math" charset="0"/>
                              </a:rPr>
                              <m:t>𝒊</m:t>
                            </m:r>
                            <m:r>
                              <a:rPr lang="en-US" sz="1200" b="1" i="1" dirty="0">
                                <a:latin typeface="Cambria Math" charset="0"/>
                                <a:ea typeface="Cambria Math" charset="0"/>
                                <a:cs typeface="Cambria Math" charset="0"/>
                              </a:rPr>
                              <m:t>=</m:t>
                            </m:r>
                            <m:r>
                              <a:rPr lang="en-US" sz="1200" b="1" i="1" dirty="0">
                                <a:latin typeface="Cambria Math" charset="0"/>
                                <a:ea typeface="Cambria Math" charset="0"/>
                                <a:cs typeface="Cambria Math" charset="0"/>
                              </a:rPr>
                              <m:t>𝟏</m:t>
                            </m:r>
                          </m:sub>
                          <m:sup>
                            <m:r>
                              <a:rPr lang="en-US" sz="1200" b="1" i="1" dirty="0">
                                <a:latin typeface="Cambria Math" charset="0"/>
                                <a:ea typeface="Cambria Math" charset="0"/>
                                <a:cs typeface="Cambria Math" charset="0"/>
                              </a:rPr>
                              <m:t>𝑵</m:t>
                            </m:r>
                          </m:sup>
                          <m:e>
                            <m:f>
                              <m:fPr>
                                <m:ctrlPr>
                                  <a:rPr lang="el-GR" sz="1200" b="1" i="1" dirty="0">
                                    <a:latin typeface="Cambria Math" charset="0"/>
                                    <a:ea typeface="Cambria Math" charset="0"/>
                                    <a:cs typeface="Cambria Math" charset="0"/>
                                  </a:rPr>
                                </m:ctrlPr>
                              </m:fPr>
                              <m:num>
                                <m:r>
                                  <a:rPr lang="el-GR" sz="1200" b="1" i="1" dirty="0">
                                    <a:latin typeface="Cambria Math" charset="0"/>
                                    <a:ea typeface="Cambria Math" charset="0"/>
                                    <a:cs typeface="Cambria Math" charset="0"/>
                                  </a:rPr>
                                  <m:t>𝟏</m:t>
                                </m:r>
                              </m:num>
                              <m:den>
                                <m:sSubSup>
                                  <m:sSubSupPr>
                                    <m:ctrlPr>
                                      <a:rPr lang="en-US" sz="1200" b="1" i="1" dirty="0">
                                        <a:latin typeface="Cambria Math" charset="0"/>
                                        <a:ea typeface="Cambria Math" charset="0"/>
                                        <a:cs typeface="Cambria Math" charset="0"/>
                                      </a:rPr>
                                    </m:ctrlPr>
                                  </m:sSubSupPr>
                                  <m:e>
                                    <m:r>
                                      <a:rPr lang="el-GR" sz="1200" b="1" i="1" dirty="0">
                                        <a:latin typeface="Cambria Math" charset="0"/>
                                        <a:ea typeface="Cambria Math" charset="0"/>
                                        <a:cs typeface="Cambria Math" charset="0"/>
                                      </a:rPr>
                                      <m:t>𝝈</m:t>
                                    </m:r>
                                  </m:e>
                                  <m:sub>
                                    <m:r>
                                      <a:rPr lang="en-US" sz="1200" b="1" i="1" dirty="0">
                                        <a:latin typeface="Cambria Math" charset="0"/>
                                        <a:ea typeface="Cambria Math" charset="0"/>
                                        <a:cs typeface="Cambria Math" charset="0"/>
                                      </a:rPr>
                                      <m:t>𝒊</m:t>
                                    </m:r>
                                  </m:sub>
                                  <m:sup>
                                    <m:r>
                                      <a:rPr lang="el-GR" sz="1200" b="1" i="1" dirty="0">
                                        <a:latin typeface="Cambria Math" charset="0"/>
                                        <a:ea typeface="Cambria Math" charset="0"/>
                                        <a:cs typeface="Cambria Math" charset="0"/>
                                      </a:rPr>
                                      <m:t>𝟐</m:t>
                                    </m:r>
                                  </m:sup>
                                </m:sSubSup>
                              </m:den>
                            </m:f>
                          </m:e>
                        </m:nary>
                      </m:den>
                    </m:f>
                    <m:r>
                      <a:rPr lang="en-US" sz="1200" b="0" i="1" dirty="0" smtClean="0">
                        <a:latin typeface="Cambria Math" charset="0"/>
                        <a:ea typeface="Cambria Math" charset="0"/>
                        <a:cs typeface="Cambria Math" charset="0"/>
                      </a:rPr>
                      <m:t>,  </m:t>
                    </m:r>
                    <m:acc>
                      <m:accPr>
                        <m:chr m:val="̅"/>
                        <m:ctrlPr>
                          <a:rPr lang="en-US" sz="1200" i="1" smtClean="0">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𝑥</m:t>
                        </m:r>
                      </m:e>
                    </m:acc>
                    <m:r>
                      <a:rPr lang="en-US" sz="1200" b="0" i="1" smtClean="0">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𝒙</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smtClean="0">
                    <a:solidFill>
                      <a:schemeClr val="tx1"/>
                    </a:solidFill>
                    <a:latin typeface="Cambria Math" charset="0"/>
                    <a:ea typeface="Cambria Math" charset="0"/>
                    <a:cs typeface="Cambria Math" charset="0"/>
                  </a:rPr>
                  <a:t> ,   </a:t>
                </a:r>
                <a14:m>
                  <m:oMath xmlns:m="http://schemas.openxmlformats.org/officeDocument/2006/math">
                    <m:acc>
                      <m:accPr>
                        <m:chr m:val="̅"/>
                        <m:ctrlPr>
                          <a:rPr lang="en-US" sz="1200" i="1">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𝑦</m:t>
                        </m:r>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smtClean="0">
                                    <a:solidFill>
                                      <a:schemeClr val="tx1"/>
                                    </a:solidFill>
                                    <a:latin typeface="Cambria Math" charset="0"/>
                                    <a:ea typeface="Cambria Math" charset="0"/>
                                    <a:cs typeface="Cambria Math" charset="0"/>
                                  </a:rPr>
                                  <m:t>𝒚</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a:solidFill>
                      <a:schemeClr val="tx1"/>
                    </a:solidFill>
                    <a:latin typeface="Cambria Math" charset="0"/>
                    <a:ea typeface="Cambria Math" charset="0"/>
                    <a:cs typeface="Cambria Math" charset="0"/>
                  </a:rPr>
                  <a:t> </a:t>
                </a:r>
                <a:r>
                  <a:rPr lang="en-US" sz="1200" dirty="0" smtClean="0">
                    <a:solidFill>
                      <a:schemeClr val="tx1"/>
                    </a:solidFill>
                    <a:latin typeface="Cambria Math" charset="0"/>
                    <a:ea typeface="Cambria Math" charset="0"/>
                    <a:cs typeface="Cambria Math" charset="0"/>
                  </a:rPr>
                  <a:t>,   </a:t>
                </a:r>
                <a14:m>
                  <m:oMath xmlns:m="http://schemas.openxmlformats.org/officeDocument/2006/math">
                    <m:acc>
                      <m:accPr>
                        <m:chr m:val="̅"/>
                        <m:ctrlPr>
                          <a:rPr lang="en-US" sz="1200" i="1">
                            <a:solidFill>
                              <a:schemeClr val="tx1"/>
                            </a:solidFill>
                            <a:latin typeface="Cambria Math" charset="0"/>
                            <a:ea typeface="Cambria Math" charset="0"/>
                            <a:cs typeface="Cambria Math" charset="0"/>
                          </a:rPr>
                        </m:ctrlPr>
                      </m:accPr>
                      <m:e>
                        <m:r>
                          <a:rPr lang="en-US" sz="1200" b="0" i="1" smtClean="0">
                            <a:solidFill>
                              <a:schemeClr val="tx1"/>
                            </a:solidFill>
                            <a:latin typeface="Cambria Math" charset="0"/>
                            <a:ea typeface="Cambria Math" charset="0"/>
                            <a:cs typeface="Cambria Math" charset="0"/>
                          </a:rPr>
                          <m:t>𝑥𝑦</m:t>
                        </m:r>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𝒙</m:t>
                                </m:r>
                              </m:e>
                              <m:sub>
                                <m:r>
                                  <a:rPr lang="en-US" sz="1200" b="1" i="1" dirty="0">
                                    <a:solidFill>
                                      <a:schemeClr val="tx1"/>
                                    </a:solidFill>
                                    <a:latin typeface="Cambria Math" charset="0"/>
                                    <a:ea typeface="Cambria Math" charset="0"/>
                                    <a:cs typeface="Cambria Math" charset="0"/>
                                  </a:rPr>
                                  <m:t>𝒊</m:t>
                                </m:r>
                              </m:sub>
                            </m:sSub>
                            <m:sSub>
                              <m:sSubPr>
                                <m:ctrlPr>
                                  <a:rPr lang="el-GR" sz="1200" b="1" i="1" dirty="0">
                                    <a:solidFill>
                                      <a:schemeClr val="tx1"/>
                                    </a:solidFill>
                                    <a:latin typeface="Cambria Math" charset="0"/>
                                    <a:ea typeface="Cambria Math" charset="0"/>
                                    <a:cs typeface="Cambria Math" charset="0"/>
                                  </a:rPr>
                                </m:ctrlPr>
                              </m:sSubPr>
                              <m:e>
                                <m:r>
                                  <a:rPr lang="en-US" sz="1200" b="1" i="1" dirty="0">
                                    <a:solidFill>
                                      <a:schemeClr val="tx1"/>
                                    </a:solidFill>
                                    <a:latin typeface="Cambria Math" charset="0"/>
                                    <a:ea typeface="Cambria Math" charset="0"/>
                                    <a:cs typeface="Cambria Math" charset="0"/>
                                  </a:rPr>
                                  <m:t>𝒚</m:t>
                                </m:r>
                              </m:e>
                              <m:sub>
                                <m:r>
                                  <a:rPr lang="en-US" sz="1200" b="1" i="1" dirty="0">
                                    <a:solidFill>
                                      <a:schemeClr val="tx1"/>
                                    </a:solidFill>
                                    <a:latin typeface="Cambria Math" charset="0"/>
                                    <a:ea typeface="Cambria Math" charset="0"/>
                                    <a:cs typeface="Cambria Math" charset="0"/>
                                  </a:rPr>
                                  <m:t>𝒊</m:t>
                                </m:r>
                              </m:sub>
                            </m:sSub>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r>
                  <a:rPr lang="en-US" sz="1200" dirty="0">
                    <a:solidFill>
                      <a:schemeClr val="tx1"/>
                    </a:solidFill>
                    <a:latin typeface="Cambria Math" charset="0"/>
                    <a:ea typeface="Cambria Math" charset="0"/>
                    <a:cs typeface="Cambria Math" charset="0"/>
                  </a:rPr>
                  <a:t> </a:t>
                </a:r>
                <a:r>
                  <a:rPr lang="en-US" sz="1200" dirty="0" smtClean="0">
                    <a:solidFill>
                      <a:schemeClr val="tx1"/>
                    </a:solidFill>
                    <a:latin typeface="Cambria Math" charset="0"/>
                    <a:ea typeface="Cambria Math" charset="0"/>
                    <a:cs typeface="Cambria Math" charset="0"/>
                  </a:rPr>
                  <a:t>, </a:t>
                </a:r>
                <a14:m>
                  <m:oMath xmlns:m="http://schemas.openxmlformats.org/officeDocument/2006/math">
                    <m:acc>
                      <m:accPr>
                        <m:chr m:val="̅"/>
                        <m:ctrlPr>
                          <a:rPr lang="en-US" sz="1200" i="1" smtClean="0">
                            <a:solidFill>
                              <a:schemeClr val="tx1"/>
                            </a:solidFill>
                            <a:latin typeface="Cambria Math" charset="0"/>
                            <a:ea typeface="Cambria Math" charset="0"/>
                            <a:cs typeface="Cambria Math" charset="0"/>
                          </a:rPr>
                        </m:ctrlPr>
                      </m:accPr>
                      <m:e>
                        <m:sSup>
                          <m:sSupPr>
                            <m:ctrlPr>
                              <a:rPr lang="en-US" sz="1200" i="1">
                                <a:solidFill>
                                  <a:schemeClr val="tx1"/>
                                </a:solidFill>
                                <a:latin typeface="Cambria Math" charset="0"/>
                                <a:ea typeface="Cambria Math" charset="0"/>
                                <a:cs typeface="Cambria Math" charset="0"/>
                              </a:rPr>
                            </m:ctrlPr>
                          </m:sSupPr>
                          <m:e>
                            <m:r>
                              <a:rPr lang="en-US" sz="1200" b="0" i="1" smtClean="0">
                                <a:solidFill>
                                  <a:schemeClr val="tx1"/>
                                </a:solidFill>
                                <a:latin typeface="Cambria Math" charset="0"/>
                                <a:ea typeface="Cambria Math" charset="0"/>
                                <a:cs typeface="Cambria Math" charset="0"/>
                              </a:rPr>
                              <m:t>  </m:t>
                            </m:r>
                            <m:r>
                              <a:rPr lang="en-US" sz="1200" i="1">
                                <a:solidFill>
                                  <a:schemeClr val="tx1"/>
                                </a:solidFill>
                                <a:latin typeface="Cambria Math" charset="0"/>
                                <a:ea typeface="Cambria Math" charset="0"/>
                                <a:cs typeface="Cambria Math" charset="0"/>
                              </a:rPr>
                              <m:t>𝑥</m:t>
                            </m:r>
                          </m:e>
                          <m:sup>
                            <m:r>
                              <a:rPr lang="en-US" sz="1200" i="1">
                                <a:solidFill>
                                  <a:schemeClr val="tx1"/>
                                </a:solidFill>
                                <a:latin typeface="Cambria Math" charset="0"/>
                                <a:ea typeface="Cambria Math" charset="0"/>
                                <a:cs typeface="Cambria Math" charset="0"/>
                              </a:rPr>
                              <m:t>2</m:t>
                            </m:r>
                          </m:sup>
                        </m:sSup>
                      </m:e>
                    </m:acc>
                    <m:r>
                      <a:rPr lang="en-US" sz="1200" i="1">
                        <a:solidFill>
                          <a:schemeClr val="tx1"/>
                        </a:solidFill>
                        <a:latin typeface="Cambria Math" charset="0"/>
                        <a:ea typeface="Cambria Math" charset="0"/>
                        <a:cs typeface="Cambria Math" charset="0"/>
                      </a:rPr>
                      <m:t>=</m:t>
                    </m:r>
                    <m:acc>
                      <m:accPr>
                        <m:chr m:val="̅"/>
                        <m:ctrlPr>
                          <a:rPr lang="en-US" sz="1200" i="1">
                            <a:latin typeface="Cambria Math" charset="0"/>
                          </a:rPr>
                        </m:ctrlPr>
                      </m:accPr>
                      <m:e>
                        <m:sSup>
                          <m:sSupPr>
                            <m:ctrlPr>
                              <a:rPr lang="en-US" sz="1200" i="1">
                                <a:latin typeface="Cambria Math" charset="0"/>
                              </a:rPr>
                            </m:ctrlPr>
                          </m:sSupPr>
                          <m:e>
                            <m:r>
                              <a:rPr lang="el-GR" sz="1200" i="1">
                                <a:latin typeface="Cambria Math" charset="0"/>
                              </a:rPr>
                              <m:t>𝜎</m:t>
                            </m:r>
                          </m:e>
                          <m:sup>
                            <m:r>
                              <a:rPr lang="el-GR" sz="1200" i="1">
                                <a:latin typeface="Cambria Math" charset="0"/>
                              </a:rPr>
                              <m:t>2</m:t>
                            </m:r>
                          </m:sup>
                        </m:sSup>
                      </m:e>
                    </m:acc>
                    <m:nary>
                      <m:naryPr>
                        <m:chr m:val="∑"/>
                        <m:ctrlPr>
                          <a:rPr lang="en-US" sz="1200" b="1" i="1" dirty="0">
                            <a:solidFill>
                              <a:schemeClr val="tx1"/>
                            </a:solidFill>
                            <a:latin typeface="Cambria Math" charset="0"/>
                            <a:ea typeface="Cambria Math" charset="0"/>
                            <a:cs typeface="Cambria Math" charset="0"/>
                          </a:rPr>
                        </m:ctrlPr>
                      </m:naryPr>
                      <m:sub>
                        <m:r>
                          <m:rPr>
                            <m:brk m:alnAt="23"/>
                          </m:rPr>
                          <a:rPr lang="en-US" sz="1200" b="1" i="1" dirty="0">
                            <a:solidFill>
                              <a:schemeClr val="tx1"/>
                            </a:solidFill>
                            <a:latin typeface="Cambria Math" charset="0"/>
                            <a:ea typeface="Cambria Math" charset="0"/>
                            <a:cs typeface="Cambria Math" charset="0"/>
                          </a:rPr>
                          <m:t>𝒊</m:t>
                        </m:r>
                        <m:r>
                          <a:rPr lang="en-US" sz="1200" b="1" i="1" dirty="0">
                            <a:solidFill>
                              <a:schemeClr val="tx1"/>
                            </a:solidFill>
                            <a:latin typeface="Cambria Math" charset="0"/>
                            <a:ea typeface="Cambria Math" charset="0"/>
                            <a:cs typeface="Cambria Math" charset="0"/>
                          </a:rPr>
                          <m:t>=</m:t>
                        </m:r>
                        <m:r>
                          <a:rPr lang="en-US" sz="1200" b="1" i="1" dirty="0">
                            <a:solidFill>
                              <a:schemeClr val="tx1"/>
                            </a:solidFill>
                            <a:latin typeface="Cambria Math" charset="0"/>
                            <a:ea typeface="Cambria Math" charset="0"/>
                            <a:cs typeface="Cambria Math" charset="0"/>
                          </a:rPr>
                          <m:t>𝟏</m:t>
                        </m:r>
                      </m:sub>
                      <m:sup>
                        <m:r>
                          <a:rPr lang="en-US" sz="1200" b="1" i="1" dirty="0">
                            <a:solidFill>
                              <a:schemeClr val="tx1"/>
                            </a:solidFill>
                            <a:latin typeface="Cambria Math" charset="0"/>
                            <a:ea typeface="Cambria Math" charset="0"/>
                            <a:cs typeface="Cambria Math" charset="0"/>
                          </a:rPr>
                          <m:t>𝑵</m:t>
                        </m:r>
                      </m:sup>
                      <m:e>
                        <m:f>
                          <m:fPr>
                            <m:ctrlPr>
                              <a:rPr lang="el-GR" sz="1200" b="1" i="1" dirty="0">
                                <a:solidFill>
                                  <a:schemeClr val="tx1"/>
                                </a:solidFill>
                                <a:latin typeface="Cambria Math" charset="0"/>
                                <a:ea typeface="Cambria Math" charset="0"/>
                                <a:cs typeface="Cambria Math" charset="0"/>
                              </a:rPr>
                            </m:ctrlPr>
                          </m:fPr>
                          <m:num>
                            <m:sSubSup>
                              <m:sSubSupPr>
                                <m:ctrlPr>
                                  <a:rPr lang="el-GR" sz="1200" b="1" i="1" dirty="0" smtClean="0">
                                    <a:solidFill>
                                      <a:schemeClr val="tx1"/>
                                    </a:solidFill>
                                    <a:latin typeface="Cambria Math" charset="0"/>
                                    <a:ea typeface="Cambria Math" charset="0"/>
                                    <a:cs typeface="Cambria Math" charset="0"/>
                                  </a:rPr>
                                </m:ctrlPr>
                              </m:sSubSupPr>
                              <m:e>
                                <m:r>
                                  <a:rPr lang="en-US" sz="1200" b="1" i="1" dirty="0" smtClean="0">
                                    <a:solidFill>
                                      <a:schemeClr val="tx1"/>
                                    </a:solidFill>
                                    <a:latin typeface="Cambria Math" charset="0"/>
                                    <a:ea typeface="Cambria Math" charset="0"/>
                                    <a:cs typeface="Cambria Math" charset="0"/>
                                  </a:rPr>
                                  <m:t>𝒙</m:t>
                                </m:r>
                              </m:e>
                              <m:sub>
                                <m:r>
                                  <a:rPr lang="en-US" sz="1200" b="1" i="1" dirty="0" smtClean="0">
                                    <a:solidFill>
                                      <a:schemeClr val="tx1"/>
                                    </a:solidFill>
                                    <a:latin typeface="Cambria Math" charset="0"/>
                                    <a:ea typeface="Cambria Math" charset="0"/>
                                    <a:cs typeface="Cambria Math" charset="0"/>
                                  </a:rPr>
                                  <m:t>𝒊</m:t>
                                </m:r>
                              </m:sub>
                              <m:sup>
                                <m:r>
                                  <a:rPr lang="en-US" sz="1200" b="1" i="1" dirty="0" smtClean="0">
                                    <a:solidFill>
                                      <a:schemeClr val="tx1"/>
                                    </a:solidFill>
                                    <a:latin typeface="Cambria Math" charset="0"/>
                                    <a:ea typeface="Cambria Math" charset="0"/>
                                    <a:cs typeface="Cambria Math" charset="0"/>
                                  </a:rPr>
                                  <m:t>𝟐</m:t>
                                </m:r>
                              </m:sup>
                            </m:sSubSup>
                          </m:num>
                          <m:den>
                            <m:sSubSup>
                              <m:sSubSupPr>
                                <m:ctrlPr>
                                  <a:rPr lang="en-US" sz="1200" b="1" i="1" dirty="0">
                                    <a:solidFill>
                                      <a:schemeClr val="tx1"/>
                                    </a:solidFill>
                                    <a:latin typeface="Cambria Math" charset="0"/>
                                    <a:ea typeface="Cambria Math" charset="0"/>
                                    <a:cs typeface="Cambria Math" charset="0"/>
                                  </a:rPr>
                                </m:ctrlPr>
                              </m:sSubSupPr>
                              <m:e>
                                <m:r>
                                  <a:rPr lang="el-GR" sz="1200" b="1" i="1" dirty="0">
                                    <a:solidFill>
                                      <a:schemeClr val="tx1"/>
                                    </a:solidFill>
                                    <a:latin typeface="Cambria Math" charset="0"/>
                                    <a:ea typeface="Cambria Math" charset="0"/>
                                    <a:cs typeface="Cambria Math" charset="0"/>
                                  </a:rPr>
                                  <m:t>𝝈</m:t>
                                </m:r>
                              </m:e>
                              <m:sub>
                                <m:r>
                                  <a:rPr lang="en-US" sz="1200" b="1" i="1" dirty="0">
                                    <a:solidFill>
                                      <a:schemeClr val="tx1"/>
                                    </a:solidFill>
                                    <a:latin typeface="Cambria Math" charset="0"/>
                                    <a:ea typeface="Cambria Math" charset="0"/>
                                    <a:cs typeface="Cambria Math" charset="0"/>
                                  </a:rPr>
                                  <m:t>𝒊</m:t>
                                </m:r>
                              </m:sub>
                              <m:sup>
                                <m:r>
                                  <a:rPr lang="el-GR" sz="1200" b="1" i="1" dirty="0">
                                    <a:solidFill>
                                      <a:schemeClr val="tx1"/>
                                    </a:solidFill>
                                    <a:latin typeface="Cambria Math" charset="0"/>
                                    <a:ea typeface="Cambria Math" charset="0"/>
                                    <a:cs typeface="Cambria Math" charset="0"/>
                                  </a:rPr>
                                  <m:t>𝟐</m:t>
                                </m:r>
                              </m:sup>
                            </m:sSubSup>
                          </m:den>
                        </m:f>
                      </m:e>
                    </m:nary>
                  </m:oMath>
                </a14:m>
                <a:endParaRPr lang="en-US" sz="1200" dirty="0">
                  <a:solidFill>
                    <a:schemeClr val="tx1"/>
                  </a:solidFill>
                  <a:latin typeface="Cambria Math" charset="0"/>
                  <a:ea typeface="Cambria Math" charset="0"/>
                  <a:cs typeface="Cambria Math"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38708" y="776833"/>
                <a:ext cx="5275097" cy="400494"/>
              </a:xfrm>
              <a:prstGeom prst="rect">
                <a:avLst/>
              </a:prstGeom>
              <a:blipFill rotWithShape="0">
                <a:blip r:embed="rId11"/>
                <a:stretch>
                  <a:fillRect l="-347" t="-63636" r="-3699"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01494" y="1357943"/>
                <a:ext cx="1321516" cy="312650"/>
              </a:xfrm>
              <a:prstGeom prst="rect">
                <a:avLst/>
              </a:prstGeom>
              <a:noFill/>
            </p:spPr>
            <p:txBody>
              <a:bodyPr wrap="none" lIns="0" tIns="0" rIns="0" bIns="0" rtlCol="0">
                <a:spAutoFit/>
              </a:bodyPr>
              <a:lstStyle/>
              <a:p>
                <a14:m>
                  <m:oMath xmlns:m="http://schemas.openxmlformats.org/officeDocument/2006/math">
                    <m:r>
                      <a:rPr lang="en-US" sz="1200" b="1" i="1" smtClean="0">
                        <a:latin typeface="Cambria Math" charset="0"/>
                      </a:rPr>
                      <m:t>𝑽</m:t>
                    </m:r>
                    <m:d>
                      <m:dPr>
                        <m:begChr m:val="["/>
                        <m:endChr m:val="]"/>
                        <m:ctrlPr>
                          <a:rPr lang="en-US" sz="1200" b="1" i="1" smtClean="0">
                            <a:latin typeface="Cambria Math" charset="0"/>
                          </a:rPr>
                        </m:ctrlPr>
                      </m:dPr>
                      <m:e>
                        <m:acc>
                          <m:accPr>
                            <m:chr m:val="̂"/>
                            <m:ctrlPr>
                              <a:rPr lang="en-US" sz="1200" b="1" i="1" smtClean="0">
                                <a:latin typeface="Cambria Math" charset="0"/>
                              </a:rPr>
                            </m:ctrlPr>
                          </m:accPr>
                          <m:e>
                            <m:r>
                              <a:rPr lang="en-US" sz="1200" b="1" i="1" smtClean="0">
                                <a:latin typeface="Cambria Math" charset="0"/>
                              </a:rPr>
                              <m:t>𝒂</m:t>
                            </m:r>
                          </m:e>
                        </m:acc>
                      </m:e>
                    </m:d>
                  </m:oMath>
                </a14:m>
                <a:r>
                  <a:rPr lang="en-US" sz="1200" b="1" dirty="0" smtClean="0"/>
                  <a:t>=</a:t>
                </a:r>
                <a14:m>
                  <m:oMath xmlns:m="http://schemas.openxmlformats.org/officeDocument/2006/math">
                    <m:sSubSup>
                      <m:sSubSupPr>
                        <m:ctrlPr>
                          <a:rPr lang="en-US" sz="1200" b="1" i="1" dirty="0" smtClean="0">
                            <a:latin typeface="Cambria Math" charset="0"/>
                          </a:rPr>
                        </m:ctrlPr>
                      </m:sSubSupPr>
                      <m:e>
                        <m:r>
                          <a:rPr lang="el-GR" sz="1200" b="1" i="1" dirty="0" smtClean="0">
                            <a:latin typeface="Cambria Math" charset="0"/>
                          </a:rPr>
                          <m:t>𝝈</m:t>
                        </m:r>
                      </m:e>
                      <m:sub>
                        <m:acc>
                          <m:accPr>
                            <m:chr m:val="̂"/>
                            <m:ctrlPr>
                              <a:rPr lang="en-US" sz="1200" b="1" i="1" dirty="0" smtClean="0">
                                <a:latin typeface="Cambria Math" charset="0"/>
                              </a:rPr>
                            </m:ctrlPr>
                          </m:accPr>
                          <m:e>
                            <m:r>
                              <a:rPr lang="en-US" sz="1200" b="1" i="1" dirty="0" smtClean="0">
                                <a:latin typeface="Cambria Math" charset="0"/>
                              </a:rPr>
                              <m:t>𝒂</m:t>
                            </m:r>
                          </m:e>
                        </m:acc>
                      </m:sub>
                      <m:sup>
                        <m:r>
                          <a:rPr lang="en-US" sz="1200" b="1" i="1" dirty="0" smtClean="0">
                            <a:latin typeface="Cambria Math" charset="0"/>
                          </a:rPr>
                          <m:t>𝟐</m:t>
                        </m:r>
                      </m:sup>
                    </m:sSubSup>
                    <m:r>
                      <a:rPr lang="el-GR" sz="1200" b="1" i="1" dirty="0" smtClean="0">
                        <a:latin typeface="Cambria Math" charset="0"/>
                      </a:rPr>
                      <m:t>=</m:t>
                    </m:r>
                    <m:f>
                      <m:fPr>
                        <m:ctrlPr>
                          <a:rPr lang="en-US" sz="1200" b="1" i="1" dirty="0" smtClean="0">
                            <a:latin typeface="Cambria Math" charset="0"/>
                          </a:rPr>
                        </m:ctrlPr>
                      </m:fPr>
                      <m:num>
                        <m:acc>
                          <m:accPr>
                            <m:chr m:val="̅"/>
                            <m:ctrlPr>
                              <a:rPr lang="en-US" sz="1200" b="1" i="1">
                                <a:latin typeface="Cambria Math" charset="0"/>
                              </a:rPr>
                            </m:ctrlPr>
                          </m:accPr>
                          <m:e>
                            <m:sSup>
                              <m:sSupPr>
                                <m:ctrlPr>
                                  <a:rPr lang="en-US" sz="1200" b="1" i="1">
                                    <a:latin typeface="Cambria Math" charset="0"/>
                                  </a:rPr>
                                </m:ctrlPr>
                              </m:sSupPr>
                              <m:e>
                                <m:r>
                                  <a:rPr lang="el-GR" sz="1200" b="1" i="1">
                                    <a:latin typeface="Cambria Math" charset="0"/>
                                  </a:rPr>
                                  <m:t>𝝈</m:t>
                                </m:r>
                              </m:e>
                              <m:sup>
                                <m:r>
                                  <a:rPr lang="el-GR" sz="1200" b="1" i="1">
                                    <a:latin typeface="Cambria Math" charset="0"/>
                                  </a:rPr>
                                  <m:t>𝟐</m:t>
                                </m:r>
                              </m:sup>
                            </m:sSup>
                          </m:e>
                        </m:acc>
                      </m:num>
                      <m:den>
                        <m:acc>
                          <m:accPr>
                            <m:chr m:val="̅"/>
                            <m:ctrlPr>
                              <a:rPr lang="en-US" sz="1200" b="1" i="1" dirty="0" smtClean="0">
                                <a:latin typeface="Cambria Math" charset="0"/>
                              </a:rPr>
                            </m:ctrlPr>
                          </m:accPr>
                          <m:e>
                            <m:sSup>
                              <m:sSupPr>
                                <m:ctrlPr>
                                  <a:rPr lang="en-US" sz="1200" b="1" i="1" dirty="0" smtClean="0">
                                    <a:latin typeface="Cambria Math" charset="0"/>
                                  </a:rPr>
                                </m:ctrlPr>
                              </m:sSupPr>
                              <m:e>
                                <m:r>
                                  <a:rPr lang="en-US" sz="1200" b="1" i="1" dirty="0" smtClean="0">
                                    <a:latin typeface="Cambria Math" charset="0"/>
                                  </a:rPr>
                                  <m:t>𝒙</m:t>
                                </m:r>
                              </m:e>
                              <m:sup>
                                <m:r>
                                  <a:rPr lang="en-US" sz="1200" b="1" i="1" dirty="0" smtClean="0">
                                    <a:latin typeface="Cambria Math" charset="0"/>
                                  </a:rPr>
                                  <m:t>𝟐</m:t>
                                </m:r>
                              </m:sup>
                            </m:sSup>
                          </m:e>
                        </m:acc>
                        <m:r>
                          <a:rPr lang="en-US" sz="1200" b="1" i="1" dirty="0" smtClean="0">
                            <a:latin typeface="Cambria Math" charset="0"/>
                          </a:rPr>
                          <m:t>−</m:t>
                        </m:r>
                        <m:sSup>
                          <m:sSupPr>
                            <m:ctrlPr>
                              <a:rPr lang="en-US" sz="1200" b="1" i="1" dirty="0" smtClean="0">
                                <a:latin typeface="Cambria Math" charset="0"/>
                              </a:rPr>
                            </m:ctrlPr>
                          </m:sSupPr>
                          <m:e>
                            <m:acc>
                              <m:accPr>
                                <m:chr m:val="̅"/>
                                <m:ctrlPr>
                                  <a:rPr lang="en-US" sz="1200" b="1" i="1" dirty="0" smtClean="0">
                                    <a:latin typeface="Cambria Math" charset="0"/>
                                  </a:rPr>
                                </m:ctrlPr>
                              </m:accPr>
                              <m:e>
                                <m:r>
                                  <a:rPr lang="en-US" sz="1200" b="1" i="1" dirty="0" smtClean="0">
                                    <a:latin typeface="Cambria Math" charset="0"/>
                                  </a:rPr>
                                  <m:t>𝒙</m:t>
                                </m:r>
                              </m:e>
                            </m:acc>
                          </m:e>
                          <m:sup>
                            <m:r>
                              <a:rPr lang="en-US" sz="1200" b="1" i="1" dirty="0" smtClean="0">
                                <a:latin typeface="Cambria Math" charset="0"/>
                              </a:rPr>
                              <m:t>𝟐</m:t>
                            </m:r>
                          </m:sup>
                        </m:sSup>
                      </m:den>
                    </m:f>
                    <m:r>
                      <m:rPr>
                        <m:nor/>
                      </m:rPr>
                      <a:rPr lang="en-US" sz="1200" b="1" dirty="0">
                        <a:latin typeface="Cambria Math" charset="0"/>
                        <a:ea typeface="Cambria Math" charset="0"/>
                        <a:cs typeface="Cambria Math" charset="0"/>
                      </a:rPr>
                      <m:t> </m:t>
                    </m:r>
                    <m:acc>
                      <m:accPr>
                        <m:chr m:val="̅"/>
                        <m:ctrlPr>
                          <a:rPr lang="en-US" sz="1200" b="1" i="1">
                            <a:latin typeface="Cambria Math" charset="0"/>
                            <a:ea typeface="Cambria Math" charset="0"/>
                            <a:cs typeface="Cambria Math" charset="0"/>
                          </a:rPr>
                        </m:ctrlPr>
                      </m:accPr>
                      <m:e>
                        <m:sSup>
                          <m:sSupPr>
                            <m:ctrlPr>
                              <a:rPr lang="en-US" sz="1200" b="1" i="1">
                                <a:latin typeface="Cambria Math" charset="0"/>
                                <a:ea typeface="Cambria Math" charset="0"/>
                                <a:cs typeface="Cambria Math" charset="0"/>
                              </a:rPr>
                            </m:ctrlPr>
                          </m:sSupPr>
                          <m:e>
                            <m:r>
                              <a:rPr lang="en-US" sz="1200" b="1" i="1">
                                <a:latin typeface="Cambria Math" charset="0"/>
                                <a:ea typeface="Cambria Math" charset="0"/>
                                <a:cs typeface="Cambria Math" charset="0"/>
                              </a:rPr>
                              <m:t>𝒙</m:t>
                            </m:r>
                          </m:e>
                          <m:sup>
                            <m:r>
                              <a:rPr lang="en-US" sz="1200" b="1" i="1">
                                <a:latin typeface="Cambria Math" charset="0"/>
                                <a:ea typeface="Cambria Math" charset="0"/>
                                <a:cs typeface="Cambria Math" charset="0"/>
                              </a:rPr>
                              <m:t>𝟐</m:t>
                            </m:r>
                          </m:sup>
                        </m:sSup>
                      </m:e>
                    </m:acc>
                  </m:oMath>
                </a14:m>
                <a:endParaRPr lang="en-US" sz="12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4401494" y="1357943"/>
                <a:ext cx="1321516" cy="312650"/>
              </a:xfrm>
              <a:prstGeom prst="rect">
                <a:avLst/>
              </a:prstGeom>
              <a:blipFill rotWithShape="0">
                <a:blip r:embed="rId12"/>
                <a:stretch>
                  <a:fillRect l="-3687" t="-58824" r="-2304" b="-90196"/>
                </a:stretch>
              </a:blipFill>
            </p:spPr>
            <p:txBody>
              <a:bodyPr/>
              <a:lstStyle/>
              <a:p>
                <a:r>
                  <a:rPr lang="en-US">
                    <a:noFill/>
                  </a:rPr>
                  <a:t> </a:t>
                </a:r>
              </a:p>
            </p:txBody>
          </p:sp>
        </mc:Fallback>
      </mc:AlternateContent>
      <p:grpSp>
        <p:nvGrpSpPr>
          <p:cNvPr id="31" name="Group 30"/>
          <p:cNvGrpSpPr/>
          <p:nvPr/>
        </p:nvGrpSpPr>
        <p:grpSpPr>
          <a:xfrm>
            <a:off x="242107" y="2412847"/>
            <a:ext cx="8795369" cy="2881260"/>
            <a:chOff x="242107" y="2412847"/>
            <a:chExt cx="8795369" cy="2881260"/>
          </a:xfrm>
        </p:grpSpPr>
        <mc:AlternateContent xmlns:mc="http://schemas.openxmlformats.org/markup-compatibility/2006" xmlns:a14="http://schemas.microsoft.com/office/drawing/2010/main">
          <mc:Choice Requires="a14">
            <p:sp>
              <p:nvSpPr>
                <p:cNvPr id="25" name="TextBox 24"/>
                <p:cNvSpPr txBox="1"/>
                <p:nvPr/>
              </p:nvSpPr>
              <p:spPr>
                <a:xfrm>
                  <a:off x="4068924" y="2412847"/>
                  <a:ext cx="4968552" cy="1419684"/>
                </a:xfrm>
                <a:prstGeom prst="rect">
                  <a:avLst/>
                </a:prstGeom>
                <a:noFill/>
              </p:spPr>
              <p:txBody>
                <a:bodyPr wrap="square" rtlCol="0">
                  <a:spAutoFit/>
                </a:bodyPr>
                <a:lstStyle/>
                <a:p>
                  <a:pPr algn="just"/>
                  <a:r>
                    <a:rPr lang="el-GR" sz="1200" dirty="0" smtClean="0">
                      <a:solidFill>
                        <a:srgbClr val="C00000"/>
                      </a:solidFill>
                    </a:rPr>
                    <a:t>Εάν οι μετρήσεις (</a:t>
                  </a:r>
                  <a:r>
                    <a:rPr lang="en-US" sz="1200" dirty="0" smtClean="0">
                      <a:solidFill>
                        <a:srgbClr val="C00000"/>
                      </a:solidFill>
                    </a:rPr>
                    <a:t>y</a:t>
                  </a:r>
                  <a:r>
                    <a:rPr lang="en-US" sz="1200" baseline="-25000" dirty="0" smtClean="0">
                      <a:solidFill>
                        <a:srgbClr val="C00000"/>
                      </a:solidFill>
                    </a:rPr>
                    <a:t>i</a:t>
                  </a:r>
                  <a:r>
                    <a:rPr lang="en-US" sz="1200" dirty="0">
                      <a:solidFill>
                        <a:srgbClr val="C00000"/>
                      </a:solidFill>
                    </a:rPr>
                    <a:t> </a:t>
                  </a:r>
                  <a:r>
                    <a:rPr lang="en-US" sz="1200" dirty="0" err="1" smtClean="0">
                      <a:solidFill>
                        <a:srgbClr val="C00000"/>
                      </a:solidFill>
                    </a:rPr>
                    <a:t>i</a:t>
                  </a:r>
                  <a:r>
                    <a:rPr lang="en-US" sz="1200" dirty="0" smtClean="0">
                      <a:solidFill>
                        <a:srgbClr val="C00000"/>
                      </a:solidFill>
                    </a:rPr>
                    <a:t>=1,2,..N) </a:t>
                  </a:r>
                  <a:r>
                    <a:rPr lang="el-GR" sz="1200" dirty="0" smtClean="0">
                      <a:solidFill>
                        <a:srgbClr val="C00000"/>
                      </a:solidFill>
                    </a:rPr>
                    <a:t>ακολουθούν </a:t>
                  </a:r>
                  <a:r>
                    <a:rPr lang="en-US" sz="1200" dirty="0" smtClean="0">
                      <a:solidFill>
                        <a:srgbClr val="C00000"/>
                      </a:solidFill>
                    </a:rPr>
                    <a:t>Gaussian pdf</a:t>
                  </a:r>
                  <a:r>
                    <a:rPr lang="el-GR" sz="1200" dirty="0" smtClean="0">
                      <a:solidFill>
                        <a:srgbClr val="C00000"/>
                      </a:solidFill>
                    </a:rPr>
                    <a:t> </a:t>
                  </a:r>
                  <a:r>
                    <a:rPr lang="el-GR" sz="1200" dirty="0" smtClean="0"/>
                    <a:t>(όπως συμβαίνει στο παράδειγμα που μελετούμε και συμβαίνει συνήθως) </a:t>
                  </a:r>
                  <a:r>
                    <a:rPr lang="el-GR" sz="1200" dirty="0" smtClean="0">
                      <a:solidFill>
                        <a:srgbClr val="C00000"/>
                      </a:solidFill>
                    </a:rPr>
                    <a:t>τότε και οι εκτιμήσεις</a:t>
                  </a:r>
                  <a:r>
                    <a:rPr lang="en-US" sz="1200" dirty="0" smtClean="0">
                      <a:solidFill>
                        <a:srgbClr val="C00000"/>
                      </a:solidFill>
                    </a:rPr>
                    <a:t> </a:t>
                  </a:r>
                  <a14:m>
                    <m:oMath xmlns:m="http://schemas.openxmlformats.org/officeDocument/2006/math">
                      <m:acc>
                        <m:accPr>
                          <m:chr m:val="̂"/>
                          <m:ctrlPr>
                            <a:rPr lang="el-GR" sz="1200" i="1">
                              <a:solidFill>
                                <a:srgbClr val="C00000"/>
                              </a:solidFill>
                              <a:latin typeface="Cambria Math" charset="0"/>
                            </a:rPr>
                          </m:ctrlPr>
                        </m:accPr>
                        <m:e>
                          <m:r>
                            <a:rPr lang="en-US" sz="1200" i="1">
                              <a:solidFill>
                                <a:srgbClr val="C00000"/>
                              </a:solidFill>
                              <a:latin typeface="Cambria Math" charset="0"/>
                            </a:rPr>
                            <m:t>𝑎</m:t>
                          </m:r>
                        </m:e>
                      </m:acc>
                    </m:oMath>
                  </a14:m>
                  <a:r>
                    <a:rPr lang="en-US" sz="1200" dirty="0">
                      <a:solidFill>
                        <a:srgbClr val="C00000"/>
                      </a:solidFill>
                    </a:rPr>
                    <a:t> </a:t>
                  </a:r>
                  <a14:m>
                    <m:oMath xmlns:m="http://schemas.openxmlformats.org/officeDocument/2006/math">
                      <m:r>
                        <a:rPr lang="el-GR" sz="1200" i="1" dirty="0">
                          <a:solidFill>
                            <a:srgbClr val="C00000"/>
                          </a:solidFill>
                          <a:latin typeface="Cambria Math" charset="0"/>
                        </a:rPr>
                        <m:t>𝜅𝛼𝜄</m:t>
                      </m:r>
                      <m:r>
                        <a:rPr lang="el-GR" sz="1200" i="1" dirty="0">
                          <a:solidFill>
                            <a:srgbClr val="C00000"/>
                          </a:solidFill>
                          <a:latin typeface="Cambria Math" charset="0"/>
                        </a:rPr>
                        <m:t> </m:t>
                      </m:r>
                      <m:acc>
                        <m:accPr>
                          <m:chr m:val="̂"/>
                          <m:ctrlPr>
                            <a:rPr lang="el-GR" sz="1200" i="1" dirty="0">
                              <a:solidFill>
                                <a:srgbClr val="C00000"/>
                              </a:solidFill>
                              <a:latin typeface="Cambria Math" charset="0"/>
                            </a:rPr>
                          </m:ctrlPr>
                        </m:accPr>
                        <m:e>
                          <m:r>
                            <a:rPr lang="en-US" sz="1200" i="1" dirty="0">
                              <a:solidFill>
                                <a:srgbClr val="C00000"/>
                              </a:solidFill>
                              <a:latin typeface="Cambria Math" charset="0"/>
                            </a:rPr>
                            <m:t>𝑏</m:t>
                          </m:r>
                        </m:e>
                      </m:acc>
                    </m:oMath>
                  </a14:m>
                  <a:r>
                    <a:rPr lang="el-GR" sz="1200" dirty="0" smtClean="0">
                      <a:solidFill>
                        <a:srgbClr val="C00000"/>
                      </a:solidFill>
                    </a:rPr>
                    <a:t> ακολουθούν δισδιάστατη </a:t>
                  </a:r>
                  <a:r>
                    <a:rPr lang="en-US" sz="1200" dirty="0" smtClean="0">
                      <a:solidFill>
                        <a:srgbClr val="C00000"/>
                      </a:solidFill>
                    </a:rPr>
                    <a:t>Gaussian pdf.</a:t>
                  </a:r>
                </a:p>
                <a:p>
                  <a:pPr algn="just"/>
                  <a:r>
                    <a:rPr lang="en-US" sz="1200" dirty="0" smtClean="0">
                      <a:solidFill>
                        <a:srgbClr val="0000CC"/>
                      </a:solidFill>
                    </a:rPr>
                    <a:t>(</a:t>
                  </a:r>
                  <a:r>
                    <a:rPr lang="el-GR" sz="1200" dirty="0" smtClean="0">
                      <a:solidFill>
                        <a:srgbClr val="0000CC"/>
                      </a:solidFill>
                    </a:rPr>
                    <a:t>επίσης, ανεξάρτητα από τις </a:t>
                  </a:r>
                  <a:r>
                    <a:rPr lang="en-US" sz="1200" dirty="0" smtClean="0">
                      <a:solidFill>
                        <a:srgbClr val="0000CC"/>
                      </a:solidFill>
                    </a:rPr>
                    <a:t>pdf </a:t>
                  </a:r>
                  <a:r>
                    <a:rPr lang="el-GR" sz="1200" dirty="0" smtClean="0">
                      <a:solidFill>
                        <a:srgbClr val="0000CC"/>
                      </a:solidFill>
                    </a:rPr>
                    <a:t>των μετρήσεων, εάν </a:t>
                  </a:r>
                  <a14:m>
                    <m:oMath xmlns:m="http://schemas.openxmlformats.org/officeDocument/2006/math">
                      <m:r>
                        <m:rPr>
                          <m:sty m:val="p"/>
                        </m:rPr>
                        <a:rPr lang="el-GR" sz="1200" b="0" i="0" smtClean="0">
                          <a:solidFill>
                            <a:srgbClr val="0000CC"/>
                          </a:solidFill>
                          <a:latin typeface="Cambria Math" charset="0"/>
                        </a:rPr>
                        <m:t>Ν</m:t>
                      </m:r>
                      <m:r>
                        <a:rPr lang="el-GR" sz="1200" b="0" i="1" smtClean="0">
                          <a:solidFill>
                            <a:srgbClr val="0000CC"/>
                          </a:solidFill>
                          <a:latin typeface="Cambria Math" charset="0"/>
                          <a:ea typeface="Cambria Math" charset="0"/>
                          <a:cs typeface="Cambria Math" charset="0"/>
                        </a:rPr>
                        <m:t>→∞</m:t>
                      </m:r>
                    </m:oMath>
                  </a14:m>
                  <a:r>
                    <a:rPr lang="el-GR" sz="1200" dirty="0" smtClean="0">
                      <a:solidFill>
                        <a:srgbClr val="0000CC"/>
                      </a:solidFill>
                    </a:rPr>
                    <a:t> τότε </a:t>
                  </a:r>
                  <a14:m>
                    <m:oMath xmlns:m="http://schemas.openxmlformats.org/officeDocument/2006/math">
                      <m:acc>
                        <m:accPr>
                          <m:chr m:val="̂"/>
                          <m:ctrlPr>
                            <a:rPr lang="el-GR" sz="1200" i="1">
                              <a:solidFill>
                                <a:srgbClr val="0000CC"/>
                              </a:solidFill>
                              <a:latin typeface="Cambria Math" charset="0"/>
                            </a:rPr>
                          </m:ctrlPr>
                        </m:accPr>
                        <m:e>
                          <m:r>
                            <a:rPr lang="en-US" sz="1200" i="1">
                              <a:solidFill>
                                <a:srgbClr val="0000CC"/>
                              </a:solidFill>
                              <a:latin typeface="Cambria Math" charset="0"/>
                            </a:rPr>
                            <m:t>𝑎</m:t>
                          </m:r>
                        </m:e>
                      </m:acc>
                    </m:oMath>
                  </a14:m>
                  <a:r>
                    <a:rPr lang="en-US" sz="1200" dirty="0">
                      <a:solidFill>
                        <a:srgbClr val="0000CC"/>
                      </a:solidFill>
                    </a:rPr>
                    <a:t> </a:t>
                  </a:r>
                  <a14:m>
                    <m:oMath xmlns:m="http://schemas.openxmlformats.org/officeDocument/2006/math">
                      <m:r>
                        <a:rPr lang="el-GR" sz="1200" i="1" dirty="0">
                          <a:solidFill>
                            <a:srgbClr val="0000CC"/>
                          </a:solidFill>
                          <a:latin typeface="Cambria Math" charset="0"/>
                        </a:rPr>
                        <m:t>𝜅𝛼𝜄</m:t>
                      </m:r>
                      <m:r>
                        <a:rPr lang="el-GR" sz="1200" i="1" dirty="0">
                          <a:solidFill>
                            <a:srgbClr val="0000CC"/>
                          </a:solidFill>
                          <a:latin typeface="Cambria Math" charset="0"/>
                        </a:rPr>
                        <m:t> </m:t>
                      </m:r>
                      <m:acc>
                        <m:accPr>
                          <m:chr m:val="̂"/>
                          <m:ctrlPr>
                            <a:rPr lang="el-GR" sz="1200" i="1" dirty="0">
                              <a:solidFill>
                                <a:srgbClr val="0000CC"/>
                              </a:solidFill>
                              <a:latin typeface="Cambria Math" charset="0"/>
                            </a:rPr>
                          </m:ctrlPr>
                        </m:accPr>
                        <m:e>
                          <m:r>
                            <a:rPr lang="en-US" sz="1200" i="1" dirty="0">
                              <a:solidFill>
                                <a:srgbClr val="0000CC"/>
                              </a:solidFill>
                              <a:latin typeface="Cambria Math" charset="0"/>
                            </a:rPr>
                            <m:t>𝑏</m:t>
                          </m:r>
                        </m:e>
                      </m:acc>
                    </m:oMath>
                  </a14:m>
                  <a:r>
                    <a:rPr lang="el-GR" sz="1200" dirty="0">
                      <a:solidFill>
                        <a:srgbClr val="0000CC"/>
                      </a:solidFill>
                    </a:rPr>
                    <a:t> ακολουθούν δισδιάστατη </a:t>
                  </a:r>
                  <a:r>
                    <a:rPr lang="en-US" sz="1200" dirty="0">
                      <a:solidFill>
                        <a:srgbClr val="0000CC"/>
                      </a:solidFill>
                    </a:rPr>
                    <a:t>Gaussian </a:t>
                  </a:r>
                  <a:r>
                    <a:rPr lang="en-US" sz="1200" dirty="0" smtClean="0">
                      <a:solidFill>
                        <a:srgbClr val="0000CC"/>
                      </a:solidFill>
                    </a:rPr>
                    <a:t>pdf</a:t>
                  </a:r>
                  <a:r>
                    <a:rPr lang="el-GR" sz="1200" dirty="0" smtClean="0">
                      <a:solidFill>
                        <a:srgbClr val="0000CC"/>
                      </a:solidFill>
                    </a:rPr>
                    <a:t>, </a:t>
                  </a:r>
                  <a14:m>
                    <m:oMath xmlns:m="http://schemas.openxmlformats.org/officeDocument/2006/math">
                      <m:r>
                        <a:rPr lang="en-US" sz="1200" b="1" i="1">
                          <a:latin typeface="Cambria Math" charset="0"/>
                        </a:rPr>
                        <m:t>𝑷</m:t>
                      </m:r>
                      <m:d>
                        <m:dPr>
                          <m:ctrlPr>
                            <a:rPr lang="en-US" sz="1200" b="1" i="1">
                              <a:latin typeface="Cambria Math" charset="0"/>
                            </a:rPr>
                          </m:ctrlPr>
                        </m:dPr>
                        <m:e>
                          <m:acc>
                            <m:accPr>
                              <m:chr m:val="̂"/>
                              <m:ctrlPr>
                                <a:rPr lang="en-US" sz="1200" b="1" i="1">
                                  <a:latin typeface="Cambria Math" charset="0"/>
                                </a:rPr>
                              </m:ctrlPr>
                            </m:accPr>
                            <m:e>
                              <m:r>
                                <a:rPr lang="en-US" sz="1200" b="1" i="1">
                                  <a:latin typeface="Cambria Math" charset="0"/>
                                </a:rPr>
                                <m:t>𝒂</m:t>
                              </m:r>
                            </m:e>
                          </m:acc>
                          <m:r>
                            <a:rPr lang="en-US" sz="1200" b="1" i="1">
                              <a:latin typeface="Cambria Math" charset="0"/>
                            </a:rPr>
                            <m:t>,</m:t>
                          </m:r>
                          <m:acc>
                            <m:accPr>
                              <m:chr m:val="̂"/>
                              <m:ctrlPr>
                                <a:rPr lang="en-US" sz="1200" b="1" i="1">
                                  <a:latin typeface="Cambria Math" charset="0"/>
                                </a:rPr>
                              </m:ctrlPr>
                            </m:accPr>
                            <m:e>
                              <m:r>
                                <a:rPr lang="en-US" sz="1200" b="1" i="1">
                                  <a:latin typeface="Cambria Math" charset="0"/>
                                </a:rPr>
                                <m:t>𝒃</m:t>
                              </m:r>
                            </m:e>
                          </m:acc>
                        </m:e>
                      </m:d>
                    </m:oMath>
                  </a14:m>
                  <a:r>
                    <a:rPr lang="el-GR" sz="1200" dirty="0" smtClean="0">
                      <a:solidFill>
                        <a:srgbClr val="0000CC"/>
                      </a:solidFill>
                    </a:rPr>
                    <a:t>, </a:t>
                  </a:r>
                  <a:r>
                    <a:rPr lang="el-GR" sz="1200" u="sng" dirty="0" smtClean="0">
                      <a:solidFill>
                        <a:srgbClr val="0000CC"/>
                      </a:solidFill>
                    </a:rPr>
                    <a:t>λόγω του Θεωρήματος του Κεντρικού ορίου)</a:t>
                  </a:r>
                  <a:endParaRPr lang="en-US" sz="1200" u="sng" dirty="0">
                    <a:solidFill>
                      <a:srgbClr val="0000CC"/>
                    </a:solidFill>
                  </a:endParaRPr>
                </a:p>
                <a:p>
                  <a:pPr algn="just"/>
                  <a:r>
                    <a:rPr lang="el-GR" sz="1200" dirty="0" smtClean="0">
                      <a:solidFill>
                        <a:srgbClr val="C00000"/>
                      </a:solidFill>
                    </a:rPr>
                    <a:t> </a:t>
                  </a:r>
                  <a:endParaRPr lang="en-US" sz="1200" dirty="0">
                    <a:solidFill>
                      <a:srgbClr val="C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068924" y="2412847"/>
                  <a:ext cx="4968552" cy="1419684"/>
                </a:xfrm>
                <a:prstGeom prst="rect">
                  <a:avLst/>
                </a:prstGeom>
                <a:blipFill rotWithShape="0">
                  <a:blip r:embed="rId13"/>
                  <a:stretch>
                    <a:fillRect t="-429"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42107" y="3909709"/>
                  <a:ext cx="8650189" cy="735073"/>
                </a:xfrm>
                <a:prstGeom prst="rect">
                  <a:avLst/>
                </a:prstGeom>
                <a:noFill/>
              </p:spPr>
              <p:txBody>
                <a:bodyPr wrap="none" lIns="0" tIns="0" rIns="0" bIns="0" rtlCol="0">
                  <a:spAutoFit/>
                </a:bodyPr>
                <a:lstStyle/>
                <a:p>
                  <a14:m>
                    <m:oMath xmlns:m="http://schemas.openxmlformats.org/officeDocument/2006/math">
                      <m:r>
                        <a:rPr lang="en-US" sz="1800" b="1" i="1" smtClean="0">
                          <a:latin typeface="Cambria Math" charset="0"/>
                        </a:rPr>
                        <m:t>𝑷</m:t>
                      </m:r>
                      <m:d>
                        <m:dPr>
                          <m:ctrlPr>
                            <a:rPr lang="en-US" sz="1800" b="1" i="1" smtClean="0">
                              <a:latin typeface="Cambria Math" charset="0"/>
                            </a:rPr>
                          </m:ctrlPr>
                        </m:dPr>
                        <m:e>
                          <m:acc>
                            <m:accPr>
                              <m:chr m:val="̂"/>
                              <m:ctrlPr>
                                <a:rPr lang="en-US" sz="1800" b="1" i="1">
                                  <a:latin typeface="Cambria Math" charset="0"/>
                                </a:rPr>
                              </m:ctrlPr>
                            </m:accPr>
                            <m:e>
                              <m:r>
                                <a:rPr lang="en-US" sz="1800" b="1" i="1">
                                  <a:latin typeface="Cambria Math" charset="0"/>
                                </a:rPr>
                                <m:t>𝒂</m:t>
                              </m:r>
                            </m:e>
                          </m:acc>
                          <m:r>
                            <a:rPr lang="en-US" sz="1800" b="1" i="1" smtClean="0">
                              <a:latin typeface="Cambria Math" charset="0"/>
                            </a:rPr>
                            <m:t>,</m:t>
                          </m:r>
                          <m:acc>
                            <m:accPr>
                              <m:chr m:val="̂"/>
                              <m:ctrlPr>
                                <a:rPr lang="en-US" sz="1800" b="1" i="1">
                                  <a:latin typeface="Cambria Math" charset="0"/>
                                </a:rPr>
                              </m:ctrlPr>
                            </m:accPr>
                            <m:e>
                              <m:r>
                                <a:rPr lang="en-US" sz="1800" b="1" i="1">
                                  <a:latin typeface="Cambria Math" charset="0"/>
                                </a:rPr>
                                <m:t>𝒃</m:t>
                              </m:r>
                            </m:e>
                          </m:acc>
                          <m:r>
                            <a:rPr lang="en-US" sz="1800" b="1" i="1" smtClean="0">
                              <a:latin typeface="Cambria Math" charset="0"/>
                            </a:rPr>
                            <m:t>;</m:t>
                          </m:r>
                          <m:sSub>
                            <m:sSubPr>
                              <m:ctrlPr>
                                <a:rPr lang="en-US" sz="1800" b="1" i="1" smtClean="0">
                                  <a:latin typeface="Cambria Math" charset="0"/>
                                </a:rPr>
                              </m:ctrlPr>
                            </m:sSubPr>
                            <m:e>
                              <m:r>
                                <a:rPr lang="en-US" sz="1800" b="1" i="1" smtClean="0">
                                  <a:latin typeface="Cambria Math" charset="0"/>
                                </a:rPr>
                                <m:t>𝒂</m:t>
                              </m:r>
                            </m:e>
                            <m:sub>
                              <m:r>
                                <a:rPr lang="el-GR" sz="1800" b="1" i="1" smtClean="0">
                                  <a:latin typeface="Cambria Math" charset="0"/>
                                </a:rPr>
                                <m:t>𝜶</m:t>
                              </m:r>
                            </m:sub>
                          </m:sSub>
                          <m:r>
                            <a:rPr lang="en-US" sz="1800" b="1" i="1" smtClean="0">
                              <a:latin typeface="Cambria Math" charset="0"/>
                            </a:rPr>
                            <m:t>,</m:t>
                          </m:r>
                          <m:sSub>
                            <m:sSubPr>
                              <m:ctrlPr>
                                <a:rPr lang="en-US" sz="1800" b="1" i="1" smtClean="0">
                                  <a:latin typeface="Cambria Math" charset="0"/>
                                </a:rPr>
                              </m:ctrlPr>
                            </m:sSubPr>
                            <m:e>
                              <m:r>
                                <a:rPr lang="en-US" sz="1800" b="1" i="1" smtClean="0">
                                  <a:latin typeface="Cambria Math" charset="0"/>
                                </a:rPr>
                                <m:t>𝒃</m:t>
                              </m:r>
                            </m:e>
                            <m:sub>
                              <m:r>
                                <a:rPr lang="el-GR" sz="1800" b="1" i="1" smtClean="0">
                                  <a:latin typeface="Cambria Math" charset="0"/>
                                </a:rPr>
                                <m:t>𝜶</m:t>
                              </m:r>
                            </m:sub>
                          </m:sSub>
                          <m:r>
                            <a:rPr lang="en-US" sz="1800" b="1" i="1" smtClean="0">
                              <a:latin typeface="Cambria Math" charset="0"/>
                            </a:rPr>
                            <m:t> </m:t>
                          </m:r>
                        </m:e>
                      </m:d>
                    </m:oMath>
                  </a14:m>
                  <a:r>
                    <a:rPr lang="en-US" sz="1800" b="1" dirty="0" smtClean="0"/>
                    <a:t>=</a:t>
                  </a:r>
                  <a14:m>
                    <m:oMath xmlns:m="http://schemas.openxmlformats.org/officeDocument/2006/math">
                      <m:f>
                        <m:fPr>
                          <m:ctrlPr>
                            <a:rPr lang="en-US" sz="1800" b="1" i="1" dirty="0" smtClean="0">
                              <a:latin typeface="Cambria Math" charset="0"/>
                            </a:rPr>
                          </m:ctrlPr>
                        </m:fPr>
                        <m:num>
                          <m:r>
                            <a:rPr lang="en-US" sz="1800" b="1" i="1" dirty="0" smtClean="0">
                              <a:latin typeface="Cambria Math" charset="0"/>
                            </a:rPr>
                            <m:t>𝟏</m:t>
                          </m:r>
                        </m:num>
                        <m:den>
                          <m:r>
                            <a:rPr lang="en-US" sz="1800" b="1" i="1" dirty="0" smtClean="0">
                              <a:latin typeface="Cambria Math" charset="0"/>
                            </a:rPr>
                            <m:t>𝟐</m:t>
                          </m:r>
                          <m:r>
                            <a:rPr lang="el-GR" sz="1800" b="1" i="1" dirty="0" smtClean="0">
                              <a:latin typeface="Cambria Math" charset="0"/>
                            </a:rPr>
                            <m:t>𝝅</m:t>
                          </m:r>
                          <m:rad>
                            <m:radPr>
                              <m:degHide m:val="on"/>
                              <m:ctrlPr>
                                <a:rPr lang="el-GR" sz="1800" b="1" i="1" dirty="0" smtClean="0">
                                  <a:latin typeface="Cambria Math" charset="0"/>
                                </a:rPr>
                              </m:ctrlPr>
                            </m:radPr>
                            <m:deg/>
                            <m:e>
                              <m:d>
                                <m:dPr>
                                  <m:ctrlPr>
                                    <a:rPr lang="el-GR" sz="1800" b="1" i="1" dirty="0">
                                      <a:latin typeface="Cambria Math" charset="0"/>
                                    </a:rPr>
                                  </m:ctrlPr>
                                </m:dPr>
                                <m:e>
                                  <m:r>
                                    <a:rPr lang="el-GR" sz="1800" b="1" i="1" dirty="0" smtClean="0">
                                      <a:latin typeface="Cambria Math" charset="0"/>
                                    </a:rPr>
                                    <m:t>𝟏</m:t>
                                  </m:r>
                                  <m:r>
                                    <a:rPr lang="el-GR" sz="1800" b="1" i="1" dirty="0" smtClean="0">
                                      <a:latin typeface="Cambria Math" charset="0"/>
                                    </a:rPr>
                                    <m:t>−</m:t>
                                  </m:r>
                                  <m:sSup>
                                    <m:sSupPr>
                                      <m:ctrlPr>
                                        <a:rPr lang="el-GR" sz="1800" b="1" i="1" dirty="0" smtClean="0">
                                          <a:latin typeface="Cambria Math" charset="0"/>
                                        </a:rPr>
                                      </m:ctrlPr>
                                    </m:sSupPr>
                                    <m:e>
                                      <m:r>
                                        <a:rPr lang="el-GR" sz="1800" b="1" i="1" dirty="0" smtClean="0">
                                          <a:latin typeface="Cambria Math" charset="0"/>
                                        </a:rPr>
                                        <m:t>𝝆</m:t>
                                      </m:r>
                                    </m:e>
                                    <m:sup>
                                      <m:r>
                                        <a:rPr lang="el-GR" sz="1800" b="1" i="1" dirty="0" smtClean="0">
                                          <a:latin typeface="Cambria Math" charset="0"/>
                                        </a:rPr>
                                        <m:t>𝟐</m:t>
                                      </m:r>
                                    </m:sup>
                                  </m:sSup>
                                </m:e>
                              </m:d>
                            </m:e>
                          </m:rad>
                          <m:sSub>
                            <m:sSubPr>
                              <m:ctrlPr>
                                <a:rPr lang="el-GR" sz="1800" b="1" i="1" dirty="0" smtClean="0">
                                  <a:latin typeface="Cambria Math" charset="0"/>
                                </a:rPr>
                              </m:ctrlPr>
                            </m:sSubPr>
                            <m:e>
                              <m:r>
                                <a:rPr lang="el-GR" sz="1800" b="1" i="1" dirty="0" smtClean="0">
                                  <a:latin typeface="Cambria Math" charset="0"/>
                                </a:rPr>
                                <m:t>𝝈</m:t>
                              </m:r>
                            </m:e>
                            <m:sub>
                              <m:acc>
                                <m:accPr>
                                  <m:chr m:val="̂"/>
                                  <m:ctrlPr>
                                    <a:rPr lang="el-GR" sz="1800" b="1" i="1" dirty="0" smtClean="0">
                                      <a:latin typeface="Cambria Math" charset="0"/>
                                    </a:rPr>
                                  </m:ctrlPr>
                                </m:accPr>
                                <m:e>
                                  <m:r>
                                    <a:rPr lang="en-US" sz="1800" b="1" i="1" dirty="0">
                                      <a:latin typeface="Cambria Math" charset="0"/>
                                    </a:rPr>
                                    <m:t>𝒂</m:t>
                                  </m:r>
                                </m:e>
                              </m:acc>
                            </m:sub>
                          </m:sSub>
                          <m:sSub>
                            <m:sSubPr>
                              <m:ctrlPr>
                                <a:rPr lang="el-GR" sz="1800" b="1" i="1" dirty="0" smtClean="0">
                                  <a:latin typeface="Cambria Math" charset="0"/>
                                </a:rPr>
                              </m:ctrlPr>
                            </m:sSubPr>
                            <m:e>
                              <m:r>
                                <a:rPr lang="el-GR" sz="1800" b="1" i="1" dirty="0" smtClean="0">
                                  <a:latin typeface="Cambria Math" charset="0"/>
                                </a:rPr>
                                <m:t>𝝈</m:t>
                              </m:r>
                            </m:e>
                            <m:sub>
                              <m:acc>
                                <m:accPr>
                                  <m:chr m:val="̂"/>
                                  <m:ctrlPr>
                                    <a:rPr lang="el-GR" sz="1800" b="1" i="1" dirty="0" smtClean="0">
                                      <a:latin typeface="Cambria Math" charset="0"/>
                                    </a:rPr>
                                  </m:ctrlPr>
                                </m:accPr>
                                <m:e>
                                  <m:r>
                                    <a:rPr lang="en-US" sz="1800" b="1" i="1" dirty="0" smtClean="0">
                                      <a:latin typeface="Cambria Math" charset="0"/>
                                    </a:rPr>
                                    <m:t>𝒃</m:t>
                                  </m:r>
                                </m:e>
                              </m:acc>
                            </m:sub>
                          </m:sSub>
                        </m:den>
                      </m:f>
                      <m:r>
                        <a:rPr lang="en-US" sz="1800" b="1" i="1" dirty="0" smtClean="0">
                          <a:latin typeface="Cambria Math" charset="0"/>
                        </a:rPr>
                        <m:t>𝒆𝒙𝒑</m:t>
                      </m:r>
                      <m:d>
                        <m:dPr>
                          <m:begChr m:val="{"/>
                          <m:endChr m:val="}"/>
                          <m:ctrlPr>
                            <a:rPr lang="en-US" sz="1800" b="1" i="1" dirty="0" smtClean="0">
                              <a:latin typeface="Cambria Math" charset="0"/>
                            </a:rPr>
                          </m:ctrlPr>
                        </m:dPr>
                        <m:e>
                          <m:r>
                            <a:rPr lang="en-US" sz="1800" b="1" i="1" dirty="0" smtClean="0">
                              <a:latin typeface="Cambria Math" charset="0"/>
                            </a:rPr>
                            <m:t>−</m:t>
                          </m:r>
                          <m:f>
                            <m:fPr>
                              <m:ctrlPr>
                                <a:rPr lang="en-US" sz="1800" b="1" i="1" dirty="0" smtClean="0">
                                  <a:latin typeface="Cambria Math" charset="0"/>
                                </a:rPr>
                              </m:ctrlPr>
                            </m:fPr>
                            <m:num>
                              <m:r>
                                <a:rPr lang="en-US" sz="1800" b="1" i="1" dirty="0" smtClean="0">
                                  <a:latin typeface="Cambria Math" charset="0"/>
                                </a:rPr>
                                <m:t>𝟏</m:t>
                              </m:r>
                            </m:num>
                            <m:den>
                              <m:r>
                                <a:rPr lang="en-US" sz="1800" b="1" i="1" dirty="0" smtClean="0">
                                  <a:latin typeface="Cambria Math" charset="0"/>
                                </a:rPr>
                                <m:t>𝟐</m:t>
                              </m:r>
                              <m:d>
                                <m:dPr>
                                  <m:ctrlPr>
                                    <a:rPr lang="el-GR" sz="1800" b="1" i="1" dirty="0">
                                      <a:latin typeface="Cambria Math" charset="0"/>
                                    </a:rPr>
                                  </m:ctrlPr>
                                </m:dPr>
                                <m:e>
                                  <m:r>
                                    <a:rPr lang="el-GR" sz="1800" b="1" i="1" dirty="0">
                                      <a:latin typeface="Cambria Math" charset="0"/>
                                    </a:rPr>
                                    <m:t>𝟏</m:t>
                                  </m:r>
                                  <m:r>
                                    <a:rPr lang="el-GR" sz="1800" b="1" i="1" dirty="0">
                                      <a:latin typeface="Cambria Math" charset="0"/>
                                    </a:rPr>
                                    <m:t>−</m:t>
                                  </m:r>
                                  <m:sSup>
                                    <m:sSupPr>
                                      <m:ctrlPr>
                                        <a:rPr lang="el-GR" sz="1800" b="1" i="1" dirty="0">
                                          <a:latin typeface="Cambria Math" charset="0"/>
                                        </a:rPr>
                                      </m:ctrlPr>
                                    </m:sSupPr>
                                    <m:e>
                                      <m:r>
                                        <a:rPr lang="el-GR" sz="1800" b="1" i="1" dirty="0">
                                          <a:latin typeface="Cambria Math" charset="0"/>
                                        </a:rPr>
                                        <m:t>𝝆</m:t>
                                      </m:r>
                                    </m:e>
                                    <m:sup>
                                      <m:r>
                                        <a:rPr lang="el-GR" sz="1800" b="1" i="1" dirty="0">
                                          <a:latin typeface="Cambria Math" charset="0"/>
                                        </a:rPr>
                                        <m:t>𝟐</m:t>
                                      </m:r>
                                    </m:sup>
                                  </m:sSup>
                                </m:e>
                              </m:d>
                            </m:den>
                          </m:f>
                          <m:d>
                            <m:dPr>
                              <m:begChr m:val="["/>
                              <m:endChr m:val="]"/>
                              <m:ctrlPr>
                                <a:rPr lang="en-US" sz="1800" b="1" i="1" dirty="0" smtClean="0">
                                  <a:latin typeface="Cambria Math" charset="0"/>
                                </a:rPr>
                              </m:ctrlPr>
                            </m:dPr>
                            <m:e>
                              <m:f>
                                <m:fPr>
                                  <m:ctrlPr>
                                    <a:rPr lang="en-US" sz="1800" b="1" i="1" dirty="0" smtClean="0">
                                      <a:latin typeface="Cambria Math" charset="0"/>
                                    </a:rPr>
                                  </m:ctrlPr>
                                </m:fPr>
                                <m:num>
                                  <m:sSup>
                                    <m:sSupPr>
                                      <m:ctrlPr>
                                        <a:rPr lang="en-US" sz="1800" b="1" i="1" dirty="0" smtClean="0">
                                          <a:latin typeface="Cambria Math" charset="0"/>
                                        </a:rPr>
                                      </m:ctrlPr>
                                    </m:sSupPr>
                                    <m:e>
                                      <m:d>
                                        <m:dPr>
                                          <m:ctrlPr>
                                            <a:rPr lang="en-US" sz="1800" b="1" i="1" dirty="0" smtClean="0">
                                              <a:latin typeface="Cambria Math" charset="0"/>
                                            </a:rPr>
                                          </m:ctrlPr>
                                        </m:dPr>
                                        <m:e>
                                          <m:sSub>
                                            <m:sSubPr>
                                              <m:ctrlPr>
                                                <a:rPr lang="en-US" sz="1800" b="1" i="1" dirty="0" smtClean="0">
                                                  <a:latin typeface="Cambria Math" charset="0"/>
                                                </a:rPr>
                                              </m:ctrlPr>
                                            </m:sSubPr>
                                            <m:e>
                                              <m:r>
                                                <a:rPr lang="en-US" sz="1800" b="1" i="1" dirty="0" smtClean="0">
                                                  <a:latin typeface="Cambria Math" charset="0"/>
                                                </a:rPr>
                                                <m:t>𝒂</m:t>
                                              </m:r>
                                            </m:e>
                                            <m:sub>
                                              <m:r>
                                                <a:rPr lang="el-GR" sz="1800" b="1" i="1" dirty="0" smtClean="0">
                                                  <a:latin typeface="Cambria Math" charset="0"/>
                                                </a:rPr>
                                                <m:t>𝜶</m:t>
                                              </m:r>
                                            </m:sub>
                                          </m:sSub>
                                          <m:r>
                                            <a:rPr lang="el-GR" sz="1800" b="1" i="1" dirty="0" smtClean="0">
                                              <a:latin typeface="Cambria Math" charset="0"/>
                                            </a:rPr>
                                            <m:t>−</m:t>
                                          </m:r>
                                          <m:acc>
                                            <m:accPr>
                                              <m:chr m:val="̂"/>
                                              <m:ctrlPr>
                                                <a:rPr lang="el-GR" sz="1800" b="1" i="1" dirty="0" smtClean="0">
                                                  <a:latin typeface="Cambria Math" charset="0"/>
                                                </a:rPr>
                                              </m:ctrlPr>
                                            </m:accPr>
                                            <m:e>
                                              <m:r>
                                                <a:rPr lang="en-US" sz="1800" b="1" i="1" dirty="0" smtClean="0">
                                                  <a:latin typeface="Cambria Math" charset="0"/>
                                                </a:rPr>
                                                <m:t>𝒂</m:t>
                                              </m:r>
                                            </m:e>
                                          </m:acc>
                                        </m:e>
                                      </m:d>
                                    </m:e>
                                    <m:sup>
                                      <m:r>
                                        <a:rPr lang="en-US" sz="1800" b="1" i="1" dirty="0" smtClean="0">
                                          <a:latin typeface="Cambria Math" charset="0"/>
                                        </a:rPr>
                                        <m:t>𝟐</m:t>
                                      </m:r>
                                    </m:sup>
                                  </m:sSup>
                                </m:num>
                                <m:den>
                                  <m:sSubSup>
                                    <m:sSubSupPr>
                                      <m:ctrlPr>
                                        <a:rPr lang="en-US" sz="1800" b="1" i="1" dirty="0" smtClean="0">
                                          <a:latin typeface="Cambria Math" charset="0"/>
                                        </a:rPr>
                                      </m:ctrlPr>
                                    </m:sSubSupPr>
                                    <m:e>
                                      <m:r>
                                        <a:rPr lang="el-GR" sz="1800" b="1" i="1" dirty="0" smtClean="0">
                                          <a:latin typeface="Cambria Math" charset="0"/>
                                        </a:rPr>
                                        <m:t>𝝈</m:t>
                                      </m:r>
                                    </m:e>
                                    <m:sub>
                                      <m:acc>
                                        <m:accPr>
                                          <m:chr m:val="̂"/>
                                          <m:ctrlPr>
                                            <a:rPr lang="el-GR" sz="1800" b="1" i="1" dirty="0">
                                              <a:latin typeface="Cambria Math" charset="0"/>
                                            </a:rPr>
                                          </m:ctrlPr>
                                        </m:accPr>
                                        <m:e>
                                          <m:r>
                                            <a:rPr lang="el-GR" sz="1800" b="1" i="1" dirty="0">
                                              <a:latin typeface="Cambria Math" charset="0"/>
                                            </a:rPr>
                                            <m:t>𝜶</m:t>
                                          </m:r>
                                        </m:e>
                                      </m:acc>
                                    </m:sub>
                                    <m:sup>
                                      <m:r>
                                        <a:rPr lang="el-GR" sz="1800" b="1" i="1" dirty="0" smtClean="0">
                                          <a:latin typeface="Cambria Math" charset="0"/>
                                        </a:rPr>
                                        <m:t>𝟐</m:t>
                                      </m:r>
                                    </m:sup>
                                  </m:sSubSup>
                                </m:den>
                              </m:f>
                              <m:r>
                                <a:rPr lang="el-GR" sz="1800" b="1" i="1" dirty="0" smtClean="0">
                                  <a:latin typeface="Cambria Math" charset="0"/>
                                </a:rPr>
                                <m:t>+</m:t>
                              </m:r>
                              <m:f>
                                <m:fPr>
                                  <m:ctrlPr>
                                    <a:rPr lang="en-US" sz="1800" b="1" i="1" dirty="0">
                                      <a:latin typeface="Cambria Math" charset="0"/>
                                    </a:rPr>
                                  </m:ctrlPr>
                                </m:fPr>
                                <m:num>
                                  <m:sSup>
                                    <m:sSupPr>
                                      <m:ctrlPr>
                                        <a:rPr lang="en-US" sz="1800" b="1" i="1" dirty="0">
                                          <a:latin typeface="Cambria Math" charset="0"/>
                                        </a:rPr>
                                      </m:ctrlPr>
                                    </m:sSupPr>
                                    <m:e>
                                      <m:d>
                                        <m:dPr>
                                          <m:ctrlPr>
                                            <a:rPr lang="en-US" sz="1800" b="1" i="1" dirty="0">
                                              <a:latin typeface="Cambria Math" charset="0"/>
                                            </a:rPr>
                                          </m:ctrlPr>
                                        </m:dPr>
                                        <m:e>
                                          <m:sSub>
                                            <m:sSubPr>
                                              <m:ctrlPr>
                                                <a:rPr lang="en-US" sz="1800" b="1" i="1" dirty="0">
                                                  <a:latin typeface="Cambria Math" charset="0"/>
                                                </a:rPr>
                                              </m:ctrlPr>
                                            </m:sSubPr>
                                            <m:e>
                                              <m:r>
                                                <a:rPr lang="en-US" sz="1800" b="1" i="1" dirty="0" smtClean="0">
                                                  <a:latin typeface="Cambria Math" charset="0"/>
                                                </a:rPr>
                                                <m:t>𝒃</m:t>
                                              </m:r>
                                            </m:e>
                                            <m:sub>
                                              <m:r>
                                                <a:rPr lang="el-GR" sz="1800" b="1" i="1" dirty="0">
                                                  <a:latin typeface="Cambria Math" charset="0"/>
                                                </a:rPr>
                                                <m:t>𝜶</m:t>
                                              </m:r>
                                            </m:sub>
                                          </m:sSub>
                                          <m:r>
                                            <a:rPr lang="el-GR" sz="1800" b="1" i="1" dirty="0">
                                              <a:latin typeface="Cambria Math" charset="0"/>
                                            </a:rPr>
                                            <m:t>−</m:t>
                                          </m:r>
                                          <m:acc>
                                            <m:accPr>
                                              <m:chr m:val="̂"/>
                                              <m:ctrlPr>
                                                <a:rPr lang="el-GR" sz="1800" b="1" i="1" dirty="0">
                                                  <a:latin typeface="Cambria Math" charset="0"/>
                                                </a:rPr>
                                              </m:ctrlPr>
                                            </m:accPr>
                                            <m:e>
                                              <m:r>
                                                <a:rPr lang="en-US" sz="1800" b="1" i="1" dirty="0" smtClean="0">
                                                  <a:latin typeface="Cambria Math" charset="0"/>
                                                </a:rPr>
                                                <m:t>𝒃</m:t>
                                              </m:r>
                                            </m:e>
                                          </m:acc>
                                        </m:e>
                                      </m:d>
                                    </m:e>
                                    <m:sup>
                                      <m:r>
                                        <a:rPr lang="en-US" sz="1800" b="1" i="1" dirty="0">
                                          <a:latin typeface="Cambria Math" charset="0"/>
                                        </a:rPr>
                                        <m:t>𝟐</m:t>
                                      </m:r>
                                    </m:sup>
                                  </m:sSup>
                                </m:num>
                                <m:den>
                                  <m:sSubSup>
                                    <m:sSubSupPr>
                                      <m:ctrlPr>
                                        <a:rPr lang="en-US" sz="1800" b="1" i="1" dirty="0">
                                          <a:latin typeface="Cambria Math" charset="0"/>
                                        </a:rPr>
                                      </m:ctrlPr>
                                    </m:sSubSupPr>
                                    <m:e>
                                      <m:r>
                                        <a:rPr lang="el-GR" sz="1800" b="1" i="1" dirty="0">
                                          <a:latin typeface="Cambria Math" charset="0"/>
                                        </a:rPr>
                                        <m:t>𝝈</m:t>
                                      </m:r>
                                    </m:e>
                                    <m:sub>
                                      <m:acc>
                                        <m:accPr>
                                          <m:chr m:val="̂"/>
                                          <m:ctrlPr>
                                            <a:rPr lang="el-GR" sz="1800" b="1" i="1" dirty="0">
                                              <a:latin typeface="Cambria Math" charset="0"/>
                                            </a:rPr>
                                          </m:ctrlPr>
                                        </m:accPr>
                                        <m:e>
                                          <m:r>
                                            <a:rPr lang="en-US" sz="1800" b="1" i="1" dirty="0" smtClean="0">
                                              <a:latin typeface="Cambria Math" charset="0"/>
                                            </a:rPr>
                                            <m:t>𝒃</m:t>
                                          </m:r>
                                        </m:e>
                                      </m:acc>
                                    </m:sub>
                                    <m:sup>
                                      <m:r>
                                        <a:rPr lang="el-GR" sz="1800" b="1" i="1" dirty="0">
                                          <a:latin typeface="Cambria Math" charset="0"/>
                                        </a:rPr>
                                        <m:t>𝟐</m:t>
                                      </m:r>
                                    </m:sup>
                                  </m:sSubSup>
                                </m:den>
                              </m:f>
                              <m:r>
                                <a:rPr lang="en-US" sz="1800" b="1" i="1" dirty="0" smtClean="0">
                                  <a:latin typeface="Cambria Math" charset="0"/>
                                </a:rPr>
                                <m:t>−</m:t>
                              </m:r>
                              <m:r>
                                <a:rPr lang="en-US" sz="1800" b="1" i="1" dirty="0" smtClean="0">
                                  <a:latin typeface="Cambria Math" charset="0"/>
                                </a:rPr>
                                <m:t>𝟐</m:t>
                              </m:r>
                              <m:r>
                                <a:rPr lang="el-GR" sz="1800" b="1" i="1" dirty="0" smtClean="0">
                                  <a:latin typeface="Cambria Math" charset="0"/>
                                </a:rPr>
                                <m:t>𝝆</m:t>
                              </m:r>
                              <m:f>
                                <m:fPr>
                                  <m:ctrlPr>
                                    <a:rPr lang="el-GR" sz="1800" b="1" i="1" dirty="0" smtClean="0">
                                      <a:latin typeface="Cambria Math" charset="0"/>
                                    </a:rPr>
                                  </m:ctrlPr>
                                </m:fPr>
                                <m:num>
                                  <m:d>
                                    <m:dPr>
                                      <m:ctrlPr>
                                        <a:rPr lang="el-GR" sz="1800" b="1" i="1" dirty="0">
                                          <a:latin typeface="Cambria Math" charset="0"/>
                                        </a:rPr>
                                      </m:ctrlPr>
                                    </m:dPr>
                                    <m:e>
                                      <m:sSub>
                                        <m:sSubPr>
                                          <m:ctrlPr>
                                            <a:rPr lang="en-US" sz="1800" b="1" i="1" dirty="0">
                                              <a:latin typeface="Cambria Math" charset="0"/>
                                            </a:rPr>
                                          </m:ctrlPr>
                                        </m:sSubPr>
                                        <m:e>
                                          <m:r>
                                            <a:rPr lang="en-US" sz="1800" b="1" i="1" dirty="0">
                                              <a:latin typeface="Cambria Math" charset="0"/>
                                            </a:rPr>
                                            <m:t>𝒂</m:t>
                                          </m:r>
                                        </m:e>
                                        <m:sub>
                                          <m:r>
                                            <a:rPr lang="el-GR" sz="1800" b="1" i="1" dirty="0">
                                              <a:latin typeface="Cambria Math" charset="0"/>
                                            </a:rPr>
                                            <m:t>𝜶</m:t>
                                          </m:r>
                                        </m:sub>
                                      </m:sSub>
                                      <m:r>
                                        <a:rPr lang="el-GR" sz="1800" b="1" i="1" dirty="0">
                                          <a:latin typeface="Cambria Math" charset="0"/>
                                        </a:rPr>
                                        <m:t>−</m:t>
                                      </m:r>
                                      <m:acc>
                                        <m:accPr>
                                          <m:chr m:val="̂"/>
                                          <m:ctrlPr>
                                            <a:rPr lang="el-GR" sz="1800" b="1" i="1" dirty="0">
                                              <a:latin typeface="Cambria Math" charset="0"/>
                                            </a:rPr>
                                          </m:ctrlPr>
                                        </m:accPr>
                                        <m:e>
                                          <m:r>
                                            <a:rPr lang="en-US" sz="1800" b="1" i="1" dirty="0">
                                              <a:latin typeface="Cambria Math" charset="0"/>
                                            </a:rPr>
                                            <m:t>𝒂</m:t>
                                          </m:r>
                                        </m:e>
                                      </m:acc>
                                    </m:e>
                                  </m:d>
                                  <m:d>
                                    <m:dPr>
                                      <m:ctrlPr>
                                        <a:rPr lang="en-US" sz="1800" b="1" i="1" dirty="0">
                                          <a:latin typeface="Cambria Math" charset="0"/>
                                        </a:rPr>
                                      </m:ctrlPr>
                                    </m:dPr>
                                    <m:e>
                                      <m:sSub>
                                        <m:sSubPr>
                                          <m:ctrlPr>
                                            <a:rPr lang="en-US" sz="1800" b="1" i="1" dirty="0">
                                              <a:latin typeface="Cambria Math" charset="0"/>
                                            </a:rPr>
                                          </m:ctrlPr>
                                        </m:sSubPr>
                                        <m:e>
                                          <m:r>
                                            <a:rPr lang="en-US" sz="1800" b="1" i="1" dirty="0">
                                              <a:latin typeface="Cambria Math" charset="0"/>
                                            </a:rPr>
                                            <m:t>𝒃</m:t>
                                          </m:r>
                                        </m:e>
                                        <m:sub>
                                          <m:r>
                                            <a:rPr lang="el-GR" sz="1800" b="1" i="1" dirty="0">
                                              <a:latin typeface="Cambria Math" charset="0"/>
                                            </a:rPr>
                                            <m:t>𝜶</m:t>
                                          </m:r>
                                        </m:sub>
                                      </m:sSub>
                                      <m:r>
                                        <a:rPr lang="el-GR" sz="1800" b="1" i="1" dirty="0">
                                          <a:latin typeface="Cambria Math" charset="0"/>
                                        </a:rPr>
                                        <m:t>−</m:t>
                                      </m:r>
                                      <m:acc>
                                        <m:accPr>
                                          <m:chr m:val="̂"/>
                                          <m:ctrlPr>
                                            <a:rPr lang="el-GR" sz="1800" b="1" i="1" dirty="0">
                                              <a:latin typeface="Cambria Math" charset="0"/>
                                            </a:rPr>
                                          </m:ctrlPr>
                                        </m:accPr>
                                        <m:e>
                                          <m:r>
                                            <a:rPr lang="en-US" sz="1800" b="1" i="1" dirty="0">
                                              <a:latin typeface="Cambria Math" charset="0"/>
                                            </a:rPr>
                                            <m:t>𝒃</m:t>
                                          </m:r>
                                        </m:e>
                                      </m:acc>
                                    </m:e>
                                  </m:d>
                                </m:num>
                                <m:den>
                                  <m:sSub>
                                    <m:sSubPr>
                                      <m:ctrlPr>
                                        <a:rPr lang="el-GR" sz="1800" b="1" i="1" dirty="0">
                                          <a:latin typeface="Cambria Math" charset="0"/>
                                        </a:rPr>
                                      </m:ctrlPr>
                                    </m:sSubPr>
                                    <m:e>
                                      <m:r>
                                        <a:rPr lang="el-GR" sz="1800" b="1" i="1" dirty="0">
                                          <a:latin typeface="Cambria Math" charset="0"/>
                                        </a:rPr>
                                        <m:t>𝝈</m:t>
                                      </m:r>
                                    </m:e>
                                    <m:sub>
                                      <m:acc>
                                        <m:accPr>
                                          <m:chr m:val="̂"/>
                                          <m:ctrlPr>
                                            <a:rPr lang="el-GR" sz="1800" b="1" i="1" dirty="0">
                                              <a:latin typeface="Cambria Math" charset="0"/>
                                            </a:rPr>
                                          </m:ctrlPr>
                                        </m:accPr>
                                        <m:e>
                                          <m:r>
                                            <a:rPr lang="en-US" sz="1800" b="1" i="1" dirty="0">
                                              <a:latin typeface="Cambria Math" charset="0"/>
                                            </a:rPr>
                                            <m:t>𝒂</m:t>
                                          </m:r>
                                        </m:e>
                                      </m:acc>
                                    </m:sub>
                                  </m:sSub>
                                  <m:sSub>
                                    <m:sSubPr>
                                      <m:ctrlPr>
                                        <a:rPr lang="el-GR" sz="1800" b="1" i="1" dirty="0">
                                          <a:latin typeface="Cambria Math" charset="0"/>
                                        </a:rPr>
                                      </m:ctrlPr>
                                    </m:sSubPr>
                                    <m:e>
                                      <m:r>
                                        <a:rPr lang="el-GR" sz="1800" b="1" i="1" dirty="0">
                                          <a:latin typeface="Cambria Math" charset="0"/>
                                        </a:rPr>
                                        <m:t>𝝈</m:t>
                                      </m:r>
                                    </m:e>
                                    <m:sub>
                                      <m:acc>
                                        <m:accPr>
                                          <m:chr m:val="̂"/>
                                          <m:ctrlPr>
                                            <a:rPr lang="el-GR" sz="1800" b="1" i="1" dirty="0">
                                              <a:latin typeface="Cambria Math" charset="0"/>
                                            </a:rPr>
                                          </m:ctrlPr>
                                        </m:accPr>
                                        <m:e>
                                          <m:r>
                                            <a:rPr lang="en-US" sz="1800" b="1" i="1" dirty="0">
                                              <a:latin typeface="Cambria Math" charset="0"/>
                                            </a:rPr>
                                            <m:t>𝒃</m:t>
                                          </m:r>
                                        </m:e>
                                      </m:acc>
                                    </m:sub>
                                  </m:sSub>
                                </m:den>
                              </m:f>
                            </m:e>
                          </m:d>
                        </m:e>
                      </m:d>
                      <m:r>
                        <a:rPr lang="en-US" sz="1800" b="1" i="0" dirty="0" smtClean="0">
                          <a:latin typeface="Cambria Math" charset="0"/>
                        </a:rPr>
                        <m:t>𝐝</m:t>
                      </m:r>
                      <m:acc>
                        <m:accPr>
                          <m:chr m:val="̂"/>
                          <m:ctrlPr>
                            <a:rPr lang="en-US" sz="1800" b="1" i="1">
                              <a:latin typeface="Cambria Math" charset="0"/>
                            </a:rPr>
                          </m:ctrlPr>
                        </m:accPr>
                        <m:e>
                          <m:r>
                            <a:rPr lang="en-US" sz="1800" b="1" i="1">
                              <a:latin typeface="Cambria Math" charset="0"/>
                            </a:rPr>
                            <m:t>𝒂</m:t>
                          </m:r>
                        </m:e>
                      </m:acc>
                      <m:r>
                        <a:rPr lang="en-US" sz="1800" b="1" i="1" smtClean="0">
                          <a:latin typeface="Cambria Math" charset="0"/>
                        </a:rPr>
                        <m:t>𝒅</m:t>
                      </m:r>
                      <m:acc>
                        <m:accPr>
                          <m:chr m:val="̂"/>
                          <m:ctrlPr>
                            <a:rPr lang="en-US" sz="1800" b="1" i="1">
                              <a:latin typeface="Cambria Math" charset="0"/>
                            </a:rPr>
                          </m:ctrlPr>
                        </m:accPr>
                        <m:e>
                          <m:r>
                            <a:rPr lang="en-US" sz="1800" b="1" i="1">
                              <a:latin typeface="Cambria Math" charset="0"/>
                            </a:rPr>
                            <m:t>𝒃</m:t>
                          </m:r>
                        </m:e>
                      </m:acc>
                    </m:oMath>
                  </a14:m>
                  <a:endParaRPr lang="en-US" sz="18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242107" y="3909709"/>
                  <a:ext cx="8650189" cy="735073"/>
                </a:xfrm>
                <a:prstGeom prst="rect">
                  <a:avLst/>
                </a:prstGeom>
                <a:blipFill rotWithShape="0">
                  <a:blip r:embed="rId14"/>
                  <a:stretch>
                    <a:fillRect b="-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252452" y="4757678"/>
                  <a:ext cx="2484277" cy="536429"/>
                </a:xfrm>
                <a:prstGeom prst="rect">
                  <a:avLst/>
                </a:prstGeom>
                <a:noFill/>
              </p:spPr>
              <p:txBody>
                <a:bodyPr wrap="square" lIns="0" tIns="0" rIns="0" bIns="0" rtlCol="0">
                  <a:spAutoFit/>
                </a:bodyPr>
                <a:lstStyle/>
                <a:p>
                  <a14:m>
                    <m:oMath xmlns:m="http://schemas.openxmlformats.org/officeDocument/2006/math">
                      <m:acc>
                        <m:accPr>
                          <m:chr m:val="̂"/>
                          <m:ctrlPr>
                            <a:rPr lang="en-US" sz="1600" b="1" i="1" smtClean="0">
                              <a:solidFill>
                                <a:srgbClr val="C00000"/>
                              </a:solidFill>
                              <a:latin typeface="Cambria Math" charset="0"/>
                            </a:rPr>
                          </m:ctrlPr>
                        </m:accPr>
                        <m:e>
                          <m:d>
                            <m:dPr>
                              <m:begChr m:val="⟨"/>
                              <m:endChr m:val="⟩"/>
                              <m:ctrlPr>
                                <a:rPr lang="en-US" sz="1600" b="1" i="1" smtClean="0">
                                  <a:solidFill>
                                    <a:srgbClr val="C00000"/>
                                  </a:solidFill>
                                  <a:latin typeface="Cambria Math" charset="0"/>
                                </a:rPr>
                              </m:ctrlPr>
                            </m:dPr>
                            <m:e>
                              <m:r>
                                <a:rPr lang="en-US" sz="1600" b="1" i="1" smtClean="0">
                                  <a:solidFill>
                                    <a:srgbClr val="C00000"/>
                                  </a:solidFill>
                                  <a:latin typeface="Cambria Math" charset="0"/>
                                </a:rPr>
                                <m:t>𝒂</m:t>
                              </m:r>
                            </m:e>
                          </m:d>
                        </m:e>
                      </m:acc>
                    </m:oMath>
                  </a14:m>
                  <a:r>
                    <a:rPr lang="el-GR" sz="1600" b="1" dirty="0" smtClean="0">
                      <a:solidFill>
                        <a:srgbClr val="C00000"/>
                      </a:solidFill>
                    </a:rPr>
                    <a:t>=</a:t>
                  </a:r>
                  <a14:m>
                    <m:oMath xmlns:m="http://schemas.openxmlformats.org/officeDocument/2006/math">
                      <m:sSub>
                        <m:sSubPr>
                          <m:ctrlPr>
                            <a:rPr lang="el-GR" sz="1600" b="1" i="1" smtClean="0">
                              <a:solidFill>
                                <a:srgbClr val="C00000"/>
                              </a:solidFill>
                              <a:latin typeface="Cambria Math" charset="0"/>
                            </a:rPr>
                          </m:ctrlPr>
                        </m:sSubPr>
                        <m:e>
                          <m:r>
                            <m:rPr>
                              <m:nor/>
                            </m:rPr>
                            <a:rPr lang="el-GR" sz="1600" b="1" i="0" smtClean="0">
                              <a:solidFill>
                                <a:srgbClr val="C00000"/>
                              </a:solidFill>
                              <a:latin typeface="Cambria Math" charset="0"/>
                            </a:rPr>
                            <m:t>α</m:t>
                          </m:r>
                        </m:e>
                        <m:sub>
                          <m:r>
                            <a:rPr lang="el-GR" sz="1600" b="1" i="1" smtClean="0">
                              <a:solidFill>
                                <a:srgbClr val="C00000"/>
                              </a:solidFill>
                              <a:latin typeface="Cambria Math" charset="0"/>
                            </a:rPr>
                            <m:t>𝜶</m:t>
                          </m:r>
                        </m:sub>
                      </m:sSub>
                    </m:oMath>
                  </a14:m>
                  <a:endParaRPr lang="el-GR" sz="1600" b="1" dirty="0" smtClean="0">
                    <a:solidFill>
                      <a:srgbClr val="C00000"/>
                    </a:solidFill>
                  </a:endParaRPr>
                </a:p>
                <a:p>
                  <a14:m>
                    <m:oMath xmlns:m="http://schemas.openxmlformats.org/officeDocument/2006/math">
                      <m:acc>
                        <m:accPr>
                          <m:chr m:val="̂"/>
                          <m:ctrlPr>
                            <a:rPr lang="en-US" sz="1600" b="1" i="1">
                              <a:solidFill>
                                <a:srgbClr val="C00000"/>
                              </a:solidFill>
                              <a:latin typeface="Cambria Math" charset="0"/>
                            </a:rPr>
                          </m:ctrlPr>
                        </m:accPr>
                        <m:e>
                          <m:d>
                            <m:dPr>
                              <m:begChr m:val="⟨"/>
                              <m:endChr m:val="⟩"/>
                              <m:ctrlPr>
                                <a:rPr lang="en-US" sz="1600" b="1" i="1">
                                  <a:solidFill>
                                    <a:srgbClr val="C00000"/>
                                  </a:solidFill>
                                  <a:latin typeface="Cambria Math" charset="0"/>
                                </a:rPr>
                              </m:ctrlPr>
                            </m:dPr>
                            <m:e>
                              <m:r>
                                <a:rPr lang="en-US" sz="1600" b="1" i="1" smtClean="0">
                                  <a:solidFill>
                                    <a:srgbClr val="C00000"/>
                                  </a:solidFill>
                                  <a:latin typeface="Cambria Math" charset="0"/>
                                </a:rPr>
                                <m:t>𝒃</m:t>
                              </m:r>
                            </m:e>
                          </m:d>
                        </m:e>
                      </m:acc>
                    </m:oMath>
                  </a14:m>
                  <a:r>
                    <a:rPr lang="en-US" sz="1600" b="1" dirty="0">
                      <a:solidFill>
                        <a:srgbClr val="C00000"/>
                      </a:solidFill>
                    </a:rPr>
                    <a:t> </a:t>
                  </a:r>
                  <a14:m>
                    <m:oMath xmlns:m="http://schemas.openxmlformats.org/officeDocument/2006/math">
                      <m:r>
                        <a:rPr lang="en-US" sz="1600" b="1" i="1">
                          <a:solidFill>
                            <a:srgbClr val="C00000"/>
                          </a:solidFill>
                          <a:latin typeface="Cambria Math" charset="0"/>
                        </a:rPr>
                        <m:t>=</m:t>
                      </m:r>
                      <m:sSub>
                        <m:sSubPr>
                          <m:ctrlPr>
                            <a:rPr lang="el-GR" sz="1600" b="1" i="1" smtClean="0">
                              <a:solidFill>
                                <a:srgbClr val="C00000"/>
                              </a:solidFill>
                              <a:latin typeface="Cambria Math" charset="0"/>
                            </a:rPr>
                          </m:ctrlPr>
                        </m:sSubPr>
                        <m:e>
                          <m:r>
                            <m:rPr>
                              <m:nor/>
                            </m:rPr>
                            <a:rPr lang="en-US" sz="1600" b="1" i="0" smtClean="0">
                              <a:solidFill>
                                <a:srgbClr val="C00000"/>
                              </a:solidFill>
                              <a:latin typeface="Cambria Math" charset="0"/>
                            </a:rPr>
                            <m:t>b</m:t>
                          </m:r>
                        </m:e>
                        <m:sub>
                          <m:r>
                            <a:rPr lang="el-GR" sz="1600" b="1" i="1">
                              <a:solidFill>
                                <a:srgbClr val="C00000"/>
                              </a:solidFill>
                              <a:latin typeface="Cambria Math" charset="0"/>
                            </a:rPr>
                            <m:t>𝜶</m:t>
                          </m:r>
                        </m:sub>
                      </m:sSub>
                    </m:oMath>
                  </a14:m>
                  <a:endParaRPr lang="en-US" sz="1600" b="1" dirty="0">
                    <a:solidFill>
                      <a:srgbClr val="C0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252452" y="4757678"/>
                  <a:ext cx="2484277" cy="536429"/>
                </a:xfrm>
                <a:prstGeom prst="rect">
                  <a:avLst/>
                </a:prstGeom>
                <a:blipFill rotWithShape="0">
                  <a:blip r:embed="rId15"/>
                  <a:stretch>
                    <a:fillRect t="-7955" b="-4545"/>
                  </a:stretch>
                </a:blipFill>
              </p:spPr>
              <p:txBody>
                <a:bodyPr/>
                <a:lstStyle/>
                <a:p>
                  <a:r>
                    <a:rPr lang="en-US">
                      <a:noFill/>
                    </a:rPr>
                    <a:t> </a:t>
                  </a:r>
                </a:p>
              </p:txBody>
            </p:sp>
          </mc:Fallback>
        </mc:AlternateContent>
      </p:grpSp>
    </p:spTree>
    <p:extLst>
      <p:ext uri="{BB962C8B-B14F-4D97-AF65-F5344CB8AC3E}">
        <p14:creationId xmlns:p14="http://schemas.microsoft.com/office/powerpoint/2010/main" val="135963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45</a:t>
            </a:fld>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18" y="260648"/>
            <a:ext cx="2629040" cy="259228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131840" y="1071900"/>
                <a:ext cx="1596719" cy="471539"/>
              </a:xfrm>
              <a:prstGeom prst="rect">
                <a:avLst/>
              </a:prstGeom>
            </p:spPr>
            <p:txBody>
              <a:bodyPr wrap="none">
                <a:spAutoFit/>
              </a:bodyPr>
              <a:lstStyle/>
              <a:p>
                <a14:m>
                  <m:oMath xmlns:m="http://schemas.openxmlformats.org/officeDocument/2006/math">
                    <m:acc>
                      <m:accPr>
                        <m:chr m:val="̂"/>
                        <m:ctrlPr>
                          <a:rPr lang="en-US" sz="1200" i="1" smtClean="0">
                            <a:solidFill>
                              <a:schemeClr val="tx1"/>
                            </a:solidFill>
                            <a:latin typeface="Cambria Math" charset="0"/>
                          </a:rPr>
                        </m:ctrlPr>
                      </m:accPr>
                      <m:e>
                        <m:r>
                          <a:rPr lang="en-US" sz="1200" i="1">
                            <a:solidFill>
                              <a:schemeClr val="tx1"/>
                            </a:solidFill>
                            <a:latin typeface="Cambria Math" charset="0"/>
                          </a:rPr>
                          <m:t>𝑎</m:t>
                        </m:r>
                      </m:e>
                    </m:acc>
                  </m:oMath>
                </a14:m>
                <a:r>
                  <a:rPr lang="en-US" sz="1200" dirty="0" smtClean="0">
                    <a:solidFill>
                      <a:schemeClr val="tx1"/>
                    </a:solidFill>
                  </a:rPr>
                  <a:t>=-0.221</a:t>
                </a:r>
                <a:r>
                  <a:rPr lang="en-US" sz="1200" i="1" dirty="0" smtClean="0">
                    <a:solidFill>
                      <a:schemeClr val="tx1"/>
                    </a:solidFill>
                    <a:latin typeface="Cambria Math" charset="0"/>
                  </a:rPr>
                  <a:t>   </a:t>
                </a:r>
                <a14:m>
                  <m:oMath xmlns:m="http://schemas.openxmlformats.org/officeDocument/2006/math">
                    <m:sSub>
                      <m:sSubPr>
                        <m:ctrlPr>
                          <a:rPr lang="en-US" sz="1200" i="1" dirty="0" smtClean="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i="1" dirty="0">
                                <a:solidFill>
                                  <a:schemeClr val="tx1"/>
                                </a:solidFill>
                                <a:latin typeface="Cambria Math" charset="0"/>
                              </a:rPr>
                              <m:t>𝑎</m:t>
                            </m:r>
                          </m:e>
                        </m:acc>
                      </m:sub>
                    </m:sSub>
                    <m:r>
                      <a:rPr lang="el-GR" sz="1200" i="1" dirty="0">
                        <a:solidFill>
                          <a:schemeClr val="tx1"/>
                        </a:solidFill>
                        <a:latin typeface="Cambria Math" charset="0"/>
                      </a:rPr>
                      <m:t>=</m:t>
                    </m:r>
                    <m:r>
                      <a:rPr lang="en-US" sz="1200" b="0" i="1" dirty="0" smtClean="0">
                        <a:solidFill>
                          <a:schemeClr val="tx1"/>
                        </a:solidFill>
                        <a:latin typeface="Cambria Math" charset="0"/>
                      </a:rPr>
                      <m:t>0.2</m:t>
                    </m:r>
                    <m:r>
                      <a:rPr lang="el-GR" sz="1200" b="0" i="1" dirty="0" smtClean="0">
                        <a:solidFill>
                          <a:schemeClr val="tx1"/>
                        </a:solidFill>
                        <a:latin typeface="Cambria Math" charset="0"/>
                      </a:rPr>
                      <m:t>20</m:t>
                    </m:r>
                  </m:oMath>
                </a14:m>
                <a:endParaRPr lang="el-GR" sz="1200" b="0" i="1" dirty="0" smtClean="0">
                  <a:solidFill>
                    <a:schemeClr val="tx1"/>
                  </a:solidFill>
                  <a:latin typeface="Cambria Math" charset="0"/>
                </a:endParaRPr>
              </a:p>
              <a:p>
                <a14:m>
                  <m:oMath xmlns:m="http://schemas.openxmlformats.org/officeDocument/2006/math">
                    <m:acc>
                      <m:accPr>
                        <m:chr m:val="̂"/>
                        <m:ctrlPr>
                          <a:rPr lang="en-US" sz="1200" i="1">
                            <a:solidFill>
                              <a:schemeClr val="tx1"/>
                            </a:solidFill>
                            <a:latin typeface="Cambria Math" charset="0"/>
                          </a:rPr>
                        </m:ctrlPr>
                      </m:accPr>
                      <m:e>
                        <m:r>
                          <a:rPr lang="en-US" sz="1200" b="0" i="1" smtClean="0">
                            <a:solidFill>
                              <a:schemeClr val="tx1"/>
                            </a:solidFill>
                            <a:latin typeface="Cambria Math" charset="0"/>
                          </a:rPr>
                          <m:t>𝑏</m:t>
                        </m:r>
                      </m:e>
                    </m:acc>
                  </m:oMath>
                </a14:m>
                <a:r>
                  <a:rPr lang="en-US" sz="1200" dirty="0" smtClean="0">
                    <a:solidFill>
                      <a:schemeClr val="tx1"/>
                    </a:solidFill>
                  </a:rPr>
                  <a:t>=2.194</a:t>
                </a:r>
                <a:r>
                  <a:rPr lang="en-US" sz="1200" i="1" dirty="0" smtClean="0">
                    <a:solidFill>
                      <a:schemeClr val="tx1"/>
                    </a:solidFill>
                    <a:latin typeface="Cambria Math" charset="0"/>
                  </a:rPr>
                  <a:t>  </a:t>
                </a:r>
                <a14:m>
                  <m:oMath xmlns:m="http://schemas.openxmlformats.org/officeDocument/2006/math">
                    <m:sSub>
                      <m:sSubPr>
                        <m:ctrlPr>
                          <a:rPr lang="en-US" sz="1200" i="1" dirty="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b="0" i="1" dirty="0" smtClean="0">
                                <a:solidFill>
                                  <a:schemeClr val="tx1"/>
                                </a:solidFill>
                                <a:latin typeface="Cambria Math" charset="0"/>
                              </a:rPr>
                              <m:t>𝑏</m:t>
                            </m:r>
                          </m:e>
                        </m:acc>
                      </m:sub>
                    </m:sSub>
                    <m:r>
                      <a:rPr lang="el-GR" sz="1200" i="1" dirty="0">
                        <a:solidFill>
                          <a:schemeClr val="tx1"/>
                        </a:solidFill>
                        <a:latin typeface="Cambria Math" charset="0"/>
                      </a:rPr>
                      <m:t>=</m:t>
                    </m:r>
                  </m:oMath>
                </a14:m>
                <a:r>
                  <a:rPr lang="en-US" sz="1200" dirty="0" smtClean="0">
                    <a:solidFill>
                      <a:schemeClr val="tx1"/>
                    </a:solidFill>
                  </a:rPr>
                  <a:t>0.21</a:t>
                </a:r>
                <a:r>
                  <a:rPr lang="el-GR" sz="1200" dirty="0" smtClean="0">
                    <a:solidFill>
                      <a:schemeClr val="tx1"/>
                    </a:solidFill>
                  </a:rPr>
                  <a:t>4</a:t>
                </a:r>
                <a:endParaRPr lang="en-US" sz="12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131840" y="1071900"/>
                <a:ext cx="1596719" cy="471539"/>
              </a:xfrm>
              <a:prstGeom prst="rect">
                <a:avLst/>
              </a:prstGeom>
              <a:blipFill rotWithShape="0">
                <a:blip r:embed="rId3"/>
                <a:stretch>
                  <a:fillRect t="-1299" b="-10390"/>
                </a:stretch>
              </a:blipFill>
            </p:spPr>
            <p:txBody>
              <a:bodyPr/>
              <a:lstStyle/>
              <a:p>
                <a:r>
                  <a:rPr lang="en-US">
                    <a:noFill/>
                  </a:rPr>
                  <a:t> </a:t>
                </a:r>
              </a:p>
            </p:txBody>
          </p:sp>
        </mc:Fallback>
      </mc:AlternateContent>
      <p:sp>
        <p:nvSpPr>
          <p:cNvPr id="5" name="TextBox 4"/>
          <p:cNvSpPr txBox="1"/>
          <p:nvPr/>
        </p:nvSpPr>
        <p:spPr>
          <a:xfrm>
            <a:off x="143508" y="13060"/>
            <a:ext cx="5688632" cy="338554"/>
          </a:xfrm>
          <a:prstGeom prst="rect">
            <a:avLst/>
          </a:prstGeom>
          <a:noFill/>
        </p:spPr>
        <p:txBody>
          <a:bodyPr wrap="square" rtlCol="0">
            <a:spAutoFit/>
          </a:bodyPr>
          <a:lstStyle/>
          <a:p>
            <a:pPr algn="l"/>
            <a:r>
              <a:rPr lang="el-GR" sz="1600" b="1" dirty="0" smtClean="0"/>
              <a:t>Έστω τα αποτελέσματα του πειράματος:</a:t>
            </a:r>
            <a:endParaRPr lang="en-US" sz="1600" b="1" dirty="0"/>
          </a:p>
        </p:txBody>
      </p:sp>
      <p:sp>
        <p:nvSpPr>
          <p:cNvPr id="6" name="TextBox 5"/>
          <p:cNvSpPr txBox="1"/>
          <p:nvPr/>
        </p:nvSpPr>
        <p:spPr>
          <a:xfrm>
            <a:off x="2951820" y="548680"/>
            <a:ext cx="5701175" cy="523220"/>
          </a:xfrm>
          <a:prstGeom prst="rect">
            <a:avLst/>
          </a:prstGeom>
          <a:noFill/>
        </p:spPr>
        <p:txBody>
          <a:bodyPr wrap="square" rtlCol="0">
            <a:spAutoFit/>
          </a:bodyPr>
          <a:lstStyle/>
          <a:p>
            <a:pPr algn="just"/>
            <a:r>
              <a:rPr lang="el-GR" sz="1400" b="1" dirty="0" smtClean="0">
                <a:solidFill>
                  <a:srgbClr val="0000CC"/>
                </a:solidFill>
              </a:rPr>
              <a:t>Εφαρμόζουμε την μέθοδο ελαχίστων τετραγώνων και υπολογίζουμε:</a:t>
            </a:r>
            <a:endParaRPr lang="en-US" sz="1400" b="1" dirty="0">
              <a:solidFill>
                <a:srgbClr val="0000CC"/>
              </a:solidFill>
            </a:endParaRPr>
          </a:p>
        </p:txBody>
      </p:sp>
      <mc:AlternateContent xmlns:mc="http://schemas.openxmlformats.org/markup-compatibility/2006" xmlns:a14="http://schemas.microsoft.com/office/drawing/2010/main">
        <mc:Choice Requires="a14">
          <p:sp>
            <p:nvSpPr>
              <p:cNvPr id="7" name="Rectangle 6"/>
              <p:cNvSpPr/>
              <p:nvPr/>
            </p:nvSpPr>
            <p:spPr>
              <a:xfrm>
                <a:off x="1957090" y="1454268"/>
                <a:ext cx="4572000" cy="336759"/>
              </a:xfrm>
              <a:prstGeom prst="rect">
                <a:avLst/>
              </a:prstGeom>
            </p:spPr>
            <p:txBody>
              <a:bodyPr>
                <a:spAutoFit/>
              </a:bodyPr>
              <a:lstStyle/>
              <a:p>
                <a:r>
                  <a:rPr lang="en-US" sz="1400" dirty="0" smtClean="0">
                    <a:solidFill>
                      <a:schemeClr val="tx1"/>
                    </a:solidFill>
                  </a:rPr>
                  <a:t>cov</a:t>
                </a:r>
                <a14:m>
                  <m:oMath xmlns:m="http://schemas.openxmlformats.org/officeDocument/2006/math">
                    <m:d>
                      <m:dPr>
                        <m:begChr m:val="["/>
                        <m:endChr m:val="]"/>
                        <m:ctrlPr>
                          <a:rPr lang="en-US" sz="1400" i="1">
                            <a:solidFill>
                              <a:schemeClr val="tx1"/>
                            </a:solidFill>
                            <a:latin typeface="Cambria Math" charset="0"/>
                          </a:rPr>
                        </m:ctrlPr>
                      </m:dPr>
                      <m:e>
                        <m:acc>
                          <m:accPr>
                            <m:chr m:val="̂"/>
                            <m:ctrlPr>
                              <a:rPr lang="en-US" sz="1400" i="1">
                                <a:solidFill>
                                  <a:schemeClr val="tx1"/>
                                </a:solidFill>
                                <a:latin typeface="Cambria Math" charset="0"/>
                              </a:rPr>
                            </m:ctrlPr>
                          </m:accPr>
                          <m:e>
                            <m:r>
                              <a:rPr lang="en-US" sz="1400" b="0" i="1">
                                <a:solidFill>
                                  <a:schemeClr val="tx1"/>
                                </a:solidFill>
                                <a:latin typeface="Cambria Math" charset="0"/>
                              </a:rPr>
                              <m:t>𝑎</m:t>
                            </m:r>
                          </m:e>
                        </m:acc>
                        <m:r>
                          <a:rPr lang="en-US" sz="1400" b="0" i="1">
                            <a:solidFill>
                              <a:schemeClr val="tx1"/>
                            </a:solidFill>
                            <a:latin typeface="Cambria Math" charset="0"/>
                          </a:rPr>
                          <m:t>,</m:t>
                        </m:r>
                        <m:acc>
                          <m:accPr>
                            <m:chr m:val="̂"/>
                            <m:ctrlPr>
                              <a:rPr lang="en-US" sz="1400" i="1">
                                <a:solidFill>
                                  <a:schemeClr val="tx1"/>
                                </a:solidFill>
                                <a:latin typeface="Cambria Math" charset="0"/>
                              </a:rPr>
                            </m:ctrlPr>
                          </m:accPr>
                          <m:e>
                            <m:r>
                              <a:rPr lang="en-US" sz="1400" b="0" i="1">
                                <a:solidFill>
                                  <a:schemeClr val="tx1"/>
                                </a:solidFill>
                                <a:latin typeface="Cambria Math" charset="0"/>
                              </a:rPr>
                              <m:t>𝑏</m:t>
                            </m:r>
                          </m:e>
                        </m:acc>
                      </m:e>
                    </m:d>
                  </m:oMath>
                </a14:m>
                <a:r>
                  <a:rPr lang="en-US" sz="1400" dirty="0">
                    <a:solidFill>
                      <a:schemeClr val="tx1"/>
                    </a:solidFill>
                  </a:rPr>
                  <a:t>=-0.0463 </a:t>
                </a:r>
                <a:r>
                  <a:rPr lang="el-GR" sz="1400" dirty="0">
                    <a:solidFill>
                      <a:schemeClr val="tx1"/>
                    </a:solidFill>
                  </a:rPr>
                  <a:t>και ρ=-0.986</a:t>
                </a:r>
                <a:endParaRPr lang="en-US" sz="1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957090" y="1454268"/>
                <a:ext cx="4572000" cy="336759"/>
              </a:xfrm>
              <a:prstGeom prst="rect">
                <a:avLst/>
              </a:prstGeom>
              <a:blipFill rotWithShape="0">
                <a:blip r:embed="rId4"/>
                <a:stretch>
                  <a:fillRect b="-14545"/>
                </a:stretch>
              </a:blipFill>
            </p:spPr>
            <p:txBody>
              <a:bodyPr/>
              <a:lstStyle/>
              <a:p>
                <a:r>
                  <a:rPr lang="en-US">
                    <a:noFill/>
                  </a:rPr>
                  <a:t> </a:t>
                </a:r>
              </a:p>
            </p:txBody>
          </p:sp>
        </mc:Fallback>
      </mc:AlternateContent>
      <p:sp>
        <p:nvSpPr>
          <p:cNvPr id="8" name="TextBox 7"/>
          <p:cNvSpPr txBox="1"/>
          <p:nvPr/>
        </p:nvSpPr>
        <p:spPr>
          <a:xfrm>
            <a:off x="2699792" y="1844824"/>
            <a:ext cx="6372708" cy="338554"/>
          </a:xfrm>
          <a:prstGeom prst="rect">
            <a:avLst/>
          </a:prstGeom>
          <a:noFill/>
        </p:spPr>
        <p:txBody>
          <a:bodyPr wrap="square" rtlCol="0">
            <a:spAutoFit/>
          </a:bodyPr>
          <a:lstStyle/>
          <a:p>
            <a:r>
              <a:rPr lang="el-GR" sz="1600" dirty="0" smtClean="0">
                <a:solidFill>
                  <a:srgbClr val="FF0000"/>
                </a:solidFill>
              </a:rPr>
              <a:t>Τι μπορούμε να πούμε για τις αληθείς τιμές </a:t>
            </a:r>
            <a:r>
              <a:rPr lang="en-US" sz="1600" dirty="0" smtClean="0">
                <a:solidFill>
                  <a:srgbClr val="FF0000"/>
                </a:solidFill>
              </a:rPr>
              <a:t>a</a:t>
            </a:r>
            <a:r>
              <a:rPr lang="el-GR" sz="1600" baseline="-25000" dirty="0" smtClean="0">
                <a:solidFill>
                  <a:srgbClr val="FF0000"/>
                </a:solidFill>
              </a:rPr>
              <a:t>α</a:t>
            </a:r>
            <a:r>
              <a:rPr lang="el-GR" sz="1600" dirty="0" smtClean="0">
                <a:solidFill>
                  <a:srgbClr val="FF0000"/>
                </a:solidFill>
              </a:rPr>
              <a:t>  και </a:t>
            </a:r>
            <a:r>
              <a:rPr lang="en-US" sz="1600" dirty="0" smtClean="0">
                <a:solidFill>
                  <a:srgbClr val="FF0000"/>
                </a:solidFill>
              </a:rPr>
              <a:t>b</a:t>
            </a:r>
            <a:r>
              <a:rPr lang="el-GR" sz="1600" baseline="-25000" dirty="0" smtClean="0">
                <a:solidFill>
                  <a:srgbClr val="FF0000"/>
                </a:solidFill>
              </a:rPr>
              <a:t>α </a:t>
            </a:r>
            <a:r>
              <a:rPr lang="el-GR" sz="1600" dirty="0" smtClean="0">
                <a:solidFill>
                  <a:srgbClr val="FF0000"/>
                </a:solidFill>
              </a:rPr>
              <a:t>;</a:t>
            </a:r>
            <a:endParaRPr lang="en-US" sz="1600" baseline="-25000" dirty="0">
              <a:solidFill>
                <a:srgbClr val="FF0000"/>
              </a:solidFill>
            </a:endParaRPr>
          </a:p>
        </p:txBody>
      </p:sp>
      <p:grpSp>
        <p:nvGrpSpPr>
          <p:cNvPr id="14" name="Group 13"/>
          <p:cNvGrpSpPr/>
          <p:nvPr/>
        </p:nvGrpSpPr>
        <p:grpSpPr>
          <a:xfrm>
            <a:off x="0" y="2197616"/>
            <a:ext cx="9072499" cy="2092223"/>
            <a:chOff x="0" y="2197616"/>
            <a:chExt cx="9072499" cy="2092223"/>
          </a:xfrm>
        </p:grpSpPr>
        <p:sp>
          <p:nvSpPr>
            <p:cNvPr id="9" name="TextBox 8"/>
            <p:cNvSpPr txBox="1"/>
            <p:nvPr/>
          </p:nvSpPr>
          <p:spPr>
            <a:xfrm>
              <a:off x="2951820" y="2197616"/>
              <a:ext cx="5472608" cy="584775"/>
            </a:xfrm>
            <a:prstGeom prst="rect">
              <a:avLst/>
            </a:prstGeom>
            <a:noFill/>
          </p:spPr>
          <p:txBody>
            <a:bodyPr wrap="square" rtlCol="0">
              <a:spAutoFit/>
            </a:bodyPr>
            <a:lstStyle/>
            <a:p>
              <a:pPr algn="just"/>
              <a:r>
                <a:rPr lang="el-GR" sz="1600" dirty="0" smtClean="0"/>
                <a:t>Εφαρμόζοντας τα αποτελέσματα που αποκτήσαμε με το Θεώρημα του </a:t>
              </a:r>
              <a:r>
                <a:rPr lang="en-US" sz="1600" dirty="0" smtClean="0"/>
                <a:t>Bayes…</a:t>
              </a:r>
              <a:endParaRPr lang="en-US" sz="1600" dirty="0"/>
            </a:p>
          </p:txBody>
        </p:sp>
        <mc:AlternateContent xmlns:mc="http://schemas.openxmlformats.org/markup-compatibility/2006" xmlns:a14="http://schemas.microsoft.com/office/drawing/2010/main">
          <mc:Choice Requires="a14">
            <p:sp>
              <p:nvSpPr>
                <p:cNvPr id="12" name="TextBox 11"/>
                <p:cNvSpPr txBox="1"/>
                <p:nvPr/>
              </p:nvSpPr>
              <p:spPr>
                <a:xfrm>
                  <a:off x="0" y="2771693"/>
                  <a:ext cx="9072499" cy="876778"/>
                </a:xfrm>
                <a:prstGeom prst="rect">
                  <a:avLst/>
                </a:prstGeom>
                <a:noFill/>
              </p:spPr>
              <p:txBody>
                <a:bodyPr wrap="square" rtlCol="0">
                  <a:spAutoFit/>
                </a:bodyPr>
                <a:lstStyle/>
                <a:p>
                  <a:pPr algn="just"/>
                  <a:r>
                    <a:rPr lang="el-GR" sz="1600" dirty="0" smtClean="0"/>
                    <a:t>Κάθε πραγματικός αριθμός μπορεί να είναι αληθής τιμή για το </a:t>
                  </a:r>
                  <a:r>
                    <a:rPr lang="en-US" sz="1600" dirty="0" smtClean="0"/>
                    <a:t>a </a:t>
                  </a:r>
                  <a:r>
                    <a:rPr lang="el-GR" sz="1600" dirty="0" smtClean="0"/>
                    <a:t>και </a:t>
                  </a:r>
                  <a:r>
                    <a:rPr lang="en-US" sz="1600" dirty="0" smtClean="0"/>
                    <a:t>b… </a:t>
                  </a:r>
                  <a:r>
                    <a:rPr lang="el-GR" sz="1600" b="1" dirty="0" smtClean="0">
                      <a:solidFill>
                        <a:srgbClr val="FF0000"/>
                      </a:solidFill>
                    </a:rPr>
                    <a:t>ΑΛΛΑ η πιθανότητα το ζεύγος </a:t>
                  </a:r>
                  <a14:m>
                    <m:oMath xmlns:m="http://schemas.openxmlformats.org/officeDocument/2006/math">
                      <m:d>
                        <m:dPr>
                          <m:begChr m:val="{"/>
                          <m:endChr m:val="}"/>
                          <m:ctrlPr>
                            <a:rPr lang="el-GR" sz="1600" b="1" i="1" smtClean="0">
                              <a:solidFill>
                                <a:srgbClr val="FF0000"/>
                              </a:solidFill>
                              <a:latin typeface="Cambria Math" charset="0"/>
                            </a:rPr>
                          </m:ctrlPr>
                        </m:dPr>
                        <m:e>
                          <m:sSub>
                            <m:sSubPr>
                              <m:ctrlPr>
                                <a:rPr lang="en-US" sz="1600" b="1" i="1">
                                  <a:solidFill>
                                    <a:srgbClr val="FF0000"/>
                                  </a:solidFill>
                                  <a:latin typeface="Cambria Math" charset="0"/>
                                </a:rPr>
                              </m:ctrlPr>
                            </m:sSubPr>
                            <m:e>
                              <m:r>
                                <a:rPr lang="en-US" sz="1600" b="1" i="1">
                                  <a:solidFill>
                                    <a:srgbClr val="FF0000"/>
                                  </a:solidFill>
                                  <a:latin typeface="Cambria Math" charset="0"/>
                                </a:rPr>
                                <m:t>𝒂</m:t>
                              </m:r>
                            </m:e>
                            <m:sub>
                              <m:r>
                                <a:rPr lang="el-GR" sz="1600" b="1" i="1">
                                  <a:solidFill>
                                    <a:srgbClr val="FF0000"/>
                                  </a:solidFill>
                                  <a:latin typeface="Cambria Math" charset="0"/>
                                </a:rPr>
                                <m:t>𝜶</m:t>
                              </m:r>
                            </m:sub>
                          </m:sSub>
                          <m:r>
                            <a:rPr lang="en-US" sz="1600" b="1" i="1">
                              <a:solidFill>
                                <a:srgbClr val="FF0000"/>
                              </a:solidFill>
                              <a:latin typeface="Cambria Math" charset="0"/>
                            </a:rPr>
                            <m:t>,</m:t>
                          </m:r>
                          <m:sSub>
                            <m:sSubPr>
                              <m:ctrlPr>
                                <a:rPr lang="en-US" sz="1600" b="1" i="1">
                                  <a:solidFill>
                                    <a:srgbClr val="FF0000"/>
                                  </a:solidFill>
                                  <a:latin typeface="Cambria Math" charset="0"/>
                                </a:rPr>
                              </m:ctrlPr>
                            </m:sSubPr>
                            <m:e>
                              <m:r>
                                <a:rPr lang="en-US" sz="1600" b="1" i="1">
                                  <a:solidFill>
                                    <a:srgbClr val="FF0000"/>
                                  </a:solidFill>
                                  <a:latin typeface="Cambria Math" charset="0"/>
                                </a:rPr>
                                <m:t>𝒃</m:t>
                              </m:r>
                            </m:e>
                            <m:sub>
                              <m:r>
                                <a:rPr lang="el-GR" sz="1600" b="1" i="1">
                                  <a:solidFill>
                                    <a:srgbClr val="FF0000"/>
                                  </a:solidFill>
                                  <a:latin typeface="Cambria Math" charset="0"/>
                                </a:rPr>
                                <m:t>𝜶</m:t>
                              </m:r>
                            </m:sub>
                          </m:sSub>
                        </m:e>
                      </m:d>
                    </m:oMath>
                  </a14:m>
                  <a:r>
                    <a:rPr lang="el-GR" sz="1600" b="1" dirty="0" smtClean="0">
                      <a:solidFill>
                        <a:srgbClr val="FF0000"/>
                      </a:solidFill>
                    </a:rPr>
                    <a:t> να είναι οι πραγματικές τιμές</a:t>
                  </a:r>
                  <a:r>
                    <a:rPr lang="en-US" sz="1600" b="1" dirty="0" smtClean="0">
                      <a:solidFill>
                        <a:srgbClr val="FF0000"/>
                      </a:solidFill>
                    </a:rPr>
                    <a:t>, </a:t>
                  </a:r>
                  <a:r>
                    <a:rPr lang="el-GR" sz="1600" b="1" dirty="0" smtClean="0">
                      <a:solidFill>
                        <a:srgbClr val="FF0000"/>
                      </a:solidFill>
                    </a:rPr>
                    <a:t>δεδομένου ότι η εκτίμηση μας έδωσε </a:t>
                  </a:r>
                  <a14:m>
                    <m:oMath xmlns:m="http://schemas.openxmlformats.org/officeDocument/2006/math">
                      <m:acc>
                        <m:accPr>
                          <m:chr m:val="̂"/>
                          <m:ctrlPr>
                            <a:rPr lang="en-US" sz="1600" b="1" i="1">
                              <a:solidFill>
                                <a:srgbClr val="FF0000"/>
                              </a:solidFill>
                              <a:latin typeface="Cambria Math" charset="0"/>
                            </a:rPr>
                          </m:ctrlPr>
                        </m:accPr>
                        <m:e>
                          <m:r>
                            <a:rPr lang="en-US" sz="1600" b="1" i="1">
                              <a:solidFill>
                                <a:srgbClr val="FF0000"/>
                              </a:solidFill>
                              <a:latin typeface="Cambria Math" charset="0"/>
                            </a:rPr>
                            <m:t>𝒂</m:t>
                          </m:r>
                        </m:e>
                      </m:acc>
                      <m:r>
                        <a:rPr lang="el-GR" sz="1600" b="1" i="1" smtClean="0">
                          <a:solidFill>
                            <a:srgbClr val="FF0000"/>
                          </a:solidFill>
                          <a:latin typeface="Cambria Math" charset="0"/>
                        </a:rPr>
                        <m:t> </m:t>
                      </m:r>
                      <m:r>
                        <a:rPr lang="el-GR" sz="1600" b="1" i="1" smtClean="0">
                          <a:solidFill>
                            <a:srgbClr val="FF0000"/>
                          </a:solidFill>
                          <a:latin typeface="Cambria Math" charset="0"/>
                        </a:rPr>
                        <m:t>𝜿𝜶𝜾</m:t>
                      </m:r>
                      <m:r>
                        <a:rPr lang="el-GR" sz="1600" b="1" i="1" smtClean="0">
                          <a:solidFill>
                            <a:srgbClr val="FF0000"/>
                          </a:solidFill>
                          <a:latin typeface="Cambria Math" charset="0"/>
                        </a:rPr>
                        <m:t> </m:t>
                      </m:r>
                      <m:acc>
                        <m:accPr>
                          <m:chr m:val="̂"/>
                          <m:ctrlPr>
                            <a:rPr lang="en-US" sz="1600" b="1" i="1">
                              <a:solidFill>
                                <a:srgbClr val="FF0000"/>
                              </a:solidFill>
                              <a:latin typeface="Cambria Math" charset="0"/>
                            </a:rPr>
                          </m:ctrlPr>
                        </m:accPr>
                        <m:e>
                          <m:r>
                            <a:rPr lang="en-US" sz="1600" b="1" i="1">
                              <a:solidFill>
                                <a:srgbClr val="FF0000"/>
                              </a:solidFill>
                              <a:latin typeface="Cambria Math" charset="0"/>
                            </a:rPr>
                            <m:t>𝒃</m:t>
                          </m:r>
                        </m:e>
                      </m:acc>
                    </m:oMath>
                  </a14:m>
                  <a:r>
                    <a:rPr lang="el-GR" sz="1600" b="1" dirty="0" smtClean="0">
                      <a:solidFill>
                        <a:srgbClr val="FF0000"/>
                      </a:solidFill>
                    </a:rPr>
                    <a:t> , δίνεται από:</a:t>
                  </a:r>
                  <a:endParaRPr lang="en-US" sz="1600" b="1"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0" y="2771693"/>
                  <a:ext cx="9072499" cy="876778"/>
                </a:xfrm>
                <a:prstGeom prst="rect">
                  <a:avLst/>
                </a:prstGeom>
                <a:blipFill rotWithShape="0">
                  <a:blip r:embed="rId5"/>
                  <a:stretch>
                    <a:fillRect l="-336" t="-5556" r="-181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1500" y="3554766"/>
                  <a:ext cx="8908144" cy="735073"/>
                </a:xfrm>
                <a:prstGeom prst="rect">
                  <a:avLst/>
                </a:prstGeom>
                <a:noFill/>
              </p:spPr>
              <p:txBody>
                <a:bodyPr wrap="none" lIns="0" tIns="0" rIns="0" bIns="0" rtlCol="0">
                  <a:spAutoFit/>
                </a:bodyPr>
                <a:lstStyle/>
                <a:p>
                  <a14:m>
                    <m:oMath xmlns:m="http://schemas.openxmlformats.org/officeDocument/2006/math">
                      <m:r>
                        <a:rPr lang="en-US" sz="1800" b="1" i="1" smtClean="0">
                          <a:latin typeface="Cambria Math" charset="0"/>
                        </a:rPr>
                        <m:t>𝑷</m:t>
                      </m:r>
                      <m:d>
                        <m:dPr>
                          <m:ctrlPr>
                            <a:rPr lang="en-US" sz="1800" b="1" i="1" smtClean="0">
                              <a:latin typeface="Cambria Math" charset="0"/>
                            </a:rPr>
                          </m:ctrlPr>
                        </m:dPr>
                        <m:e>
                          <m:sSub>
                            <m:sSubPr>
                              <m:ctrlPr>
                                <a:rPr lang="en-US" sz="1800" b="1" i="1" smtClean="0">
                                  <a:latin typeface="Cambria Math" charset="0"/>
                                </a:rPr>
                              </m:ctrlPr>
                            </m:sSubPr>
                            <m:e>
                              <m:r>
                                <a:rPr lang="en-US" sz="1800" b="1" i="1" smtClean="0">
                                  <a:latin typeface="Cambria Math" charset="0"/>
                                </a:rPr>
                                <m:t>𝒂</m:t>
                              </m:r>
                            </m:e>
                            <m:sub>
                              <m:r>
                                <a:rPr lang="el-GR" sz="1800" b="1" i="1" smtClean="0">
                                  <a:latin typeface="Cambria Math" charset="0"/>
                                </a:rPr>
                                <m:t>𝜶</m:t>
                              </m:r>
                            </m:sub>
                          </m:sSub>
                          <m:r>
                            <a:rPr lang="en-US" sz="1800" b="1" i="1" smtClean="0">
                              <a:latin typeface="Cambria Math" charset="0"/>
                            </a:rPr>
                            <m:t>,</m:t>
                          </m:r>
                          <m:sSub>
                            <m:sSubPr>
                              <m:ctrlPr>
                                <a:rPr lang="en-US" sz="1800" b="1" i="1" smtClean="0">
                                  <a:latin typeface="Cambria Math" charset="0"/>
                                </a:rPr>
                              </m:ctrlPr>
                            </m:sSubPr>
                            <m:e>
                              <m:r>
                                <a:rPr lang="en-US" sz="1800" b="1" i="1" smtClean="0">
                                  <a:latin typeface="Cambria Math" charset="0"/>
                                </a:rPr>
                                <m:t>𝒃</m:t>
                              </m:r>
                            </m:e>
                            <m:sub>
                              <m:r>
                                <a:rPr lang="el-GR" sz="1800" b="1" i="1" smtClean="0">
                                  <a:latin typeface="Cambria Math" charset="0"/>
                                </a:rPr>
                                <m:t>𝜶</m:t>
                              </m:r>
                            </m:sub>
                          </m:sSub>
                          <m:r>
                            <a:rPr lang="en-US" sz="1800" b="1" i="1" smtClean="0">
                              <a:latin typeface="Cambria Math" charset="0"/>
                            </a:rPr>
                            <m:t>;</m:t>
                          </m:r>
                          <m:acc>
                            <m:accPr>
                              <m:chr m:val="̂"/>
                              <m:ctrlPr>
                                <a:rPr lang="en-US" sz="1800" b="1" i="1">
                                  <a:latin typeface="Cambria Math" charset="0"/>
                                </a:rPr>
                              </m:ctrlPr>
                            </m:accPr>
                            <m:e>
                              <m:r>
                                <a:rPr lang="en-US" sz="1800" b="1" i="1">
                                  <a:latin typeface="Cambria Math" charset="0"/>
                                </a:rPr>
                                <m:t>𝒂</m:t>
                              </m:r>
                            </m:e>
                          </m:acc>
                          <m:r>
                            <a:rPr lang="en-US" sz="1800" b="1" i="1">
                              <a:latin typeface="Cambria Math" charset="0"/>
                            </a:rPr>
                            <m:t>,</m:t>
                          </m:r>
                          <m:acc>
                            <m:accPr>
                              <m:chr m:val="̂"/>
                              <m:ctrlPr>
                                <a:rPr lang="en-US" sz="1800" b="1" i="1">
                                  <a:latin typeface="Cambria Math" charset="0"/>
                                </a:rPr>
                              </m:ctrlPr>
                            </m:accPr>
                            <m:e>
                              <m:r>
                                <a:rPr lang="en-US" sz="1800" b="1" i="1">
                                  <a:latin typeface="Cambria Math" charset="0"/>
                                </a:rPr>
                                <m:t>𝒃</m:t>
                              </m:r>
                            </m:e>
                          </m:acc>
                        </m:e>
                      </m:d>
                    </m:oMath>
                  </a14:m>
                  <a:r>
                    <a:rPr lang="en-US" sz="1800" b="1" dirty="0" smtClean="0"/>
                    <a:t>=</a:t>
                  </a:r>
                  <a14:m>
                    <m:oMath xmlns:m="http://schemas.openxmlformats.org/officeDocument/2006/math">
                      <m:f>
                        <m:fPr>
                          <m:ctrlPr>
                            <a:rPr lang="en-US" sz="1800" b="1" i="1" dirty="0" smtClean="0">
                              <a:latin typeface="Cambria Math" charset="0"/>
                            </a:rPr>
                          </m:ctrlPr>
                        </m:fPr>
                        <m:num>
                          <m:r>
                            <a:rPr lang="en-US" sz="1800" b="1" i="1" dirty="0" smtClean="0">
                              <a:latin typeface="Cambria Math" charset="0"/>
                            </a:rPr>
                            <m:t>𝟏</m:t>
                          </m:r>
                        </m:num>
                        <m:den>
                          <m:r>
                            <a:rPr lang="en-US" sz="1800" b="1" i="1" dirty="0" smtClean="0">
                              <a:latin typeface="Cambria Math" charset="0"/>
                            </a:rPr>
                            <m:t>𝟐</m:t>
                          </m:r>
                          <m:r>
                            <a:rPr lang="el-GR" sz="1800" b="1" i="1" dirty="0" smtClean="0">
                              <a:latin typeface="Cambria Math" charset="0"/>
                            </a:rPr>
                            <m:t>𝝅</m:t>
                          </m:r>
                          <m:rad>
                            <m:radPr>
                              <m:degHide m:val="on"/>
                              <m:ctrlPr>
                                <a:rPr lang="el-GR" sz="1800" b="1" i="1" dirty="0" smtClean="0">
                                  <a:latin typeface="Cambria Math" charset="0"/>
                                </a:rPr>
                              </m:ctrlPr>
                            </m:radPr>
                            <m:deg/>
                            <m:e>
                              <m:d>
                                <m:dPr>
                                  <m:ctrlPr>
                                    <a:rPr lang="el-GR" sz="1800" b="1" i="1" dirty="0">
                                      <a:latin typeface="Cambria Math" charset="0"/>
                                    </a:rPr>
                                  </m:ctrlPr>
                                </m:dPr>
                                <m:e>
                                  <m:r>
                                    <a:rPr lang="el-GR" sz="1800" b="1" i="1" dirty="0" smtClean="0">
                                      <a:latin typeface="Cambria Math" charset="0"/>
                                    </a:rPr>
                                    <m:t>𝟏</m:t>
                                  </m:r>
                                  <m:r>
                                    <a:rPr lang="el-GR" sz="1800" b="1" i="1" dirty="0" smtClean="0">
                                      <a:latin typeface="Cambria Math" charset="0"/>
                                    </a:rPr>
                                    <m:t>−</m:t>
                                  </m:r>
                                  <m:sSup>
                                    <m:sSupPr>
                                      <m:ctrlPr>
                                        <a:rPr lang="el-GR" sz="1800" b="1" i="1" dirty="0" smtClean="0">
                                          <a:latin typeface="Cambria Math" charset="0"/>
                                        </a:rPr>
                                      </m:ctrlPr>
                                    </m:sSupPr>
                                    <m:e>
                                      <m:r>
                                        <a:rPr lang="el-GR" sz="1800" b="1" i="1" dirty="0" smtClean="0">
                                          <a:latin typeface="Cambria Math" charset="0"/>
                                        </a:rPr>
                                        <m:t>𝝆</m:t>
                                      </m:r>
                                    </m:e>
                                    <m:sup>
                                      <m:r>
                                        <a:rPr lang="el-GR" sz="1800" b="1" i="1" dirty="0" smtClean="0">
                                          <a:latin typeface="Cambria Math" charset="0"/>
                                        </a:rPr>
                                        <m:t>𝟐</m:t>
                                      </m:r>
                                    </m:sup>
                                  </m:sSup>
                                </m:e>
                              </m:d>
                            </m:e>
                          </m:rad>
                          <m:sSub>
                            <m:sSubPr>
                              <m:ctrlPr>
                                <a:rPr lang="el-GR" sz="1800" b="1" i="1" dirty="0" smtClean="0">
                                  <a:latin typeface="Cambria Math" charset="0"/>
                                </a:rPr>
                              </m:ctrlPr>
                            </m:sSubPr>
                            <m:e>
                              <m:r>
                                <a:rPr lang="el-GR" sz="1800" b="1" i="1" dirty="0" smtClean="0">
                                  <a:latin typeface="Cambria Math" charset="0"/>
                                </a:rPr>
                                <m:t>𝝈</m:t>
                              </m:r>
                            </m:e>
                            <m:sub>
                              <m:acc>
                                <m:accPr>
                                  <m:chr m:val="̂"/>
                                  <m:ctrlPr>
                                    <a:rPr lang="el-GR" sz="1800" b="1" i="1" dirty="0" smtClean="0">
                                      <a:latin typeface="Cambria Math" charset="0"/>
                                    </a:rPr>
                                  </m:ctrlPr>
                                </m:accPr>
                                <m:e>
                                  <m:r>
                                    <a:rPr lang="en-US" sz="1800" b="1" i="1" dirty="0">
                                      <a:latin typeface="Cambria Math" charset="0"/>
                                    </a:rPr>
                                    <m:t>𝒂</m:t>
                                  </m:r>
                                </m:e>
                              </m:acc>
                            </m:sub>
                          </m:sSub>
                          <m:sSub>
                            <m:sSubPr>
                              <m:ctrlPr>
                                <a:rPr lang="el-GR" sz="1800" b="1" i="1" dirty="0" smtClean="0">
                                  <a:latin typeface="Cambria Math" charset="0"/>
                                </a:rPr>
                              </m:ctrlPr>
                            </m:sSubPr>
                            <m:e>
                              <m:r>
                                <a:rPr lang="el-GR" sz="1800" b="1" i="1" dirty="0" smtClean="0">
                                  <a:latin typeface="Cambria Math" charset="0"/>
                                </a:rPr>
                                <m:t>𝝈</m:t>
                              </m:r>
                            </m:e>
                            <m:sub>
                              <m:acc>
                                <m:accPr>
                                  <m:chr m:val="̂"/>
                                  <m:ctrlPr>
                                    <a:rPr lang="el-GR" sz="1800" b="1" i="1" dirty="0" smtClean="0">
                                      <a:latin typeface="Cambria Math" charset="0"/>
                                    </a:rPr>
                                  </m:ctrlPr>
                                </m:accPr>
                                <m:e>
                                  <m:r>
                                    <a:rPr lang="en-US" sz="1800" b="1" i="1" dirty="0" smtClean="0">
                                      <a:latin typeface="Cambria Math" charset="0"/>
                                    </a:rPr>
                                    <m:t>𝒃</m:t>
                                  </m:r>
                                </m:e>
                              </m:acc>
                            </m:sub>
                          </m:sSub>
                        </m:den>
                      </m:f>
                      <m:r>
                        <a:rPr lang="en-US" sz="1800" b="1" i="1" dirty="0" smtClean="0">
                          <a:latin typeface="Cambria Math" charset="0"/>
                        </a:rPr>
                        <m:t>𝒆𝒙𝒑</m:t>
                      </m:r>
                      <m:d>
                        <m:dPr>
                          <m:begChr m:val="{"/>
                          <m:endChr m:val="}"/>
                          <m:ctrlPr>
                            <a:rPr lang="en-US" sz="1800" b="1" i="1" dirty="0" smtClean="0">
                              <a:latin typeface="Cambria Math" charset="0"/>
                            </a:rPr>
                          </m:ctrlPr>
                        </m:dPr>
                        <m:e>
                          <m:r>
                            <a:rPr lang="en-US" sz="1800" b="1" i="1" dirty="0" smtClean="0">
                              <a:latin typeface="Cambria Math" charset="0"/>
                            </a:rPr>
                            <m:t>−</m:t>
                          </m:r>
                          <m:f>
                            <m:fPr>
                              <m:ctrlPr>
                                <a:rPr lang="en-US" sz="1800" b="1" i="1" dirty="0" smtClean="0">
                                  <a:latin typeface="Cambria Math" charset="0"/>
                                </a:rPr>
                              </m:ctrlPr>
                            </m:fPr>
                            <m:num>
                              <m:r>
                                <a:rPr lang="en-US" sz="1800" b="1" i="1" dirty="0" smtClean="0">
                                  <a:latin typeface="Cambria Math" charset="0"/>
                                </a:rPr>
                                <m:t>𝟏</m:t>
                              </m:r>
                            </m:num>
                            <m:den>
                              <m:r>
                                <a:rPr lang="en-US" sz="1800" b="1" i="1" dirty="0" smtClean="0">
                                  <a:latin typeface="Cambria Math" charset="0"/>
                                </a:rPr>
                                <m:t>𝟐</m:t>
                              </m:r>
                              <m:d>
                                <m:dPr>
                                  <m:ctrlPr>
                                    <a:rPr lang="el-GR" sz="1800" b="1" i="1" dirty="0">
                                      <a:latin typeface="Cambria Math" charset="0"/>
                                    </a:rPr>
                                  </m:ctrlPr>
                                </m:dPr>
                                <m:e>
                                  <m:r>
                                    <a:rPr lang="el-GR" sz="1800" b="1" i="1" dirty="0">
                                      <a:latin typeface="Cambria Math" charset="0"/>
                                    </a:rPr>
                                    <m:t>𝟏</m:t>
                                  </m:r>
                                  <m:r>
                                    <a:rPr lang="el-GR" sz="1800" b="1" i="1" dirty="0">
                                      <a:latin typeface="Cambria Math" charset="0"/>
                                    </a:rPr>
                                    <m:t>−</m:t>
                                  </m:r>
                                  <m:sSup>
                                    <m:sSupPr>
                                      <m:ctrlPr>
                                        <a:rPr lang="el-GR" sz="1800" b="1" i="1" dirty="0">
                                          <a:latin typeface="Cambria Math" charset="0"/>
                                        </a:rPr>
                                      </m:ctrlPr>
                                    </m:sSupPr>
                                    <m:e>
                                      <m:r>
                                        <a:rPr lang="el-GR" sz="1800" b="1" i="1" dirty="0">
                                          <a:latin typeface="Cambria Math" charset="0"/>
                                        </a:rPr>
                                        <m:t>𝝆</m:t>
                                      </m:r>
                                    </m:e>
                                    <m:sup>
                                      <m:r>
                                        <a:rPr lang="el-GR" sz="1800" b="1" i="1" dirty="0">
                                          <a:latin typeface="Cambria Math" charset="0"/>
                                        </a:rPr>
                                        <m:t>𝟐</m:t>
                                      </m:r>
                                    </m:sup>
                                  </m:sSup>
                                </m:e>
                              </m:d>
                            </m:den>
                          </m:f>
                          <m:d>
                            <m:dPr>
                              <m:begChr m:val="["/>
                              <m:endChr m:val="]"/>
                              <m:ctrlPr>
                                <a:rPr lang="en-US" sz="1800" b="1" i="1" dirty="0" smtClean="0">
                                  <a:latin typeface="Cambria Math" charset="0"/>
                                </a:rPr>
                              </m:ctrlPr>
                            </m:dPr>
                            <m:e>
                              <m:f>
                                <m:fPr>
                                  <m:ctrlPr>
                                    <a:rPr lang="en-US" sz="1800" b="1" i="1" dirty="0" smtClean="0">
                                      <a:latin typeface="Cambria Math" charset="0"/>
                                    </a:rPr>
                                  </m:ctrlPr>
                                </m:fPr>
                                <m:num>
                                  <m:sSup>
                                    <m:sSupPr>
                                      <m:ctrlPr>
                                        <a:rPr lang="en-US" sz="1800" b="1" i="1" dirty="0" smtClean="0">
                                          <a:latin typeface="Cambria Math" charset="0"/>
                                        </a:rPr>
                                      </m:ctrlPr>
                                    </m:sSupPr>
                                    <m:e>
                                      <m:d>
                                        <m:dPr>
                                          <m:ctrlPr>
                                            <a:rPr lang="en-US" sz="1800" b="1" i="1" dirty="0" smtClean="0">
                                              <a:latin typeface="Cambria Math" charset="0"/>
                                            </a:rPr>
                                          </m:ctrlPr>
                                        </m:dPr>
                                        <m:e>
                                          <m:sSub>
                                            <m:sSubPr>
                                              <m:ctrlPr>
                                                <a:rPr lang="en-US" sz="1800" b="1" i="1" dirty="0" smtClean="0">
                                                  <a:latin typeface="Cambria Math" charset="0"/>
                                                </a:rPr>
                                              </m:ctrlPr>
                                            </m:sSubPr>
                                            <m:e>
                                              <m:r>
                                                <a:rPr lang="en-US" sz="1800" b="1" i="1" dirty="0" smtClean="0">
                                                  <a:latin typeface="Cambria Math" charset="0"/>
                                                </a:rPr>
                                                <m:t>𝒂</m:t>
                                              </m:r>
                                            </m:e>
                                            <m:sub>
                                              <m:r>
                                                <a:rPr lang="el-GR" sz="1800" b="1" i="1" dirty="0" smtClean="0">
                                                  <a:latin typeface="Cambria Math" charset="0"/>
                                                </a:rPr>
                                                <m:t>𝜶</m:t>
                                              </m:r>
                                            </m:sub>
                                          </m:sSub>
                                          <m:r>
                                            <a:rPr lang="el-GR" sz="1800" b="1" i="1" dirty="0" smtClean="0">
                                              <a:latin typeface="Cambria Math" charset="0"/>
                                            </a:rPr>
                                            <m:t>−</m:t>
                                          </m:r>
                                          <m:acc>
                                            <m:accPr>
                                              <m:chr m:val="̂"/>
                                              <m:ctrlPr>
                                                <a:rPr lang="el-GR" sz="1800" b="1" i="1" dirty="0" smtClean="0">
                                                  <a:latin typeface="Cambria Math" charset="0"/>
                                                </a:rPr>
                                              </m:ctrlPr>
                                            </m:accPr>
                                            <m:e>
                                              <m:r>
                                                <a:rPr lang="en-US" sz="1800" b="1" i="1" dirty="0" smtClean="0">
                                                  <a:latin typeface="Cambria Math" charset="0"/>
                                                </a:rPr>
                                                <m:t>𝒂</m:t>
                                              </m:r>
                                            </m:e>
                                          </m:acc>
                                        </m:e>
                                      </m:d>
                                    </m:e>
                                    <m:sup>
                                      <m:r>
                                        <a:rPr lang="en-US" sz="1800" b="1" i="1" dirty="0" smtClean="0">
                                          <a:latin typeface="Cambria Math" charset="0"/>
                                        </a:rPr>
                                        <m:t>𝟐</m:t>
                                      </m:r>
                                    </m:sup>
                                  </m:sSup>
                                </m:num>
                                <m:den>
                                  <m:sSubSup>
                                    <m:sSubSupPr>
                                      <m:ctrlPr>
                                        <a:rPr lang="en-US" sz="1800" b="1" i="1" dirty="0" smtClean="0">
                                          <a:latin typeface="Cambria Math" charset="0"/>
                                        </a:rPr>
                                      </m:ctrlPr>
                                    </m:sSubSupPr>
                                    <m:e>
                                      <m:r>
                                        <a:rPr lang="el-GR" sz="1800" b="1" i="1" dirty="0" smtClean="0">
                                          <a:latin typeface="Cambria Math" charset="0"/>
                                        </a:rPr>
                                        <m:t>𝝈</m:t>
                                      </m:r>
                                    </m:e>
                                    <m:sub>
                                      <m:acc>
                                        <m:accPr>
                                          <m:chr m:val="̂"/>
                                          <m:ctrlPr>
                                            <a:rPr lang="el-GR" sz="1800" b="1" i="1" dirty="0">
                                              <a:latin typeface="Cambria Math" charset="0"/>
                                            </a:rPr>
                                          </m:ctrlPr>
                                        </m:accPr>
                                        <m:e>
                                          <m:r>
                                            <a:rPr lang="el-GR" sz="1800" b="1" i="1" dirty="0">
                                              <a:latin typeface="Cambria Math" charset="0"/>
                                            </a:rPr>
                                            <m:t>𝜶</m:t>
                                          </m:r>
                                        </m:e>
                                      </m:acc>
                                    </m:sub>
                                    <m:sup>
                                      <m:r>
                                        <a:rPr lang="el-GR" sz="1800" b="1" i="1" dirty="0" smtClean="0">
                                          <a:latin typeface="Cambria Math" charset="0"/>
                                        </a:rPr>
                                        <m:t>𝟐</m:t>
                                      </m:r>
                                    </m:sup>
                                  </m:sSubSup>
                                </m:den>
                              </m:f>
                              <m:r>
                                <a:rPr lang="el-GR" sz="1800" b="1" i="1" dirty="0" smtClean="0">
                                  <a:latin typeface="Cambria Math" charset="0"/>
                                </a:rPr>
                                <m:t>+</m:t>
                              </m:r>
                              <m:f>
                                <m:fPr>
                                  <m:ctrlPr>
                                    <a:rPr lang="en-US" sz="1800" b="1" i="1" dirty="0">
                                      <a:latin typeface="Cambria Math" charset="0"/>
                                    </a:rPr>
                                  </m:ctrlPr>
                                </m:fPr>
                                <m:num>
                                  <m:sSup>
                                    <m:sSupPr>
                                      <m:ctrlPr>
                                        <a:rPr lang="en-US" sz="1800" b="1" i="1" dirty="0">
                                          <a:latin typeface="Cambria Math" charset="0"/>
                                        </a:rPr>
                                      </m:ctrlPr>
                                    </m:sSupPr>
                                    <m:e>
                                      <m:d>
                                        <m:dPr>
                                          <m:ctrlPr>
                                            <a:rPr lang="en-US" sz="1800" b="1" i="1" dirty="0">
                                              <a:latin typeface="Cambria Math" charset="0"/>
                                            </a:rPr>
                                          </m:ctrlPr>
                                        </m:dPr>
                                        <m:e>
                                          <m:sSub>
                                            <m:sSubPr>
                                              <m:ctrlPr>
                                                <a:rPr lang="en-US" sz="1800" b="1" i="1" dirty="0">
                                                  <a:latin typeface="Cambria Math" charset="0"/>
                                                </a:rPr>
                                              </m:ctrlPr>
                                            </m:sSubPr>
                                            <m:e>
                                              <m:r>
                                                <a:rPr lang="en-US" sz="1800" b="1" i="1" dirty="0" smtClean="0">
                                                  <a:latin typeface="Cambria Math" charset="0"/>
                                                </a:rPr>
                                                <m:t>𝒃</m:t>
                                              </m:r>
                                            </m:e>
                                            <m:sub>
                                              <m:r>
                                                <a:rPr lang="el-GR" sz="1800" b="1" i="1" dirty="0">
                                                  <a:latin typeface="Cambria Math" charset="0"/>
                                                </a:rPr>
                                                <m:t>𝜶</m:t>
                                              </m:r>
                                            </m:sub>
                                          </m:sSub>
                                          <m:r>
                                            <a:rPr lang="el-GR" sz="1800" b="1" i="1" dirty="0">
                                              <a:latin typeface="Cambria Math" charset="0"/>
                                            </a:rPr>
                                            <m:t>−</m:t>
                                          </m:r>
                                          <m:acc>
                                            <m:accPr>
                                              <m:chr m:val="̂"/>
                                              <m:ctrlPr>
                                                <a:rPr lang="el-GR" sz="1800" b="1" i="1" dirty="0">
                                                  <a:latin typeface="Cambria Math" charset="0"/>
                                                </a:rPr>
                                              </m:ctrlPr>
                                            </m:accPr>
                                            <m:e>
                                              <m:r>
                                                <a:rPr lang="en-US" sz="1800" b="1" i="1" dirty="0" smtClean="0">
                                                  <a:latin typeface="Cambria Math" charset="0"/>
                                                </a:rPr>
                                                <m:t>𝒃</m:t>
                                              </m:r>
                                            </m:e>
                                          </m:acc>
                                        </m:e>
                                      </m:d>
                                    </m:e>
                                    <m:sup>
                                      <m:r>
                                        <a:rPr lang="en-US" sz="1800" b="1" i="1" dirty="0">
                                          <a:latin typeface="Cambria Math" charset="0"/>
                                        </a:rPr>
                                        <m:t>𝟐</m:t>
                                      </m:r>
                                    </m:sup>
                                  </m:sSup>
                                </m:num>
                                <m:den>
                                  <m:sSubSup>
                                    <m:sSubSupPr>
                                      <m:ctrlPr>
                                        <a:rPr lang="en-US" sz="1800" b="1" i="1" dirty="0">
                                          <a:latin typeface="Cambria Math" charset="0"/>
                                        </a:rPr>
                                      </m:ctrlPr>
                                    </m:sSubSupPr>
                                    <m:e>
                                      <m:r>
                                        <a:rPr lang="el-GR" sz="1800" b="1" i="1" dirty="0">
                                          <a:latin typeface="Cambria Math" charset="0"/>
                                        </a:rPr>
                                        <m:t>𝝈</m:t>
                                      </m:r>
                                    </m:e>
                                    <m:sub>
                                      <m:acc>
                                        <m:accPr>
                                          <m:chr m:val="̂"/>
                                          <m:ctrlPr>
                                            <a:rPr lang="el-GR" sz="1800" b="1" i="1" dirty="0">
                                              <a:latin typeface="Cambria Math" charset="0"/>
                                            </a:rPr>
                                          </m:ctrlPr>
                                        </m:accPr>
                                        <m:e>
                                          <m:r>
                                            <a:rPr lang="en-US" sz="1800" b="1" i="1" dirty="0" smtClean="0">
                                              <a:latin typeface="Cambria Math" charset="0"/>
                                            </a:rPr>
                                            <m:t>𝒃</m:t>
                                          </m:r>
                                        </m:e>
                                      </m:acc>
                                    </m:sub>
                                    <m:sup>
                                      <m:r>
                                        <a:rPr lang="el-GR" sz="1800" b="1" i="1" dirty="0">
                                          <a:latin typeface="Cambria Math" charset="0"/>
                                        </a:rPr>
                                        <m:t>𝟐</m:t>
                                      </m:r>
                                    </m:sup>
                                  </m:sSubSup>
                                </m:den>
                              </m:f>
                              <m:r>
                                <a:rPr lang="en-US" sz="1800" b="1" i="1" dirty="0" smtClean="0">
                                  <a:latin typeface="Cambria Math" charset="0"/>
                                </a:rPr>
                                <m:t>−</m:t>
                              </m:r>
                              <m:r>
                                <a:rPr lang="en-US" sz="1800" b="1" i="1" dirty="0" smtClean="0">
                                  <a:latin typeface="Cambria Math" charset="0"/>
                                </a:rPr>
                                <m:t>𝟐</m:t>
                              </m:r>
                              <m:r>
                                <a:rPr lang="el-GR" sz="1800" b="1" i="1" dirty="0" smtClean="0">
                                  <a:latin typeface="Cambria Math" charset="0"/>
                                </a:rPr>
                                <m:t>𝝆</m:t>
                              </m:r>
                              <m:f>
                                <m:fPr>
                                  <m:ctrlPr>
                                    <a:rPr lang="el-GR" sz="1800" b="1" i="1" dirty="0" smtClean="0">
                                      <a:latin typeface="Cambria Math" charset="0"/>
                                    </a:rPr>
                                  </m:ctrlPr>
                                </m:fPr>
                                <m:num>
                                  <m:d>
                                    <m:dPr>
                                      <m:ctrlPr>
                                        <a:rPr lang="el-GR" sz="1800" b="1" i="1" dirty="0">
                                          <a:latin typeface="Cambria Math" charset="0"/>
                                        </a:rPr>
                                      </m:ctrlPr>
                                    </m:dPr>
                                    <m:e>
                                      <m:sSub>
                                        <m:sSubPr>
                                          <m:ctrlPr>
                                            <a:rPr lang="en-US" sz="1800" b="1" i="1" dirty="0">
                                              <a:latin typeface="Cambria Math" charset="0"/>
                                            </a:rPr>
                                          </m:ctrlPr>
                                        </m:sSubPr>
                                        <m:e>
                                          <m:r>
                                            <a:rPr lang="en-US" sz="1800" b="1" i="1" dirty="0">
                                              <a:latin typeface="Cambria Math" charset="0"/>
                                            </a:rPr>
                                            <m:t>𝒂</m:t>
                                          </m:r>
                                        </m:e>
                                        <m:sub>
                                          <m:r>
                                            <a:rPr lang="el-GR" sz="1800" b="1" i="1" dirty="0">
                                              <a:latin typeface="Cambria Math" charset="0"/>
                                            </a:rPr>
                                            <m:t>𝜶</m:t>
                                          </m:r>
                                        </m:sub>
                                      </m:sSub>
                                      <m:r>
                                        <a:rPr lang="el-GR" sz="1800" b="1" i="1" dirty="0">
                                          <a:latin typeface="Cambria Math" charset="0"/>
                                        </a:rPr>
                                        <m:t>−</m:t>
                                      </m:r>
                                      <m:acc>
                                        <m:accPr>
                                          <m:chr m:val="̂"/>
                                          <m:ctrlPr>
                                            <a:rPr lang="el-GR" sz="1800" b="1" i="1" dirty="0">
                                              <a:latin typeface="Cambria Math" charset="0"/>
                                            </a:rPr>
                                          </m:ctrlPr>
                                        </m:accPr>
                                        <m:e>
                                          <m:r>
                                            <a:rPr lang="en-US" sz="1800" b="1" i="1" dirty="0">
                                              <a:latin typeface="Cambria Math" charset="0"/>
                                            </a:rPr>
                                            <m:t>𝒂</m:t>
                                          </m:r>
                                        </m:e>
                                      </m:acc>
                                    </m:e>
                                  </m:d>
                                  <m:d>
                                    <m:dPr>
                                      <m:ctrlPr>
                                        <a:rPr lang="en-US" sz="1800" b="1" i="1" dirty="0">
                                          <a:latin typeface="Cambria Math" charset="0"/>
                                        </a:rPr>
                                      </m:ctrlPr>
                                    </m:dPr>
                                    <m:e>
                                      <m:sSub>
                                        <m:sSubPr>
                                          <m:ctrlPr>
                                            <a:rPr lang="en-US" sz="1800" b="1" i="1" dirty="0">
                                              <a:latin typeface="Cambria Math" charset="0"/>
                                            </a:rPr>
                                          </m:ctrlPr>
                                        </m:sSubPr>
                                        <m:e>
                                          <m:r>
                                            <a:rPr lang="en-US" sz="1800" b="1" i="1" dirty="0">
                                              <a:latin typeface="Cambria Math" charset="0"/>
                                            </a:rPr>
                                            <m:t>𝒃</m:t>
                                          </m:r>
                                        </m:e>
                                        <m:sub>
                                          <m:r>
                                            <a:rPr lang="el-GR" sz="1800" b="1" i="1" dirty="0">
                                              <a:latin typeface="Cambria Math" charset="0"/>
                                            </a:rPr>
                                            <m:t>𝜶</m:t>
                                          </m:r>
                                        </m:sub>
                                      </m:sSub>
                                      <m:r>
                                        <a:rPr lang="el-GR" sz="1800" b="1" i="1" dirty="0">
                                          <a:latin typeface="Cambria Math" charset="0"/>
                                        </a:rPr>
                                        <m:t>−</m:t>
                                      </m:r>
                                      <m:acc>
                                        <m:accPr>
                                          <m:chr m:val="̂"/>
                                          <m:ctrlPr>
                                            <a:rPr lang="el-GR" sz="1800" b="1" i="1" dirty="0">
                                              <a:latin typeface="Cambria Math" charset="0"/>
                                            </a:rPr>
                                          </m:ctrlPr>
                                        </m:accPr>
                                        <m:e>
                                          <m:r>
                                            <a:rPr lang="en-US" sz="1800" b="1" i="1" dirty="0">
                                              <a:latin typeface="Cambria Math" charset="0"/>
                                            </a:rPr>
                                            <m:t>𝒃</m:t>
                                          </m:r>
                                        </m:e>
                                      </m:acc>
                                    </m:e>
                                  </m:d>
                                </m:num>
                                <m:den>
                                  <m:sSub>
                                    <m:sSubPr>
                                      <m:ctrlPr>
                                        <a:rPr lang="el-GR" sz="1800" b="1" i="1" dirty="0">
                                          <a:latin typeface="Cambria Math" charset="0"/>
                                        </a:rPr>
                                      </m:ctrlPr>
                                    </m:sSubPr>
                                    <m:e>
                                      <m:r>
                                        <a:rPr lang="el-GR" sz="1800" b="1" i="1" dirty="0">
                                          <a:latin typeface="Cambria Math" charset="0"/>
                                        </a:rPr>
                                        <m:t>𝝈</m:t>
                                      </m:r>
                                    </m:e>
                                    <m:sub>
                                      <m:acc>
                                        <m:accPr>
                                          <m:chr m:val="̂"/>
                                          <m:ctrlPr>
                                            <a:rPr lang="el-GR" sz="1800" b="1" i="1" dirty="0">
                                              <a:latin typeface="Cambria Math" charset="0"/>
                                            </a:rPr>
                                          </m:ctrlPr>
                                        </m:accPr>
                                        <m:e>
                                          <m:r>
                                            <a:rPr lang="en-US" sz="1800" b="1" i="1" dirty="0">
                                              <a:latin typeface="Cambria Math" charset="0"/>
                                            </a:rPr>
                                            <m:t>𝒂</m:t>
                                          </m:r>
                                        </m:e>
                                      </m:acc>
                                    </m:sub>
                                  </m:sSub>
                                  <m:sSub>
                                    <m:sSubPr>
                                      <m:ctrlPr>
                                        <a:rPr lang="el-GR" sz="1800" b="1" i="1" dirty="0">
                                          <a:latin typeface="Cambria Math" charset="0"/>
                                        </a:rPr>
                                      </m:ctrlPr>
                                    </m:sSubPr>
                                    <m:e>
                                      <m:r>
                                        <a:rPr lang="el-GR" sz="1800" b="1" i="1" dirty="0">
                                          <a:latin typeface="Cambria Math" charset="0"/>
                                        </a:rPr>
                                        <m:t>𝝈</m:t>
                                      </m:r>
                                    </m:e>
                                    <m:sub>
                                      <m:acc>
                                        <m:accPr>
                                          <m:chr m:val="̂"/>
                                          <m:ctrlPr>
                                            <a:rPr lang="el-GR" sz="1800" b="1" i="1" dirty="0">
                                              <a:latin typeface="Cambria Math" charset="0"/>
                                            </a:rPr>
                                          </m:ctrlPr>
                                        </m:accPr>
                                        <m:e>
                                          <m:r>
                                            <a:rPr lang="en-US" sz="1800" b="1" i="1" dirty="0">
                                              <a:latin typeface="Cambria Math" charset="0"/>
                                            </a:rPr>
                                            <m:t>𝒃</m:t>
                                          </m:r>
                                        </m:e>
                                      </m:acc>
                                    </m:sub>
                                  </m:sSub>
                                </m:den>
                              </m:f>
                            </m:e>
                          </m:d>
                        </m:e>
                      </m:d>
                      <m:r>
                        <a:rPr lang="en-US" sz="1800" b="1" i="0" dirty="0" smtClean="0">
                          <a:latin typeface="Cambria Math" charset="0"/>
                        </a:rPr>
                        <m:t>𝐝</m:t>
                      </m:r>
                      <m:sSub>
                        <m:sSubPr>
                          <m:ctrlPr>
                            <a:rPr lang="en-US" sz="1800" b="1" i="1">
                              <a:latin typeface="Cambria Math" charset="0"/>
                            </a:rPr>
                          </m:ctrlPr>
                        </m:sSubPr>
                        <m:e>
                          <m:r>
                            <a:rPr lang="en-US" sz="1800" b="1" i="1">
                              <a:latin typeface="Cambria Math" charset="0"/>
                            </a:rPr>
                            <m:t>𝒂</m:t>
                          </m:r>
                        </m:e>
                        <m:sub>
                          <m:r>
                            <a:rPr lang="el-GR" sz="1800" b="1" i="1">
                              <a:latin typeface="Cambria Math" charset="0"/>
                            </a:rPr>
                            <m:t>𝜶</m:t>
                          </m:r>
                        </m:sub>
                      </m:sSub>
                      <m:r>
                        <a:rPr lang="en-US" sz="1800" b="1" i="1" smtClean="0">
                          <a:latin typeface="Cambria Math" charset="0"/>
                        </a:rPr>
                        <m:t>𝒅</m:t>
                      </m:r>
                      <m:sSub>
                        <m:sSubPr>
                          <m:ctrlPr>
                            <a:rPr lang="en-US" sz="1800" b="1" i="1">
                              <a:latin typeface="Cambria Math" charset="0"/>
                            </a:rPr>
                          </m:ctrlPr>
                        </m:sSubPr>
                        <m:e>
                          <m:r>
                            <a:rPr lang="en-US" sz="1800" b="1" i="1">
                              <a:latin typeface="Cambria Math" charset="0"/>
                            </a:rPr>
                            <m:t>𝒃</m:t>
                          </m:r>
                        </m:e>
                        <m:sub>
                          <m:r>
                            <a:rPr lang="el-GR" sz="1800" b="1" i="1">
                              <a:latin typeface="Cambria Math" charset="0"/>
                            </a:rPr>
                            <m:t>𝜶</m:t>
                          </m:r>
                        </m:sub>
                      </m:sSub>
                    </m:oMath>
                  </a14:m>
                  <a:endParaRPr lang="en-US" sz="18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71500" y="3554766"/>
                  <a:ext cx="8908144" cy="735073"/>
                </a:xfrm>
                <a:prstGeom prst="rect">
                  <a:avLst/>
                </a:prstGeom>
                <a:blipFill rotWithShape="0">
                  <a:blip r:embed="rId6"/>
                  <a:stretch>
                    <a:fillRect b="-826"/>
                  </a:stretch>
                </a:blipFill>
              </p:spPr>
              <p:txBody>
                <a:bodyPr/>
                <a:lstStyle/>
                <a:p>
                  <a:r>
                    <a:rPr lang="en-US">
                      <a:noFill/>
                    </a:rPr>
                    <a:t> </a:t>
                  </a:r>
                </a:p>
              </p:txBody>
            </p:sp>
          </mc:Fallback>
        </mc:AlternateContent>
      </p:grpSp>
      <p:grpSp>
        <p:nvGrpSpPr>
          <p:cNvPr id="26" name="Group 25"/>
          <p:cNvGrpSpPr/>
          <p:nvPr/>
        </p:nvGrpSpPr>
        <p:grpSpPr>
          <a:xfrm>
            <a:off x="71500" y="4289839"/>
            <a:ext cx="9000999" cy="894718"/>
            <a:chOff x="71500" y="4289839"/>
            <a:chExt cx="9000999" cy="894718"/>
          </a:xfrm>
        </p:grpSpPr>
        <p:sp>
          <p:nvSpPr>
            <p:cNvPr id="15" name="TextBox 14"/>
            <p:cNvSpPr txBox="1"/>
            <p:nvPr/>
          </p:nvSpPr>
          <p:spPr>
            <a:xfrm>
              <a:off x="71500" y="4289839"/>
              <a:ext cx="9000999" cy="523220"/>
            </a:xfrm>
            <a:prstGeom prst="rect">
              <a:avLst/>
            </a:prstGeom>
            <a:noFill/>
          </p:spPr>
          <p:txBody>
            <a:bodyPr wrap="square" rtlCol="0">
              <a:spAutoFit/>
            </a:bodyPr>
            <a:lstStyle/>
            <a:p>
              <a:pPr algn="just"/>
              <a:r>
                <a:rPr lang="el-GR" sz="1400" dirty="0" smtClean="0"/>
                <a:t>Εάν μας ενδιαφέρει μόνο μία παράμετρος... </a:t>
              </a:r>
              <a:r>
                <a:rPr lang="el-GR" sz="1400" dirty="0">
                  <a:solidFill>
                    <a:srgbClr val="FF0000"/>
                  </a:solidFill>
                </a:rPr>
                <a:t>Αληθής τιμή του </a:t>
              </a:r>
              <a:r>
                <a:rPr lang="en-US" sz="1400" dirty="0">
                  <a:solidFill>
                    <a:srgbClr val="FF0000"/>
                  </a:solidFill>
                </a:rPr>
                <a:t>a </a:t>
              </a:r>
              <a:r>
                <a:rPr lang="el-GR" sz="1400" dirty="0">
                  <a:solidFill>
                    <a:srgbClr val="FF0000"/>
                  </a:solidFill>
                </a:rPr>
                <a:t>μπορεί να είναι </a:t>
              </a:r>
              <a:r>
                <a:rPr lang="el-GR" sz="1400" dirty="0" err="1">
                  <a:solidFill>
                    <a:srgbClr val="FF0000"/>
                  </a:solidFill>
                </a:rPr>
                <a:t>οποισδήποτε</a:t>
              </a:r>
              <a:r>
                <a:rPr lang="el-GR" sz="1400" dirty="0">
                  <a:solidFill>
                    <a:srgbClr val="FF0000"/>
                  </a:solidFill>
                </a:rPr>
                <a:t> πραγματικός αριθμός με </a:t>
              </a:r>
              <a:r>
                <a:rPr lang="el-GR" sz="1400" dirty="0" smtClean="0">
                  <a:solidFill>
                    <a:srgbClr val="FF0000"/>
                  </a:solidFill>
                </a:rPr>
                <a:t>πιθανότητα:</a:t>
              </a:r>
              <a:endParaRPr lang="en-US" sz="1400" dirty="0">
                <a:solidFill>
                  <a:srgbClr val="FF0000"/>
                </a:solidFill>
              </a:endParaRPr>
            </a:p>
          </p:txBody>
        </p:sp>
        <mc:AlternateContent xmlns:mc="http://schemas.openxmlformats.org/markup-compatibility/2006" xmlns:a14="http://schemas.microsoft.com/office/drawing/2010/main">
          <mc:Choice Requires="a14">
            <p:sp>
              <p:nvSpPr>
                <p:cNvPr id="16" name="TextBox 15"/>
                <p:cNvSpPr txBox="1"/>
                <p:nvPr/>
              </p:nvSpPr>
              <p:spPr>
                <a:xfrm>
                  <a:off x="395536" y="4694423"/>
                  <a:ext cx="8098306" cy="490134"/>
                </a:xfrm>
                <a:prstGeom prst="rect">
                  <a:avLst/>
                </a:prstGeom>
                <a:noFill/>
              </p:spPr>
              <p:txBody>
                <a:bodyPr wrap="none" lIns="0" tIns="0" rIns="0" bIns="0" rtlCol="0">
                  <a:spAutoFit/>
                </a:bodyPr>
                <a:lstStyle/>
                <a:p>
                  <a14:m>
                    <m:oMath xmlns:m="http://schemas.openxmlformats.org/officeDocument/2006/math">
                      <m:r>
                        <a:rPr lang="en-US" sz="1200" b="1" i="1" smtClean="0">
                          <a:solidFill>
                            <a:srgbClr val="FF0000"/>
                          </a:solidFill>
                          <a:latin typeface="Cambria Math" charset="0"/>
                        </a:rPr>
                        <m:t>𝑷</m:t>
                      </m:r>
                      <m:d>
                        <m:dPr>
                          <m:ctrlPr>
                            <a:rPr lang="en-US" sz="1200" b="1" i="1" smtClean="0">
                              <a:solidFill>
                                <a:srgbClr val="FF0000"/>
                              </a:solidFill>
                              <a:latin typeface="Cambria Math" charset="0"/>
                            </a:rPr>
                          </m:ctrlPr>
                        </m:dPr>
                        <m:e>
                          <m:sSub>
                            <m:sSubPr>
                              <m:ctrlPr>
                                <a:rPr lang="en-US" sz="1200" b="1" i="1" smtClean="0">
                                  <a:solidFill>
                                    <a:srgbClr val="FF0000"/>
                                  </a:solidFill>
                                  <a:latin typeface="Cambria Math" charset="0"/>
                                </a:rPr>
                              </m:ctrlPr>
                            </m:sSubPr>
                            <m:e>
                              <m:r>
                                <a:rPr lang="en-US" sz="1200" b="1" i="1" smtClean="0">
                                  <a:solidFill>
                                    <a:srgbClr val="FF0000"/>
                                  </a:solidFill>
                                  <a:latin typeface="Cambria Math" charset="0"/>
                                </a:rPr>
                                <m:t>𝒂</m:t>
                              </m:r>
                            </m:e>
                            <m:sub>
                              <m:r>
                                <a:rPr lang="el-GR" sz="1200" b="1" i="1" smtClean="0">
                                  <a:solidFill>
                                    <a:srgbClr val="FF0000"/>
                                  </a:solidFill>
                                  <a:latin typeface="Cambria Math" charset="0"/>
                                </a:rPr>
                                <m:t>𝜶</m:t>
                              </m:r>
                            </m:sub>
                          </m:sSub>
                          <m:r>
                            <a:rPr lang="en-US" sz="1200" b="1" i="1" smtClean="0">
                              <a:solidFill>
                                <a:srgbClr val="FF0000"/>
                              </a:solidFill>
                              <a:latin typeface="Cambria Math" charset="0"/>
                            </a:rPr>
                            <m:t>;</m:t>
                          </m:r>
                          <m:acc>
                            <m:accPr>
                              <m:chr m:val="̂"/>
                              <m:ctrlPr>
                                <a:rPr lang="en-US" sz="1200" b="1" i="1">
                                  <a:solidFill>
                                    <a:srgbClr val="FF0000"/>
                                  </a:solidFill>
                                  <a:latin typeface="Cambria Math" charset="0"/>
                                </a:rPr>
                              </m:ctrlPr>
                            </m:accPr>
                            <m:e>
                              <m:r>
                                <a:rPr lang="en-US" sz="1200" b="1" i="1">
                                  <a:solidFill>
                                    <a:srgbClr val="FF0000"/>
                                  </a:solidFill>
                                  <a:latin typeface="Cambria Math" charset="0"/>
                                </a:rPr>
                                <m:t>𝒂</m:t>
                              </m:r>
                            </m:e>
                          </m:acc>
                          <m:r>
                            <a:rPr lang="en-US" sz="1200" b="1" i="1" smtClean="0">
                              <a:solidFill>
                                <a:srgbClr val="FF0000"/>
                              </a:solidFill>
                              <a:latin typeface="Cambria Math" charset="0"/>
                            </a:rPr>
                            <m:t> </m:t>
                          </m:r>
                        </m:e>
                      </m:d>
                    </m:oMath>
                  </a14:m>
                  <a:r>
                    <a:rPr lang="en-US" sz="1200" b="1" dirty="0" smtClean="0">
                      <a:solidFill>
                        <a:srgbClr val="FF0000"/>
                      </a:solidFill>
                    </a:rPr>
                    <a:t>=</a:t>
                  </a:r>
                  <a14:m>
                    <m:oMath xmlns:m="http://schemas.openxmlformats.org/officeDocument/2006/math">
                      <m:nary>
                        <m:naryPr>
                          <m:ctrlPr>
                            <a:rPr lang="en-US" sz="1200" b="1" i="1" dirty="0" smtClean="0">
                              <a:latin typeface="Cambria Math" charset="0"/>
                            </a:rPr>
                          </m:ctrlPr>
                        </m:naryPr>
                        <m:sub>
                          <m:r>
                            <m:rPr>
                              <m:brk m:alnAt="23"/>
                            </m:rPr>
                            <a:rPr lang="el-GR" sz="1200" b="1" i="1" dirty="0" smtClean="0">
                              <a:latin typeface="Cambria Math" charset="0"/>
                            </a:rPr>
                            <m:t>−</m:t>
                          </m:r>
                          <m:r>
                            <a:rPr lang="el-GR" sz="1200" b="1" i="1" dirty="0" smtClean="0">
                              <a:latin typeface="Cambria Math" charset="0"/>
                              <a:ea typeface="Cambria Math" charset="0"/>
                              <a:cs typeface="Cambria Math" charset="0"/>
                            </a:rPr>
                            <m:t>∞</m:t>
                          </m:r>
                        </m:sub>
                        <m:sup>
                          <m:r>
                            <a:rPr lang="en-US" sz="1200" b="1" i="1" dirty="0" smtClean="0">
                              <a:latin typeface="Cambria Math" charset="0"/>
                              <a:ea typeface="Cambria Math" charset="0"/>
                              <a:cs typeface="Cambria Math" charset="0"/>
                            </a:rPr>
                            <m:t>∞</m:t>
                          </m:r>
                        </m:sup>
                        <m:e>
                          <m:d>
                            <m:dPr>
                              <m:begChr m:val="["/>
                              <m:endChr m:val="]"/>
                              <m:ctrlPr>
                                <a:rPr lang="en-US" sz="1200" b="1" i="1" dirty="0" smtClean="0">
                                  <a:latin typeface="Cambria Math" charset="0"/>
                                </a:rPr>
                              </m:ctrlPr>
                            </m:dPr>
                            <m:e>
                              <m:f>
                                <m:fPr>
                                  <m:ctrlPr>
                                    <a:rPr lang="en-US" sz="1200" b="1" i="1" dirty="0">
                                      <a:latin typeface="Cambria Math" charset="0"/>
                                    </a:rPr>
                                  </m:ctrlPr>
                                </m:fPr>
                                <m:num>
                                  <m:r>
                                    <a:rPr lang="en-US" sz="1200" b="1" i="1" dirty="0">
                                      <a:latin typeface="Cambria Math" charset="0"/>
                                    </a:rPr>
                                    <m:t>𝟏</m:t>
                                  </m:r>
                                </m:num>
                                <m:den>
                                  <m:r>
                                    <a:rPr lang="en-US" sz="1200" b="1" i="1" dirty="0">
                                      <a:latin typeface="Cambria Math" charset="0"/>
                                    </a:rPr>
                                    <m:t>𝟐</m:t>
                                  </m:r>
                                  <m:r>
                                    <a:rPr lang="el-GR" sz="1200" b="1" i="1" dirty="0">
                                      <a:latin typeface="Cambria Math" charset="0"/>
                                    </a:rPr>
                                    <m:t>𝝅</m:t>
                                  </m:r>
                                  <m:rad>
                                    <m:radPr>
                                      <m:degHide m:val="on"/>
                                      <m:ctrlPr>
                                        <a:rPr lang="el-GR" sz="1200" b="1" i="1" dirty="0">
                                          <a:latin typeface="Cambria Math" charset="0"/>
                                        </a:rPr>
                                      </m:ctrlPr>
                                    </m:radPr>
                                    <m:deg/>
                                    <m:e>
                                      <m:d>
                                        <m:dPr>
                                          <m:ctrlPr>
                                            <a:rPr lang="el-GR" sz="1200" b="1" i="1" dirty="0">
                                              <a:latin typeface="Cambria Math" charset="0"/>
                                            </a:rPr>
                                          </m:ctrlPr>
                                        </m:dPr>
                                        <m:e>
                                          <m:r>
                                            <a:rPr lang="el-GR" sz="1200" b="1" i="1" dirty="0">
                                              <a:latin typeface="Cambria Math" charset="0"/>
                                            </a:rPr>
                                            <m:t>𝟏</m:t>
                                          </m:r>
                                          <m:r>
                                            <a:rPr lang="el-GR" sz="1200" b="1" i="1" dirty="0">
                                              <a:latin typeface="Cambria Math" charset="0"/>
                                            </a:rPr>
                                            <m:t>−</m:t>
                                          </m:r>
                                          <m:sSup>
                                            <m:sSupPr>
                                              <m:ctrlPr>
                                                <a:rPr lang="el-GR" sz="1200" b="1" i="1" dirty="0">
                                                  <a:latin typeface="Cambria Math" charset="0"/>
                                                </a:rPr>
                                              </m:ctrlPr>
                                            </m:sSupPr>
                                            <m:e>
                                              <m:r>
                                                <a:rPr lang="el-GR" sz="1200" b="1" i="1" dirty="0">
                                                  <a:latin typeface="Cambria Math" charset="0"/>
                                                </a:rPr>
                                                <m:t>𝝆</m:t>
                                              </m:r>
                                            </m:e>
                                            <m:sup>
                                              <m:r>
                                                <a:rPr lang="el-GR" sz="1200" b="1" i="1" dirty="0">
                                                  <a:latin typeface="Cambria Math" charset="0"/>
                                                </a:rPr>
                                                <m:t>𝟐</m:t>
                                              </m:r>
                                            </m:sup>
                                          </m:sSup>
                                        </m:e>
                                      </m:d>
                                    </m:e>
                                  </m:rad>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𝒂</m:t>
                                          </m:r>
                                        </m:e>
                                      </m:acc>
                                    </m:sub>
                                  </m:sSub>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𝒃</m:t>
                                          </m:r>
                                        </m:e>
                                      </m:acc>
                                    </m:sub>
                                  </m:sSub>
                                </m:den>
                              </m:f>
                              <m:r>
                                <a:rPr lang="en-US" sz="1200" b="1" i="1" dirty="0">
                                  <a:latin typeface="Cambria Math" charset="0"/>
                                </a:rPr>
                                <m:t>𝒆𝒙𝒑</m:t>
                              </m:r>
                              <m:d>
                                <m:dPr>
                                  <m:begChr m:val="{"/>
                                  <m:endChr m:val="}"/>
                                  <m:ctrlPr>
                                    <a:rPr lang="en-US" sz="1200" b="1" i="1" dirty="0">
                                      <a:latin typeface="Cambria Math" charset="0"/>
                                    </a:rPr>
                                  </m:ctrlPr>
                                </m:dPr>
                                <m:e>
                                  <m:r>
                                    <a:rPr lang="en-US" sz="1200" b="1" i="1" dirty="0">
                                      <a:latin typeface="Cambria Math" charset="0"/>
                                    </a:rPr>
                                    <m:t>−</m:t>
                                  </m:r>
                                  <m:f>
                                    <m:fPr>
                                      <m:ctrlPr>
                                        <a:rPr lang="en-US" sz="1200" b="1" i="1" dirty="0">
                                          <a:latin typeface="Cambria Math" charset="0"/>
                                        </a:rPr>
                                      </m:ctrlPr>
                                    </m:fPr>
                                    <m:num>
                                      <m:r>
                                        <a:rPr lang="en-US" sz="1200" b="1" i="1" dirty="0">
                                          <a:latin typeface="Cambria Math" charset="0"/>
                                        </a:rPr>
                                        <m:t>𝟏</m:t>
                                      </m:r>
                                    </m:num>
                                    <m:den>
                                      <m:r>
                                        <a:rPr lang="en-US" sz="1200" b="1" i="1" dirty="0">
                                          <a:latin typeface="Cambria Math" charset="0"/>
                                        </a:rPr>
                                        <m:t>𝟐</m:t>
                                      </m:r>
                                      <m:d>
                                        <m:dPr>
                                          <m:ctrlPr>
                                            <a:rPr lang="el-GR" sz="1200" b="1" i="1" dirty="0">
                                              <a:latin typeface="Cambria Math" charset="0"/>
                                            </a:rPr>
                                          </m:ctrlPr>
                                        </m:dPr>
                                        <m:e>
                                          <m:r>
                                            <a:rPr lang="el-GR" sz="1200" b="1" i="1" dirty="0">
                                              <a:latin typeface="Cambria Math" charset="0"/>
                                            </a:rPr>
                                            <m:t>𝟏</m:t>
                                          </m:r>
                                          <m:r>
                                            <a:rPr lang="el-GR" sz="1200" b="1" i="1" dirty="0">
                                              <a:latin typeface="Cambria Math" charset="0"/>
                                            </a:rPr>
                                            <m:t>−</m:t>
                                          </m:r>
                                          <m:sSup>
                                            <m:sSupPr>
                                              <m:ctrlPr>
                                                <a:rPr lang="el-GR" sz="1200" b="1" i="1" dirty="0">
                                                  <a:latin typeface="Cambria Math" charset="0"/>
                                                </a:rPr>
                                              </m:ctrlPr>
                                            </m:sSupPr>
                                            <m:e>
                                              <m:r>
                                                <a:rPr lang="el-GR" sz="1200" b="1" i="1" dirty="0">
                                                  <a:latin typeface="Cambria Math" charset="0"/>
                                                </a:rPr>
                                                <m:t>𝝆</m:t>
                                              </m:r>
                                            </m:e>
                                            <m:sup>
                                              <m:r>
                                                <a:rPr lang="el-GR" sz="1200" b="1" i="1" dirty="0">
                                                  <a:latin typeface="Cambria Math" charset="0"/>
                                                </a:rPr>
                                                <m:t>𝟐</m:t>
                                              </m:r>
                                            </m:sup>
                                          </m:sSup>
                                        </m:e>
                                      </m:d>
                                    </m:den>
                                  </m:f>
                                  <m:d>
                                    <m:dPr>
                                      <m:begChr m:val="["/>
                                      <m:endChr m:val="]"/>
                                      <m:ctrlPr>
                                        <a:rPr lang="en-US" sz="1200" b="1" i="1" dirty="0">
                                          <a:latin typeface="Cambria Math" charset="0"/>
                                        </a:rPr>
                                      </m:ctrlPr>
                                    </m:dPr>
                                    <m:e>
                                      <m:f>
                                        <m:fPr>
                                          <m:ctrlPr>
                                            <a:rPr lang="en-US" sz="1200" b="1" i="1" dirty="0">
                                              <a:latin typeface="Cambria Math" charset="0"/>
                                            </a:rPr>
                                          </m:ctrlPr>
                                        </m:fPr>
                                        <m:num>
                                          <m:sSup>
                                            <m:sSupPr>
                                              <m:ctrlPr>
                                                <a:rPr lang="en-US" sz="1200" b="1" i="1" dirty="0">
                                                  <a:latin typeface="Cambria Math" charset="0"/>
                                                </a:rPr>
                                              </m:ctrlPr>
                                            </m:sSupPr>
                                            <m:e>
                                              <m:d>
                                                <m:dPr>
                                                  <m:ctrlPr>
                                                    <a:rPr lang="en-US"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𝒂</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𝒂</m:t>
                                                      </m:r>
                                                    </m:e>
                                                  </m:acc>
                                                </m:e>
                                              </m:d>
                                            </m:e>
                                            <m:sup>
                                              <m:r>
                                                <a:rPr lang="en-US" sz="1200" b="1" i="1" dirty="0">
                                                  <a:latin typeface="Cambria Math" charset="0"/>
                                                </a:rPr>
                                                <m:t>𝟐</m:t>
                                              </m:r>
                                            </m:sup>
                                          </m:sSup>
                                        </m:num>
                                        <m:den>
                                          <m:sSubSup>
                                            <m:sSubSupPr>
                                              <m:ctrlPr>
                                                <a:rPr lang="en-US" sz="1200" b="1" i="1" dirty="0">
                                                  <a:latin typeface="Cambria Math" charset="0"/>
                                                </a:rPr>
                                              </m:ctrlPr>
                                            </m:sSubSupPr>
                                            <m:e>
                                              <m:r>
                                                <a:rPr lang="el-GR" sz="1200" b="1" i="1" dirty="0">
                                                  <a:latin typeface="Cambria Math" charset="0"/>
                                                </a:rPr>
                                                <m:t>𝝈</m:t>
                                              </m:r>
                                            </m:e>
                                            <m:sub>
                                              <m:acc>
                                                <m:accPr>
                                                  <m:chr m:val="̂"/>
                                                  <m:ctrlPr>
                                                    <a:rPr lang="el-GR" sz="1200" b="1" i="1" dirty="0">
                                                      <a:latin typeface="Cambria Math" charset="0"/>
                                                    </a:rPr>
                                                  </m:ctrlPr>
                                                </m:accPr>
                                                <m:e>
                                                  <m:r>
                                                    <a:rPr lang="el-GR" sz="1200" b="1" i="1" dirty="0">
                                                      <a:latin typeface="Cambria Math" charset="0"/>
                                                    </a:rPr>
                                                    <m:t>𝜶</m:t>
                                                  </m:r>
                                                </m:e>
                                              </m:acc>
                                            </m:sub>
                                            <m:sup>
                                              <m:r>
                                                <a:rPr lang="el-GR" sz="1200" b="1" i="1" dirty="0">
                                                  <a:latin typeface="Cambria Math" charset="0"/>
                                                </a:rPr>
                                                <m:t>𝟐</m:t>
                                              </m:r>
                                            </m:sup>
                                          </m:sSubSup>
                                        </m:den>
                                      </m:f>
                                      <m:r>
                                        <a:rPr lang="el-GR" sz="1200" b="1" i="1" dirty="0">
                                          <a:latin typeface="Cambria Math" charset="0"/>
                                        </a:rPr>
                                        <m:t>+</m:t>
                                      </m:r>
                                      <m:f>
                                        <m:fPr>
                                          <m:ctrlPr>
                                            <a:rPr lang="en-US" sz="1200" b="1" i="1" dirty="0">
                                              <a:latin typeface="Cambria Math" charset="0"/>
                                            </a:rPr>
                                          </m:ctrlPr>
                                        </m:fPr>
                                        <m:num>
                                          <m:sSup>
                                            <m:sSupPr>
                                              <m:ctrlPr>
                                                <a:rPr lang="en-US" sz="1200" b="1" i="1" dirty="0">
                                                  <a:latin typeface="Cambria Math" charset="0"/>
                                                </a:rPr>
                                              </m:ctrlPr>
                                            </m:sSupPr>
                                            <m:e>
                                              <m:d>
                                                <m:dPr>
                                                  <m:ctrlPr>
                                                    <a:rPr lang="en-US"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𝒃</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𝒃</m:t>
                                                      </m:r>
                                                    </m:e>
                                                  </m:acc>
                                                </m:e>
                                              </m:d>
                                            </m:e>
                                            <m:sup>
                                              <m:r>
                                                <a:rPr lang="en-US" sz="1200" b="1" i="1" dirty="0">
                                                  <a:latin typeface="Cambria Math" charset="0"/>
                                                </a:rPr>
                                                <m:t>𝟐</m:t>
                                              </m:r>
                                            </m:sup>
                                          </m:sSup>
                                        </m:num>
                                        <m:den>
                                          <m:sSubSup>
                                            <m:sSubSupPr>
                                              <m:ctrlPr>
                                                <a:rPr lang="en-US" sz="1200" b="1" i="1" dirty="0">
                                                  <a:latin typeface="Cambria Math" charset="0"/>
                                                </a:rPr>
                                              </m:ctrlPr>
                                            </m:sSubSup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𝒃</m:t>
                                                  </m:r>
                                                </m:e>
                                              </m:acc>
                                            </m:sub>
                                            <m:sup>
                                              <m:r>
                                                <a:rPr lang="el-GR" sz="1200" b="1" i="1" dirty="0">
                                                  <a:latin typeface="Cambria Math" charset="0"/>
                                                </a:rPr>
                                                <m:t>𝟐</m:t>
                                              </m:r>
                                            </m:sup>
                                          </m:sSubSup>
                                        </m:den>
                                      </m:f>
                                      <m:r>
                                        <a:rPr lang="en-US" sz="1200" b="1" i="1" dirty="0">
                                          <a:latin typeface="Cambria Math" charset="0"/>
                                        </a:rPr>
                                        <m:t>−</m:t>
                                      </m:r>
                                      <m:r>
                                        <a:rPr lang="en-US" sz="1200" b="1" i="1" dirty="0">
                                          <a:latin typeface="Cambria Math" charset="0"/>
                                        </a:rPr>
                                        <m:t>𝟐</m:t>
                                      </m:r>
                                      <m:r>
                                        <a:rPr lang="el-GR" sz="1200" b="1" i="1" dirty="0">
                                          <a:latin typeface="Cambria Math" charset="0"/>
                                        </a:rPr>
                                        <m:t>𝝆</m:t>
                                      </m:r>
                                      <m:f>
                                        <m:fPr>
                                          <m:ctrlPr>
                                            <a:rPr lang="el-GR" sz="1200" b="1" i="1" dirty="0">
                                              <a:latin typeface="Cambria Math" charset="0"/>
                                            </a:rPr>
                                          </m:ctrlPr>
                                        </m:fPr>
                                        <m:num>
                                          <m:d>
                                            <m:dPr>
                                              <m:ctrlPr>
                                                <a:rPr lang="el-GR"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𝒂</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𝒂</m:t>
                                                  </m:r>
                                                </m:e>
                                              </m:acc>
                                            </m:e>
                                          </m:d>
                                          <m:d>
                                            <m:dPr>
                                              <m:ctrlPr>
                                                <a:rPr lang="en-US"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𝒃</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𝒃</m:t>
                                                  </m:r>
                                                </m:e>
                                              </m:acc>
                                            </m:e>
                                          </m:d>
                                        </m:num>
                                        <m:den>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𝒂</m:t>
                                                  </m:r>
                                                </m:e>
                                              </m:acc>
                                            </m:sub>
                                          </m:sSub>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𝒃</m:t>
                                                  </m:r>
                                                </m:e>
                                              </m:acc>
                                            </m:sub>
                                          </m:sSub>
                                        </m:den>
                                      </m:f>
                                    </m:e>
                                  </m:d>
                                </m:e>
                              </m:d>
                              <m:r>
                                <a:rPr lang="en-US" sz="1200" b="1" dirty="0">
                                  <a:latin typeface="Cambria Math" charset="0"/>
                                </a:rPr>
                                <m:t>𝐝</m:t>
                              </m:r>
                              <m:sSub>
                                <m:sSubPr>
                                  <m:ctrlPr>
                                    <a:rPr lang="en-US" sz="1200" b="1" i="1">
                                      <a:latin typeface="Cambria Math" charset="0"/>
                                    </a:rPr>
                                  </m:ctrlPr>
                                </m:sSubPr>
                                <m:e>
                                  <m:r>
                                    <a:rPr lang="en-US" sz="1200" b="1" i="1">
                                      <a:latin typeface="Cambria Math" charset="0"/>
                                    </a:rPr>
                                    <m:t>𝒂</m:t>
                                  </m:r>
                                </m:e>
                                <m:sub>
                                  <m:r>
                                    <a:rPr lang="el-GR" sz="1200" b="1" i="1">
                                      <a:latin typeface="Cambria Math" charset="0"/>
                                    </a:rPr>
                                    <m:t>𝜶</m:t>
                                  </m:r>
                                </m:sub>
                              </m:sSub>
                            </m:e>
                          </m:d>
                        </m:e>
                      </m:nary>
                      <m:r>
                        <a:rPr lang="en-US" sz="1200" b="1" i="1" smtClean="0">
                          <a:latin typeface="Cambria Math" charset="0"/>
                        </a:rPr>
                        <m:t>𝒅</m:t>
                      </m:r>
                      <m:sSub>
                        <m:sSubPr>
                          <m:ctrlPr>
                            <a:rPr lang="en-US" sz="1200" b="1" i="1">
                              <a:latin typeface="Cambria Math" charset="0"/>
                            </a:rPr>
                          </m:ctrlPr>
                        </m:sSubPr>
                        <m:e>
                          <m:r>
                            <a:rPr lang="en-US" sz="1200" b="1" i="1">
                              <a:latin typeface="Cambria Math" charset="0"/>
                            </a:rPr>
                            <m:t>𝒃</m:t>
                          </m:r>
                        </m:e>
                        <m:sub>
                          <m:r>
                            <a:rPr lang="el-GR" sz="1200" b="1" i="1">
                              <a:latin typeface="Cambria Math" charset="0"/>
                            </a:rPr>
                            <m:t>𝜶</m:t>
                          </m:r>
                        </m:sub>
                      </m:sSub>
                      <m:r>
                        <a:rPr lang="el-GR" sz="1200" b="1" i="1" smtClean="0">
                          <a:latin typeface="Cambria Math" charset="0"/>
                        </a:rPr>
                        <m:t>=</m:t>
                      </m:r>
                      <m:f>
                        <m:fPr>
                          <m:ctrlPr>
                            <a:rPr lang="en-US" sz="1200" b="1" i="1" dirty="0" smtClean="0">
                              <a:solidFill>
                                <a:srgbClr val="FF0000"/>
                              </a:solidFill>
                              <a:latin typeface="Cambria Math" charset="0"/>
                            </a:rPr>
                          </m:ctrlPr>
                        </m:fPr>
                        <m:num>
                          <m:r>
                            <a:rPr lang="en-US" sz="1200" b="1" i="1" dirty="0">
                              <a:solidFill>
                                <a:srgbClr val="FF0000"/>
                              </a:solidFill>
                              <a:latin typeface="Cambria Math" charset="0"/>
                            </a:rPr>
                            <m:t>𝟏</m:t>
                          </m:r>
                        </m:num>
                        <m:den>
                          <m:rad>
                            <m:radPr>
                              <m:degHide m:val="on"/>
                              <m:ctrlPr>
                                <a:rPr lang="el-GR" sz="1200" b="1" i="1" dirty="0">
                                  <a:solidFill>
                                    <a:srgbClr val="FF0000"/>
                                  </a:solidFill>
                                  <a:latin typeface="Cambria Math" charset="0"/>
                                </a:rPr>
                              </m:ctrlPr>
                            </m:radPr>
                            <m:deg/>
                            <m:e>
                              <m:r>
                                <a:rPr lang="en-US" sz="1200" b="1" i="1" dirty="0">
                                  <a:solidFill>
                                    <a:srgbClr val="FF0000"/>
                                  </a:solidFill>
                                  <a:latin typeface="Cambria Math" charset="0"/>
                                </a:rPr>
                                <m:t>𝟐</m:t>
                              </m:r>
                              <m:r>
                                <a:rPr lang="el-GR" sz="1200" b="1" i="1" dirty="0">
                                  <a:solidFill>
                                    <a:srgbClr val="FF0000"/>
                                  </a:solidFill>
                                  <a:latin typeface="Cambria Math" charset="0"/>
                                </a:rPr>
                                <m:t>𝝅</m:t>
                              </m:r>
                            </m:e>
                          </m:rad>
                          <m:sSub>
                            <m:sSubPr>
                              <m:ctrlPr>
                                <a:rPr lang="el-GR" sz="1200" b="1" i="1" dirty="0">
                                  <a:solidFill>
                                    <a:srgbClr val="FF0000"/>
                                  </a:solidFill>
                                  <a:latin typeface="Cambria Math" charset="0"/>
                                </a:rPr>
                              </m:ctrlPr>
                            </m:sSubPr>
                            <m:e>
                              <m:r>
                                <a:rPr lang="el-GR" sz="1200" b="1" i="1" dirty="0">
                                  <a:solidFill>
                                    <a:srgbClr val="FF0000"/>
                                  </a:solidFill>
                                  <a:latin typeface="Cambria Math" charset="0"/>
                                </a:rPr>
                                <m:t>𝝈</m:t>
                              </m:r>
                            </m:e>
                            <m:sub>
                              <m:acc>
                                <m:accPr>
                                  <m:chr m:val="̂"/>
                                  <m:ctrlPr>
                                    <a:rPr lang="el-GR" sz="1200" b="1" i="1" dirty="0">
                                      <a:solidFill>
                                        <a:srgbClr val="FF0000"/>
                                      </a:solidFill>
                                      <a:latin typeface="Cambria Math" charset="0"/>
                                    </a:rPr>
                                  </m:ctrlPr>
                                </m:accPr>
                                <m:e>
                                  <m:r>
                                    <a:rPr lang="en-US" sz="1200" b="1" i="1" dirty="0">
                                      <a:solidFill>
                                        <a:srgbClr val="FF0000"/>
                                      </a:solidFill>
                                      <a:latin typeface="Cambria Math" charset="0"/>
                                    </a:rPr>
                                    <m:t>𝒂</m:t>
                                  </m:r>
                                </m:e>
                              </m:acc>
                            </m:sub>
                          </m:sSub>
                        </m:den>
                      </m:f>
                      <m:r>
                        <a:rPr lang="en-US" sz="1200" b="1" i="1" dirty="0">
                          <a:solidFill>
                            <a:srgbClr val="FF0000"/>
                          </a:solidFill>
                          <a:latin typeface="Cambria Math" charset="0"/>
                        </a:rPr>
                        <m:t>𝒆𝒙𝒑</m:t>
                      </m:r>
                      <m:d>
                        <m:dPr>
                          <m:begChr m:val="{"/>
                          <m:endChr m:val="}"/>
                          <m:ctrlPr>
                            <a:rPr lang="en-US" sz="1200" b="1" i="1" dirty="0">
                              <a:solidFill>
                                <a:srgbClr val="FF0000"/>
                              </a:solidFill>
                              <a:latin typeface="Cambria Math" charset="0"/>
                            </a:rPr>
                          </m:ctrlPr>
                        </m:dPr>
                        <m:e>
                          <m:r>
                            <a:rPr lang="en-US" sz="1200" b="1" i="1" dirty="0">
                              <a:solidFill>
                                <a:srgbClr val="FF0000"/>
                              </a:solidFill>
                              <a:latin typeface="Cambria Math" charset="0"/>
                            </a:rPr>
                            <m:t>−</m:t>
                          </m:r>
                          <m:f>
                            <m:fPr>
                              <m:ctrlPr>
                                <a:rPr lang="en-US" sz="1200" b="1" i="1" dirty="0">
                                  <a:solidFill>
                                    <a:srgbClr val="FF0000"/>
                                  </a:solidFill>
                                  <a:latin typeface="Cambria Math" charset="0"/>
                                </a:rPr>
                              </m:ctrlPr>
                            </m:fPr>
                            <m:num>
                              <m:r>
                                <a:rPr lang="en-US" sz="1200" b="1" i="1" dirty="0">
                                  <a:solidFill>
                                    <a:srgbClr val="FF0000"/>
                                  </a:solidFill>
                                  <a:latin typeface="Cambria Math" charset="0"/>
                                </a:rPr>
                                <m:t>𝟏</m:t>
                              </m:r>
                            </m:num>
                            <m:den>
                              <m:r>
                                <a:rPr lang="en-US" sz="1200" b="1" i="1" dirty="0">
                                  <a:solidFill>
                                    <a:srgbClr val="FF0000"/>
                                  </a:solidFill>
                                  <a:latin typeface="Cambria Math" charset="0"/>
                                </a:rPr>
                                <m:t>𝟐</m:t>
                              </m:r>
                            </m:den>
                          </m:f>
                          <m:d>
                            <m:dPr>
                              <m:begChr m:val="["/>
                              <m:endChr m:val="]"/>
                              <m:ctrlPr>
                                <a:rPr lang="en-US" sz="1200" b="1" i="1" dirty="0">
                                  <a:solidFill>
                                    <a:srgbClr val="FF0000"/>
                                  </a:solidFill>
                                  <a:latin typeface="Cambria Math" charset="0"/>
                                </a:rPr>
                              </m:ctrlPr>
                            </m:dPr>
                            <m:e>
                              <m:f>
                                <m:fPr>
                                  <m:ctrlPr>
                                    <a:rPr lang="en-US" sz="1200" b="1" i="1" dirty="0">
                                      <a:solidFill>
                                        <a:srgbClr val="FF0000"/>
                                      </a:solidFill>
                                      <a:latin typeface="Cambria Math" charset="0"/>
                                    </a:rPr>
                                  </m:ctrlPr>
                                </m:fPr>
                                <m:num>
                                  <m:sSup>
                                    <m:sSupPr>
                                      <m:ctrlPr>
                                        <a:rPr lang="en-US" sz="1200" b="1" i="1" dirty="0">
                                          <a:solidFill>
                                            <a:srgbClr val="FF0000"/>
                                          </a:solidFill>
                                          <a:latin typeface="Cambria Math" charset="0"/>
                                        </a:rPr>
                                      </m:ctrlPr>
                                    </m:sSupPr>
                                    <m:e>
                                      <m:d>
                                        <m:dPr>
                                          <m:ctrlPr>
                                            <a:rPr lang="en-US" sz="1200" b="1" i="1" dirty="0">
                                              <a:solidFill>
                                                <a:srgbClr val="FF0000"/>
                                              </a:solidFill>
                                              <a:latin typeface="Cambria Math" charset="0"/>
                                            </a:rPr>
                                          </m:ctrlPr>
                                        </m:dPr>
                                        <m:e>
                                          <m:sSub>
                                            <m:sSubPr>
                                              <m:ctrlPr>
                                                <a:rPr lang="en-US" sz="1200" b="1" i="1" dirty="0">
                                                  <a:solidFill>
                                                    <a:srgbClr val="FF0000"/>
                                                  </a:solidFill>
                                                  <a:latin typeface="Cambria Math" charset="0"/>
                                                </a:rPr>
                                              </m:ctrlPr>
                                            </m:sSubPr>
                                            <m:e>
                                              <m:r>
                                                <a:rPr lang="en-US" sz="1200" b="1" i="1" dirty="0">
                                                  <a:solidFill>
                                                    <a:srgbClr val="FF0000"/>
                                                  </a:solidFill>
                                                  <a:latin typeface="Cambria Math" charset="0"/>
                                                </a:rPr>
                                                <m:t>𝒂</m:t>
                                              </m:r>
                                            </m:e>
                                            <m:sub>
                                              <m:r>
                                                <a:rPr lang="el-GR" sz="1200" b="1" i="1" dirty="0">
                                                  <a:solidFill>
                                                    <a:srgbClr val="FF0000"/>
                                                  </a:solidFill>
                                                  <a:latin typeface="Cambria Math" charset="0"/>
                                                </a:rPr>
                                                <m:t>𝜶</m:t>
                                              </m:r>
                                            </m:sub>
                                          </m:sSub>
                                          <m:r>
                                            <a:rPr lang="el-GR" sz="1200" b="1" i="1" dirty="0">
                                              <a:solidFill>
                                                <a:srgbClr val="FF0000"/>
                                              </a:solidFill>
                                              <a:latin typeface="Cambria Math" charset="0"/>
                                            </a:rPr>
                                            <m:t>−</m:t>
                                          </m:r>
                                          <m:acc>
                                            <m:accPr>
                                              <m:chr m:val="̂"/>
                                              <m:ctrlPr>
                                                <a:rPr lang="el-GR" sz="1200" b="1" i="1" dirty="0">
                                                  <a:solidFill>
                                                    <a:srgbClr val="FF0000"/>
                                                  </a:solidFill>
                                                  <a:latin typeface="Cambria Math" charset="0"/>
                                                </a:rPr>
                                              </m:ctrlPr>
                                            </m:accPr>
                                            <m:e>
                                              <m:r>
                                                <a:rPr lang="en-US" sz="1200" b="1" i="1" dirty="0">
                                                  <a:solidFill>
                                                    <a:srgbClr val="FF0000"/>
                                                  </a:solidFill>
                                                  <a:latin typeface="Cambria Math" charset="0"/>
                                                </a:rPr>
                                                <m:t>𝒂</m:t>
                                              </m:r>
                                            </m:e>
                                          </m:acc>
                                        </m:e>
                                      </m:d>
                                    </m:e>
                                    <m:sup>
                                      <m:r>
                                        <a:rPr lang="en-US" sz="1200" b="1" i="1" dirty="0">
                                          <a:solidFill>
                                            <a:srgbClr val="FF0000"/>
                                          </a:solidFill>
                                          <a:latin typeface="Cambria Math" charset="0"/>
                                        </a:rPr>
                                        <m:t>𝟐</m:t>
                                      </m:r>
                                    </m:sup>
                                  </m:sSup>
                                </m:num>
                                <m:den>
                                  <m:sSubSup>
                                    <m:sSubSupPr>
                                      <m:ctrlPr>
                                        <a:rPr lang="en-US" sz="1200" b="1" i="1" dirty="0">
                                          <a:solidFill>
                                            <a:srgbClr val="FF0000"/>
                                          </a:solidFill>
                                          <a:latin typeface="Cambria Math" charset="0"/>
                                        </a:rPr>
                                      </m:ctrlPr>
                                    </m:sSubSupPr>
                                    <m:e>
                                      <m:r>
                                        <a:rPr lang="el-GR" sz="1200" b="1" i="1" dirty="0">
                                          <a:solidFill>
                                            <a:srgbClr val="FF0000"/>
                                          </a:solidFill>
                                          <a:latin typeface="Cambria Math" charset="0"/>
                                        </a:rPr>
                                        <m:t>𝝈</m:t>
                                      </m:r>
                                    </m:e>
                                    <m:sub>
                                      <m:acc>
                                        <m:accPr>
                                          <m:chr m:val="̂"/>
                                          <m:ctrlPr>
                                            <a:rPr lang="el-GR" sz="1200" b="1" i="1" dirty="0">
                                              <a:solidFill>
                                                <a:srgbClr val="FF0000"/>
                                              </a:solidFill>
                                              <a:latin typeface="Cambria Math" charset="0"/>
                                            </a:rPr>
                                          </m:ctrlPr>
                                        </m:accPr>
                                        <m:e>
                                          <m:r>
                                            <a:rPr lang="el-GR" sz="1200" b="1" i="1" dirty="0">
                                              <a:solidFill>
                                                <a:srgbClr val="FF0000"/>
                                              </a:solidFill>
                                              <a:latin typeface="Cambria Math" charset="0"/>
                                            </a:rPr>
                                            <m:t>𝜶</m:t>
                                          </m:r>
                                        </m:e>
                                      </m:acc>
                                    </m:sub>
                                    <m:sup>
                                      <m:r>
                                        <a:rPr lang="el-GR" sz="1200" b="1" i="1" dirty="0">
                                          <a:solidFill>
                                            <a:srgbClr val="FF0000"/>
                                          </a:solidFill>
                                          <a:latin typeface="Cambria Math" charset="0"/>
                                        </a:rPr>
                                        <m:t>𝟐</m:t>
                                      </m:r>
                                    </m:sup>
                                  </m:sSubSup>
                                </m:den>
                              </m:f>
                            </m:e>
                          </m:d>
                        </m:e>
                      </m:d>
                      <m:r>
                        <a:rPr lang="en-US" sz="1200" b="1" i="1" dirty="0" smtClean="0">
                          <a:solidFill>
                            <a:srgbClr val="FF0000"/>
                          </a:solidFill>
                          <a:latin typeface="Cambria Math" charset="0"/>
                        </a:rPr>
                        <m:t>𝒅</m:t>
                      </m:r>
                      <m:sSub>
                        <m:sSubPr>
                          <m:ctrlPr>
                            <a:rPr lang="en-US" sz="1200" b="1" i="1">
                              <a:solidFill>
                                <a:srgbClr val="FF0000"/>
                              </a:solidFill>
                              <a:latin typeface="Cambria Math" charset="0"/>
                            </a:rPr>
                          </m:ctrlPr>
                        </m:sSubPr>
                        <m:e>
                          <m:r>
                            <a:rPr lang="en-US" sz="1200" b="1" i="1">
                              <a:solidFill>
                                <a:srgbClr val="FF0000"/>
                              </a:solidFill>
                              <a:latin typeface="Cambria Math" charset="0"/>
                            </a:rPr>
                            <m:t>𝒂</m:t>
                          </m:r>
                        </m:e>
                        <m:sub>
                          <m:r>
                            <a:rPr lang="el-GR" sz="1200" b="1" i="1">
                              <a:solidFill>
                                <a:srgbClr val="FF0000"/>
                              </a:solidFill>
                              <a:latin typeface="Cambria Math" charset="0"/>
                            </a:rPr>
                            <m:t>𝜶</m:t>
                          </m:r>
                        </m:sub>
                      </m:sSub>
                    </m:oMath>
                  </a14:m>
                  <a:endParaRPr lang="en-US" sz="1200"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5536" y="4694423"/>
                  <a:ext cx="8098306" cy="490134"/>
                </a:xfrm>
                <a:prstGeom prst="rect">
                  <a:avLst/>
                </a:prstGeom>
                <a:blipFill rotWithShape="0">
                  <a:blip r:embed="rId7"/>
                  <a:stretch>
                    <a:fillRect l="-226" t="-56250" b="-81250"/>
                  </a:stretch>
                </a:blipFill>
              </p:spPr>
              <p:txBody>
                <a:bodyPr/>
                <a:lstStyle/>
                <a:p>
                  <a:r>
                    <a:rPr lang="en-US">
                      <a:noFill/>
                    </a:rPr>
                    <a:t> </a:t>
                  </a:r>
                </a:p>
              </p:txBody>
            </p:sp>
          </mc:Fallback>
        </mc:AlternateContent>
      </p:grpSp>
      <p:grpSp>
        <p:nvGrpSpPr>
          <p:cNvPr id="27" name="Group 26"/>
          <p:cNvGrpSpPr/>
          <p:nvPr/>
        </p:nvGrpSpPr>
        <p:grpSpPr>
          <a:xfrm>
            <a:off x="323528" y="5225820"/>
            <a:ext cx="7938731" cy="1643951"/>
            <a:chOff x="323528" y="5225820"/>
            <a:chExt cx="7938731" cy="1643951"/>
          </a:xfrm>
        </p:grpSpPr>
        <p:grpSp>
          <p:nvGrpSpPr>
            <p:cNvPr id="23" name="Group 22"/>
            <p:cNvGrpSpPr/>
            <p:nvPr/>
          </p:nvGrpSpPr>
          <p:grpSpPr>
            <a:xfrm>
              <a:off x="4728559" y="5225820"/>
              <a:ext cx="3533700" cy="1643951"/>
              <a:chOff x="4896036" y="5231412"/>
              <a:chExt cx="3533700" cy="1643951"/>
            </a:xfrm>
          </p:grpSpPr>
          <p:grpSp>
            <p:nvGrpSpPr>
              <p:cNvPr id="21" name="Group 20"/>
              <p:cNvGrpSpPr/>
              <p:nvPr/>
            </p:nvGrpSpPr>
            <p:grpSpPr>
              <a:xfrm>
                <a:off x="4896036" y="5231412"/>
                <a:ext cx="3533700" cy="1385311"/>
                <a:chOff x="4896036" y="5231412"/>
                <a:chExt cx="3533700" cy="1385311"/>
              </a:xfrm>
            </p:grpSpPr>
            <p:pic>
              <p:nvPicPr>
                <p:cNvPr id="18" name="Picture 2">
                  <a:extLst>
                    <a:ext uri="{FF2B5EF4-FFF2-40B4-BE49-F238E27FC236}">
                      <a16:creationId xmlns:a16="http://schemas.microsoft.com/office/drawing/2014/main" xmlns="" id="{628604AA-A282-AA4D-9B9E-BAEF068779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894" b="44485"/>
                <a:stretch/>
              </p:blipFill>
              <p:spPr bwMode="auto">
                <a:xfrm>
                  <a:off x="4896036" y="5231412"/>
                  <a:ext cx="3533700" cy="138531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5112060" y="5589240"/>
                  <a:ext cx="972108" cy="3240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mc:AlternateContent xmlns:mc="http://schemas.openxmlformats.org/markup-compatibility/2006" xmlns:a14="http://schemas.microsoft.com/office/drawing/2010/main">
            <mc:Choice Requires="a14">
              <p:sp>
                <p:nvSpPr>
                  <p:cNvPr id="22" name="Rectangle 21"/>
                  <p:cNvSpPr/>
                  <p:nvPr/>
                </p:nvSpPr>
                <p:spPr>
                  <a:xfrm>
                    <a:off x="6529090" y="6567586"/>
                    <a:ext cx="7639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b="1" i="1" dirty="0">
                                  <a:latin typeface="Cambria Math" charset="0"/>
                                </a:rPr>
                              </m:ctrlPr>
                            </m:sSubPr>
                            <m:e>
                              <m:r>
                                <a:rPr lang="en-US" sz="1400" b="1" i="1" dirty="0">
                                  <a:latin typeface="Cambria Math" charset="0"/>
                                </a:rPr>
                                <m:t>𝒂</m:t>
                              </m:r>
                            </m:e>
                            <m:sub>
                              <m:r>
                                <a:rPr lang="el-GR" sz="1400" b="1" i="1" dirty="0">
                                  <a:latin typeface="Cambria Math" charset="0"/>
                                </a:rPr>
                                <m:t>𝜶</m:t>
                              </m:r>
                            </m:sub>
                          </m:sSub>
                          <m:r>
                            <a:rPr lang="el-GR" sz="1400" b="1" i="1" dirty="0">
                              <a:latin typeface="Cambria Math" charset="0"/>
                            </a:rPr>
                            <m:t>−</m:t>
                          </m:r>
                          <m:acc>
                            <m:accPr>
                              <m:chr m:val="̂"/>
                              <m:ctrlPr>
                                <a:rPr lang="el-GR" sz="1400" b="1" i="1" dirty="0">
                                  <a:latin typeface="Cambria Math" charset="0"/>
                                </a:rPr>
                              </m:ctrlPr>
                            </m:accPr>
                            <m:e>
                              <m:r>
                                <a:rPr lang="en-US" sz="1400" b="1" i="1" dirty="0">
                                  <a:latin typeface="Cambria Math" charset="0"/>
                                </a:rPr>
                                <m:t>𝒂</m:t>
                              </m:r>
                            </m:e>
                          </m:acc>
                        </m:oMath>
                      </m:oMathPara>
                    </a14:m>
                    <a:endParaRPr lang="en-US" sz="1400" dirty="0"/>
                  </a:p>
                </p:txBody>
              </p:sp>
            </mc:Choice>
            <mc:Fallback xmlns="">
              <p:sp>
                <p:nvSpPr>
                  <p:cNvPr id="22" name="Rectangle 21"/>
                  <p:cNvSpPr>
                    <a:spLocks noRot="1" noChangeAspect="1" noMove="1" noResize="1" noEditPoints="1" noAdjustHandles="1" noChangeArrowheads="1" noChangeShapeType="1" noTextEdit="1"/>
                  </p:cNvSpPr>
                  <p:nvPr/>
                </p:nvSpPr>
                <p:spPr>
                  <a:xfrm>
                    <a:off x="6529090" y="6567586"/>
                    <a:ext cx="763992" cy="307777"/>
                  </a:xfrm>
                  <a:prstGeom prst="rect">
                    <a:avLst/>
                  </a:prstGeom>
                  <a:blipFill rotWithShape="0">
                    <a:blip r:embed="rId9"/>
                    <a:stretch>
                      <a:fillRect r="-272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3"/>
                <p:cNvSpPr txBox="1"/>
                <p:nvPr/>
              </p:nvSpPr>
              <p:spPr>
                <a:xfrm>
                  <a:off x="323528" y="5325008"/>
                  <a:ext cx="4752528" cy="461665"/>
                </a:xfrm>
                <a:prstGeom prst="rect">
                  <a:avLst/>
                </a:prstGeom>
                <a:noFill/>
              </p:spPr>
              <p:txBody>
                <a:bodyPr wrap="square" rtlCol="0">
                  <a:spAutoFit/>
                </a:bodyPr>
                <a:lstStyle/>
                <a:p>
                  <a:pPr algn="just"/>
                  <a:r>
                    <a:rPr lang="el-GR" sz="1200" b="1" dirty="0" smtClean="0">
                      <a:solidFill>
                        <a:srgbClr val="006600"/>
                      </a:solidFill>
                    </a:rPr>
                    <a:t>Η θεωρία προβλέπει </a:t>
                  </a:r>
                  <a:r>
                    <a:rPr lang="en-US" sz="1200" b="1" dirty="0" smtClean="0">
                      <a:solidFill>
                        <a:srgbClr val="006600"/>
                      </a:solidFill>
                    </a:rPr>
                    <a:t>a</a:t>
                  </a:r>
                  <a:r>
                    <a:rPr lang="el-GR" sz="1200" b="1" baseline="-25000" dirty="0" smtClean="0">
                      <a:solidFill>
                        <a:srgbClr val="006600"/>
                      </a:solidFill>
                    </a:rPr>
                    <a:t>α</a:t>
                  </a:r>
                  <a:r>
                    <a:rPr lang="el-GR" sz="1200" b="1" dirty="0" smtClean="0">
                      <a:solidFill>
                        <a:srgbClr val="006600"/>
                      </a:solidFill>
                    </a:rPr>
                    <a:t>=0 και από τα πειραματικά μας δεδομένα εκτιμήσαμε  -0.221</a:t>
                  </a:r>
                  <a14:m>
                    <m:oMath xmlns:m="http://schemas.openxmlformats.org/officeDocument/2006/math">
                      <m:r>
                        <a:rPr lang="el-GR" sz="1200" b="1" i="1" smtClean="0">
                          <a:solidFill>
                            <a:srgbClr val="006600"/>
                          </a:solidFill>
                          <a:latin typeface="Cambria Math" charset="0"/>
                          <a:ea typeface="Cambria Math" charset="0"/>
                          <a:cs typeface="Cambria Math" charset="0"/>
                        </a:rPr>
                        <m:t>±</m:t>
                      </m:r>
                      <m:r>
                        <a:rPr lang="el-GR" sz="1200" b="1" i="1" smtClean="0">
                          <a:solidFill>
                            <a:srgbClr val="006600"/>
                          </a:solidFill>
                          <a:latin typeface="Cambria Math" charset="0"/>
                          <a:ea typeface="Cambria Math" charset="0"/>
                          <a:cs typeface="Cambria Math" charset="0"/>
                        </a:rPr>
                        <m:t>𝟎</m:t>
                      </m:r>
                      <m:r>
                        <a:rPr lang="el-GR" sz="1200" b="1" i="1" smtClean="0">
                          <a:solidFill>
                            <a:srgbClr val="006600"/>
                          </a:solidFill>
                          <a:latin typeface="Cambria Math" charset="0"/>
                          <a:ea typeface="Cambria Math" charset="0"/>
                          <a:cs typeface="Cambria Math" charset="0"/>
                        </a:rPr>
                        <m:t>.</m:t>
                      </m:r>
                      <m:r>
                        <a:rPr lang="el-GR" sz="1200" b="1" i="1" smtClean="0">
                          <a:solidFill>
                            <a:srgbClr val="006600"/>
                          </a:solidFill>
                          <a:latin typeface="Cambria Math" charset="0"/>
                          <a:ea typeface="Cambria Math" charset="0"/>
                          <a:cs typeface="Cambria Math" charset="0"/>
                        </a:rPr>
                        <m:t>𝟐𝟐𝟎</m:t>
                      </m:r>
                    </m:oMath>
                  </a14:m>
                  <a:endParaRPr lang="en-US" sz="1200" b="1" baseline="-25000" dirty="0">
                    <a:solidFill>
                      <a:srgbClr val="0066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23528" y="5325008"/>
                  <a:ext cx="4752528" cy="461665"/>
                </a:xfrm>
                <a:prstGeom prst="rect">
                  <a:avLst/>
                </a:prstGeom>
                <a:blipFill rotWithShape="0">
                  <a:blip r:embed="rId10"/>
                  <a:stretch>
                    <a:fillRect t="-1333" r="-897" b="-10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Box 24"/>
              <p:cNvSpPr txBox="1"/>
              <p:nvPr/>
            </p:nvSpPr>
            <p:spPr>
              <a:xfrm>
                <a:off x="286470" y="5903980"/>
                <a:ext cx="4752528" cy="574260"/>
              </a:xfrm>
              <a:prstGeom prst="rect">
                <a:avLst/>
              </a:prstGeom>
              <a:noFill/>
            </p:spPr>
            <p:txBody>
              <a:bodyPr wrap="square" rtlCol="0">
                <a:spAutoFit/>
              </a:bodyPr>
              <a:lstStyle/>
              <a:p>
                <a:pPr algn="just"/>
                <a:r>
                  <a:rPr lang="el-GR" sz="1200" b="1" dirty="0" smtClean="0">
                    <a:solidFill>
                      <a:srgbClr val="0000CC"/>
                    </a:solidFill>
                  </a:rPr>
                  <a:t>Η θεωρία προβλέπει </a:t>
                </a:r>
                <a:r>
                  <a:rPr lang="en-US" sz="1200" b="1" dirty="0" smtClean="0">
                    <a:solidFill>
                      <a:srgbClr val="0000CC"/>
                    </a:solidFill>
                  </a:rPr>
                  <a:t>b</a:t>
                </a:r>
                <a:r>
                  <a:rPr lang="el-GR" sz="1200" b="1" baseline="-25000" dirty="0" smtClean="0">
                    <a:solidFill>
                      <a:srgbClr val="0000CC"/>
                    </a:solidFill>
                  </a:rPr>
                  <a:t>α</a:t>
                </a:r>
                <a:r>
                  <a:rPr lang="el-GR" sz="1200" b="1" dirty="0" smtClean="0">
                    <a:solidFill>
                      <a:srgbClr val="0000CC"/>
                    </a:solidFill>
                  </a:rPr>
                  <a:t>=</a:t>
                </a:r>
                <a14:m>
                  <m:oMath xmlns:m="http://schemas.openxmlformats.org/officeDocument/2006/math">
                    <m:f>
                      <m:fPr>
                        <m:ctrlPr>
                          <a:rPr lang="el-GR" sz="1200" b="1" i="1" smtClean="0">
                            <a:solidFill>
                              <a:srgbClr val="0000CC"/>
                            </a:solidFill>
                            <a:latin typeface="Cambria Math" charset="0"/>
                          </a:rPr>
                        </m:ctrlPr>
                      </m:fPr>
                      <m:num>
                        <m:r>
                          <a:rPr lang="en-US" sz="1200" b="1" i="1" smtClean="0">
                            <a:solidFill>
                              <a:srgbClr val="0000CC"/>
                            </a:solidFill>
                            <a:latin typeface="Cambria Math" charset="0"/>
                          </a:rPr>
                          <m:t>𝟐</m:t>
                        </m:r>
                        <m:r>
                          <a:rPr lang="el-GR" sz="1200" b="1" i="1" smtClean="0">
                            <a:solidFill>
                              <a:srgbClr val="0000CC"/>
                            </a:solidFill>
                            <a:latin typeface="Cambria Math" charset="0"/>
                          </a:rPr>
                          <m:t>𝝅</m:t>
                        </m:r>
                      </m:num>
                      <m:den>
                        <m:rad>
                          <m:radPr>
                            <m:degHide m:val="on"/>
                            <m:ctrlPr>
                              <a:rPr lang="el-GR" sz="1200" b="1" i="1" smtClean="0">
                                <a:solidFill>
                                  <a:srgbClr val="0000CC"/>
                                </a:solidFill>
                                <a:latin typeface="Cambria Math" charset="0"/>
                              </a:rPr>
                            </m:ctrlPr>
                          </m:radPr>
                          <m:deg/>
                          <m:e>
                            <m:r>
                              <a:rPr lang="en-US" sz="1200" b="1" i="1" smtClean="0">
                                <a:solidFill>
                                  <a:srgbClr val="0000CC"/>
                                </a:solidFill>
                                <a:latin typeface="Cambria Math" charset="0"/>
                              </a:rPr>
                              <m:t>𝒈</m:t>
                            </m:r>
                          </m:e>
                        </m:rad>
                      </m:den>
                    </m:f>
                  </m:oMath>
                </a14:m>
                <a:r>
                  <a:rPr lang="en-US" sz="1200" b="1" dirty="0" smtClean="0">
                    <a:solidFill>
                      <a:srgbClr val="0000CC"/>
                    </a:solidFill>
                  </a:rPr>
                  <a:t>=2.</a:t>
                </a:r>
                <a:r>
                  <a:rPr lang="el-GR" sz="1200" b="1" dirty="0" smtClean="0">
                    <a:solidFill>
                      <a:srgbClr val="0000CC"/>
                    </a:solidFill>
                  </a:rPr>
                  <a:t>0</a:t>
                </a:r>
                <a:r>
                  <a:rPr lang="en-US" sz="1200" b="1" dirty="0" smtClean="0">
                    <a:solidFill>
                      <a:srgbClr val="0000CC"/>
                    </a:solidFill>
                  </a:rPr>
                  <a:t>06</a:t>
                </a:r>
                <a:r>
                  <a:rPr lang="el-GR" sz="1200" b="1" dirty="0" smtClean="0">
                    <a:solidFill>
                      <a:srgbClr val="0000CC"/>
                    </a:solidFill>
                  </a:rPr>
                  <a:t> και από τα πειραματικά μας δεδομένα εκτιμήσαμε  </a:t>
                </a:r>
                <a:r>
                  <a:rPr lang="en-US" sz="1200" b="1" dirty="0" smtClean="0">
                    <a:solidFill>
                      <a:srgbClr val="0000CC"/>
                    </a:solidFill>
                  </a:rPr>
                  <a:t>2</a:t>
                </a:r>
                <a14:m>
                  <m:oMath xmlns:m="http://schemas.openxmlformats.org/officeDocument/2006/math">
                    <m:r>
                      <a:rPr lang="en-US" sz="1200" b="1" i="0" smtClean="0">
                        <a:solidFill>
                          <a:srgbClr val="0000CC"/>
                        </a:solidFill>
                        <a:latin typeface="Cambria Math" charset="0"/>
                        <a:ea typeface="Cambria Math" charset="0"/>
                        <a:cs typeface="Cambria Math" charset="0"/>
                      </a:rPr>
                      <m:t>.</m:t>
                    </m:r>
                    <m:r>
                      <a:rPr lang="en-US" sz="1200" b="1" i="0" smtClean="0">
                        <a:solidFill>
                          <a:srgbClr val="0000CC"/>
                        </a:solidFill>
                        <a:latin typeface="Cambria Math" charset="0"/>
                        <a:ea typeface="Cambria Math" charset="0"/>
                        <a:cs typeface="Cambria Math" charset="0"/>
                      </a:rPr>
                      <m:t>𝟏𝟗𝟒</m:t>
                    </m:r>
                    <m:r>
                      <a:rPr lang="el-GR" sz="1200" b="1" i="1" smtClean="0">
                        <a:solidFill>
                          <a:srgbClr val="0000CC"/>
                        </a:solidFill>
                        <a:latin typeface="Cambria Math" charset="0"/>
                        <a:ea typeface="Cambria Math" charset="0"/>
                        <a:cs typeface="Cambria Math" charset="0"/>
                      </a:rPr>
                      <m:t>±</m:t>
                    </m:r>
                    <m:r>
                      <a:rPr lang="el-GR" sz="1200" b="1" i="1" smtClean="0">
                        <a:solidFill>
                          <a:srgbClr val="0000CC"/>
                        </a:solidFill>
                        <a:latin typeface="Cambria Math" charset="0"/>
                        <a:ea typeface="Cambria Math" charset="0"/>
                        <a:cs typeface="Cambria Math" charset="0"/>
                      </a:rPr>
                      <m:t>𝟎</m:t>
                    </m:r>
                    <m:r>
                      <a:rPr lang="el-GR" sz="1200" b="1" i="1" smtClean="0">
                        <a:solidFill>
                          <a:srgbClr val="0000CC"/>
                        </a:solidFill>
                        <a:latin typeface="Cambria Math" charset="0"/>
                        <a:ea typeface="Cambria Math" charset="0"/>
                        <a:cs typeface="Cambria Math" charset="0"/>
                      </a:rPr>
                      <m:t>.</m:t>
                    </m:r>
                    <m:r>
                      <a:rPr lang="el-GR" sz="1200" b="1" i="1" smtClean="0">
                        <a:solidFill>
                          <a:srgbClr val="0000CC"/>
                        </a:solidFill>
                        <a:latin typeface="Cambria Math" charset="0"/>
                        <a:ea typeface="Cambria Math" charset="0"/>
                        <a:cs typeface="Cambria Math" charset="0"/>
                      </a:rPr>
                      <m:t>𝟐𝟏𝟒</m:t>
                    </m:r>
                  </m:oMath>
                </a14:m>
                <a:endParaRPr lang="en-US" sz="1200" b="1" baseline="-25000" dirty="0">
                  <a:solidFill>
                    <a:srgbClr val="0000CC"/>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86470" y="5903980"/>
                <a:ext cx="4752528" cy="574260"/>
              </a:xfrm>
              <a:prstGeom prst="rect">
                <a:avLst/>
              </a:prstGeom>
              <a:blipFill rotWithShape="0">
                <a:blip r:embed="rId11"/>
                <a:stretch>
                  <a:fillRect l="-128" r="-641" b="-6383"/>
                </a:stretch>
              </a:blipFill>
            </p:spPr>
            <p:txBody>
              <a:bodyPr/>
              <a:lstStyle/>
              <a:p>
                <a:r>
                  <a:rPr lang="en-US">
                    <a:noFill/>
                  </a:rPr>
                  <a:t> </a:t>
                </a:r>
              </a:p>
            </p:txBody>
          </p:sp>
        </mc:Fallback>
      </mc:AlternateContent>
    </p:spTree>
    <p:extLst>
      <p:ext uri="{BB962C8B-B14F-4D97-AF65-F5344CB8AC3E}">
        <p14:creationId xmlns:p14="http://schemas.microsoft.com/office/powerpoint/2010/main" val="146439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46</a:t>
            </a:fld>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18" y="260648"/>
            <a:ext cx="2629040" cy="259228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131840" y="1071900"/>
                <a:ext cx="1596719" cy="471539"/>
              </a:xfrm>
              <a:prstGeom prst="rect">
                <a:avLst/>
              </a:prstGeom>
            </p:spPr>
            <p:txBody>
              <a:bodyPr wrap="none">
                <a:spAutoFit/>
              </a:bodyPr>
              <a:lstStyle/>
              <a:p>
                <a14:m>
                  <m:oMath xmlns:m="http://schemas.openxmlformats.org/officeDocument/2006/math">
                    <m:acc>
                      <m:accPr>
                        <m:chr m:val="̂"/>
                        <m:ctrlPr>
                          <a:rPr lang="en-US" sz="1200" i="1" smtClean="0">
                            <a:solidFill>
                              <a:schemeClr val="tx1"/>
                            </a:solidFill>
                            <a:latin typeface="Cambria Math" charset="0"/>
                          </a:rPr>
                        </m:ctrlPr>
                      </m:accPr>
                      <m:e>
                        <m:r>
                          <a:rPr lang="en-US" sz="1200" i="1">
                            <a:solidFill>
                              <a:schemeClr val="tx1"/>
                            </a:solidFill>
                            <a:latin typeface="Cambria Math" charset="0"/>
                          </a:rPr>
                          <m:t>𝑎</m:t>
                        </m:r>
                      </m:e>
                    </m:acc>
                  </m:oMath>
                </a14:m>
                <a:r>
                  <a:rPr lang="en-US" sz="1200" dirty="0" smtClean="0">
                    <a:solidFill>
                      <a:schemeClr val="tx1"/>
                    </a:solidFill>
                  </a:rPr>
                  <a:t>=-0.221</a:t>
                </a:r>
                <a:r>
                  <a:rPr lang="en-US" sz="1200" i="1" dirty="0" smtClean="0">
                    <a:solidFill>
                      <a:schemeClr val="tx1"/>
                    </a:solidFill>
                    <a:latin typeface="Cambria Math" charset="0"/>
                  </a:rPr>
                  <a:t>   </a:t>
                </a:r>
                <a14:m>
                  <m:oMath xmlns:m="http://schemas.openxmlformats.org/officeDocument/2006/math">
                    <m:sSub>
                      <m:sSubPr>
                        <m:ctrlPr>
                          <a:rPr lang="en-US" sz="1200" i="1" dirty="0" smtClean="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i="1" dirty="0">
                                <a:solidFill>
                                  <a:schemeClr val="tx1"/>
                                </a:solidFill>
                                <a:latin typeface="Cambria Math" charset="0"/>
                              </a:rPr>
                              <m:t>𝑎</m:t>
                            </m:r>
                          </m:e>
                        </m:acc>
                      </m:sub>
                    </m:sSub>
                    <m:r>
                      <a:rPr lang="el-GR" sz="1200" i="1" dirty="0">
                        <a:solidFill>
                          <a:schemeClr val="tx1"/>
                        </a:solidFill>
                        <a:latin typeface="Cambria Math" charset="0"/>
                      </a:rPr>
                      <m:t>=</m:t>
                    </m:r>
                    <m:r>
                      <a:rPr lang="en-US" sz="1200" b="0" i="1" dirty="0" smtClean="0">
                        <a:solidFill>
                          <a:schemeClr val="tx1"/>
                        </a:solidFill>
                        <a:latin typeface="Cambria Math" charset="0"/>
                      </a:rPr>
                      <m:t>0.2</m:t>
                    </m:r>
                    <m:r>
                      <a:rPr lang="el-GR" sz="1200" b="0" i="1" dirty="0" smtClean="0">
                        <a:solidFill>
                          <a:schemeClr val="tx1"/>
                        </a:solidFill>
                        <a:latin typeface="Cambria Math" charset="0"/>
                      </a:rPr>
                      <m:t>20</m:t>
                    </m:r>
                  </m:oMath>
                </a14:m>
                <a:endParaRPr lang="el-GR" sz="1200" b="0" i="1" dirty="0" smtClean="0">
                  <a:solidFill>
                    <a:schemeClr val="tx1"/>
                  </a:solidFill>
                  <a:latin typeface="Cambria Math" charset="0"/>
                </a:endParaRPr>
              </a:p>
              <a:p>
                <a14:m>
                  <m:oMath xmlns:m="http://schemas.openxmlformats.org/officeDocument/2006/math">
                    <m:acc>
                      <m:accPr>
                        <m:chr m:val="̂"/>
                        <m:ctrlPr>
                          <a:rPr lang="en-US" sz="1200" i="1">
                            <a:solidFill>
                              <a:schemeClr val="tx1"/>
                            </a:solidFill>
                            <a:latin typeface="Cambria Math" charset="0"/>
                          </a:rPr>
                        </m:ctrlPr>
                      </m:accPr>
                      <m:e>
                        <m:r>
                          <a:rPr lang="en-US" sz="1200" b="0" i="1" smtClean="0">
                            <a:solidFill>
                              <a:schemeClr val="tx1"/>
                            </a:solidFill>
                            <a:latin typeface="Cambria Math" charset="0"/>
                          </a:rPr>
                          <m:t>𝑏</m:t>
                        </m:r>
                      </m:e>
                    </m:acc>
                  </m:oMath>
                </a14:m>
                <a:r>
                  <a:rPr lang="en-US" sz="1200" dirty="0" smtClean="0">
                    <a:solidFill>
                      <a:schemeClr val="tx1"/>
                    </a:solidFill>
                  </a:rPr>
                  <a:t>=2.194</a:t>
                </a:r>
                <a:r>
                  <a:rPr lang="en-US" sz="1200" i="1" dirty="0" smtClean="0">
                    <a:solidFill>
                      <a:schemeClr val="tx1"/>
                    </a:solidFill>
                    <a:latin typeface="Cambria Math" charset="0"/>
                  </a:rPr>
                  <a:t>  </a:t>
                </a:r>
                <a14:m>
                  <m:oMath xmlns:m="http://schemas.openxmlformats.org/officeDocument/2006/math">
                    <m:sSub>
                      <m:sSubPr>
                        <m:ctrlPr>
                          <a:rPr lang="en-US" sz="1200" i="1" dirty="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b="0" i="1" dirty="0" smtClean="0">
                                <a:solidFill>
                                  <a:schemeClr val="tx1"/>
                                </a:solidFill>
                                <a:latin typeface="Cambria Math" charset="0"/>
                              </a:rPr>
                              <m:t>𝑏</m:t>
                            </m:r>
                          </m:e>
                        </m:acc>
                      </m:sub>
                    </m:sSub>
                    <m:r>
                      <a:rPr lang="el-GR" sz="1200" i="1" dirty="0">
                        <a:solidFill>
                          <a:schemeClr val="tx1"/>
                        </a:solidFill>
                        <a:latin typeface="Cambria Math" charset="0"/>
                      </a:rPr>
                      <m:t>=</m:t>
                    </m:r>
                  </m:oMath>
                </a14:m>
                <a:r>
                  <a:rPr lang="en-US" sz="1200" dirty="0" smtClean="0">
                    <a:solidFill>
                      <a:schemeClr val="tx1"/>
                    </a:solidFill>
                  </a:rPr>
                  <a:t>0.21</a:t>
                </a:r>
                <a:r>
                  <a:rPr lang="el-GR" sz="1200" dirty="0" smtClean="0">
                    <a:solidFill>
                      <a:schemeClr val="tx1"/>
                    </a:solidFill>
                  </a:rPr>
                  <a:t>4</a:t>
                </a:r>
                <a:endParaRPr lang="en-US" sz="12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131840" y="1071900"/>
                <a:ext cx="1596719" cy="471539"/>
              </a:xfrm>
              <a:prstGeom prst="rect">
                <a:avLst/>
              </a:prstGeom>
              <a:blipFill rotWithShape="0">
                <a:blip r:embed="rId3"/>
                <a:stretch>
                  <a:fillRect t="-1299" b="-10390"/>
                </a:stretch>
              </a:blipFill>
            </p:spPr>
            <p:txBody>
              <a:bodyPr/>
              <a:lstStyle/>
              <a:p>
                <a:r>
                  <a:rPr lang="en-US">
                    <a:noFill/>
                  </a:rPr>
                  <a:t> </a:t>
                </a:r>
              </a:p>
            </p:txBody>
          </p:sp>
        </mc:Fallback>
      </mc:AlternateContent>
      <p:sp>
        <p:nvSpPr>
          <p:cNvPr id="6" name="TextBox 5"/>
          <p:cNvSpPr txBox="1"/>
          <p:nvPr/>
        </p:nvSpPr>
        <p:spPr>
          <a:xfrm>
            <a:off x="2951820" y="548680"/>
            <a:ext cx="5701175" cy="523220"/>
          </a:xfrm>
          <a:prstGeom prst="rect">
            <a:avLst/>
          </a:prstGeom>
          <a:noFill/>
        </p:spPr>
        <p:txBody>
          <a:bodyPr wrap="square" rtlCol="0">
            <a:spAutoFit/>
          </a:bodyPr>
          <a:lstStyle/>
          <a:p>
            <a:pPr algn="just"/>
            <a:r>
              <a:rPr lang="el-GR" sz="1400" b="1" dirty="0" smtClean="0">
                <a:solidFill>
                  <a:srgbClr val="0000CC"/>
                </a:solidFill>
              </a:rPr>
              <a:t>Εφαρμόζουμε την μέθοδο ελαχίστων τετραγώνων και υπολογίζουμε:</a:t>
            </a:r>
            <a:endParaRPr lang="en-US" sz="1400" b="1" dirty="0">
              <a:solidFill>
                <a:srgbClr val="0000CC"/>
              </a:solidFill>
            </a:endParaRPr>
          </a:p>
        </p:txBody>
      </p:sp>
      <mc:AlternateContent xmlns:mc="http://schemas.openxmlformats.org/markup-compatibility/2006" xmlns:a14="http://schemas.microsoft.com/office/drawing/2010/main">
        <mc:Choice Requires="a14">
          <p:sp>
            <p:nvSpPr>
              <p:cNvPr id="7" name="Rectangle 6"/>
              <p:cNvSpPr/>
              <p:nvPr/>
            </p:nvSpPr>
            <p:spPr>
              <a:xfrm>
                <a:off x="1957090" y="1454268"/>
                <a:ext cx="4572000" cy="336759"/>
              </a:xfrm>
              <a:prstGeom prst="rect">
                <a:avLst/>
              </a:prstGeom>
            </p:spPr>
            <p:txBody>
              <a:bodyPr>
                <a:spAutoFit/>
              </a:bodyPr>
              <a:lstStyle/>
              <a:p>
                <a:r>
                  <a:rPr lang="en-US" sz="1400" dirty="0" smtClean="0">
                    <a:solidFill>
                      <a:schemeClr val="tx1"/>
                    </a:solidFill>
                  </a:rPr>
                  <a:t>cov</a:t>
                </a:r>
                <a14:m>
                  <m:oMath xmlns:m="http://schemas.openxmlformats.org/officeDocument/2006/math">
                    <m:d>
                      <m:dPr>
                        <m:begChr m:val="["/>
                        <m:endChr m:val="]"/>
                        <m:ctrlPr>
                          <a:rPr lang="en-US" sz="1400" i="1">
                            <a:solidFill>
                              <a:schemeClr val="tx1"/>
                            </a:solidFill>
                            <a:latin typeface="Cambria Math" charset="0"/>
                          </a:rPr>
                        </m:ctrlPr>
                      </m:dPr>
                      <m:e>
                        <m:acc>
                          <m:accPr>
                            <m:chr m:val="̂"/>
                            <m:ctrlPr>
                              <a:rPr lang="en-US" sz="1400" i="1">
                                <a:solidFill>
                                  <a:schemeClr val="tx1"/>
                                </a:solidFill>
                                <a:latin typeface="Cambria Math" charset="0"/>
                              </a:rPr>
                            </m:ctrlPr>
                          </m:accPr>
                          <m:e>
                            <m:r>
                              <a:rPr lang="en-US" sz="1400" b="0" i="1">
                                <a:solidFill>
                                  <a:schemeClr val="tx1"/>
                                </a:solidFill>
                                <a:latin typeface="Cambria Math" charset="0"/>
                              </a:rPr>
                              <m:t>𝑎</m:t>
                            </m:r>
                          </m:e>
                        </m:acc>
                        <m:r>
                          <a:rPr lang="en-US" sz="1400" b="0" i="1">
                            <a:solidFill>
                              <a:schemeClr val="tx1"/>
                            </a:solidFill>
                            <a:latin typeface="Cambria Math" charset="0"/>
                          </a:rPr>
                          <m:t>,</m:t>
                        </m:r>
                        <m:acc>
                          <m:accPr>
                            <m:chr m:val="̂"/>
                            <m:ctrlPr>
                              <a:rPr lang="en-US" sz="1400" i="1">
                                <a:solidFill>
                                  <a:schemeClr val="tx1"/>
                                </a:solidFill>
                                <a:latin typeface="Cambria Math" charset="0"/>
                              </a:rPr>
                            </m:ctrlPr>
                          </m:accPr>
                          <m:e>
                            <m:r>
                              <a:rPr lang="en-US" sz="1400" b="0" i="1">
                                <a:solidFill>
                                  <a:schemeClr val="tx1"/>
                                </a:solidFill>
                                <a:latin typeface="Cambria Math" charset="0"/>
                              </a:rPr>
                              <m:t>𝑏</m:t>
                            </m:r>
                          </m:e>
                        </m:acc>
                      </m:e>
                    </m:d>
                  </m:oMath>
                </a14:m>
                <a:r>
                  <a:rPr lang="en-US" sz="1400" dirty="0">
                    <a:solidFill>
                      <a:schemeClr val="tx1"/>
                    </a:solidFill>
                  </a:rPr>
                  <a:t>=-0.0463 </a:t>
                </a:r>
                <a:r>
                  <a:rPr lang="el-GR" sz="1400" dirty="0">
                    <a:solidFill>
                      <a:schemeClr val="tx1"/>
                    </a:solidFill>
                  </a:rPr>
                  <a:t>και ρ=-0.986</a:t>
                </a:r>
                <a:endParaRPr lang="en-US" sz="1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957090" y="1454268"/>
                <a:ext cx="4572000" cy="336759"/>
              </a:xfrm>
              <a:prstGeom prst="rect">
                <a:avLst/>
              </a:prstGeom>
              <a:blipFill rotWithShape="0">
                <a:blip r:embed="rId4"/>
                <a:stretch>
                  <a:fillRect b="-14545"/>
                </a:stretch>
              </a:blipFill>
            </p:spPr>
            <p:txBody>
              <a:bodyPr/>
              <a:lstStyle/>
              <a:p>
                <a:r>
                  <a:rPr lang="en-US">
                    <a:noFill/>
                  </a:rPr>
                  <a:t> </a:t>
                </a:r>
              </a:p>
            </p:txBody>
          </p:sp>
        </mc:Fallback>
      </mc:AlternateContent>
      <p:sp>
        <p:nvSpPr>
          <p:cNvPr id="8" name="TextBox 7"/>
          <p:cNvSpPr txBox="1"/>
          <p:nvPr/>
        </p:nvSpPr>
        <p:spPr>
          <a:xfrm>
            <a:off x="2777658" y="1879267"/>
            <a:ext cx="5574762" cy="369332"/>
          </a:xfrm>
          <a:prstGeom prst="rect">
            <a:avLst/>
          </a:prstGeom>
          <a:noFill/>
        </p:spPr>
        <p:txBody>
          <a:bodyPr wrap="square" rtlCol="0">
            <a:spAutoFit/>
          </a:bodyPr>
          <a:lstStyle/>
          <a:p>
            <a:r>
              <a:rPr lang="el-GR" sz="1800" b="1" dirty="0" smtClean="0">
                <a:solidFill>
                  <a:srgbClr val="FF0000"/>
                </a:solidFill>
              </a:rPr>
              <a:t>Ποια είναι η τιμή του </a:t>
            </a:r>
            <a:r>
              <a:rPr lang="en-US" sz="1800" b="1" dirty="0" smtClean="0">
                <a:solidFill>
                  <a:srgbClr val="FF0000"/>
                </a:solidFill>
              </a:rPr>
              <a:t>g</a:t>
            </a:r>
            <a:r>
              <a:rPr lang="el-GR" sz="1800" b="1" dirty="0" smtClean="0">
                <a:solidFill>
                  <a:srgbClr val="FF0000"/>
                </a:solidFill>
              </a:rPr>
              <a:t>;</a:t>
            </a:r>
            <a:endParaRPr lang="en-US" sz="1800" b="1"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2762800" y="2339654"/>
                <a:ext cx="3512500" cy="513282"/>
              </a:xfrm>
              <a:prstGeom prst="rect">
                <a:avLst/>
              </a:prstGeom>
            </p:spPr>
            <p:txBody>
              <a:bodyPr wrap="none">
                <a:spAutoFit/>
              </a:bodyPr>
              <a:lstStyle/>
              <a:p>
                <a:r>
                  <a:rPr lang="en-US" sz="1400" b="1" dirty="0" smtClean="0">
                    <a:solidFill>
                      <a:schemeClr val="tx1"/>
                    </a:solidFill>
                  </a:rPr>
                  <a:t>b</a:t>
                </a:r>
                <a:r>
                  <a:rPr lang="el-GR" sz="1400" b="1" baseline="-25000" dirty="0">
                    <a:solidFill>
                      <a:schemeClr val="tx1"/>
                    </a:solidFill>
                  </a:rPr>
                  <a:t>α</a:t>
                </a:r>
                <a:r>
                  <a:rPr lang="el-GR" sz="1400" b="1" dirty="0">
                    <a:solidFill>
                      <a:schemeClr val="tx1"/>
                    </a:solidFill>
                  </a:rPr>
                  <a:t>=</a:t>
                </a:r>
                <a14:m>
                  <m:oMath xmlns:m="http://schemas.openxmlformats.org/officeDocument/2006/math">
                    <m:f>
                      <m:fPr>
                        <m:ctrlPr>
                          <a:rPr lang="el-GR" sz="1400" b="1" i="1">
                            <a:solidFill>
                              <a:schemeClr val="tx1"/>
                            </a:solidFill>
                            <a:latin typeface="Cambria Math" charset="0"/>
                          </a:rPr>
                        </m:ctrlPr>
                      </m:fPr>
                      <m:num>
                        <m:r>
                          <a:rPr lang="en-US" sz="1400" b="1" i="1">
                            <a:solidFill>
                              <a:schemeClr val="tx1"/>
                            </a:solidFill>
                            <a:latin typeface="Cambria Math" charset="0"/>
                          </a:rPr>
                          <m:t>𝟐</m:t>
                        </m:r>
                        <m:r>
                          <a:rPr lang="el-GR" sz="1400" b="1" i="1">
                            <a:solidFill>
                              <a:schemeClr val="tx1"/>
                            </a:solidFill>
                            <a:latin typeface="Cambria Math" charset="0"/>
                          </a:rPr>
                          <m:t>𝝅</m:t>
                        </m:r>
                      </m:num>
                      <m:den>
                        <m:rad>
                          <m:radPr>
                            <m:degHide m:val="on"/>
                            <m:ctrlPr>
                              <a:rPr lang="el-GR" sz="1400" b="1" i="1">
                                <a:solidFill>
                                  <a:schemeClr val="tx1"/>
                                </a:solidFill>
                                <a:latin typeface="Cambria Math" charset="0"/>
                              </a:rPr>
                            </m:ctrlPr>
                          </m:radPr>
                          <m:deg/>
                          <m:e>
                            <m:r>
                              <a:rPr lang="en-US" sz="1400" b="1" i="1">
                                <a:solidFill>
                                  <a:schemeClr val="tx1"/>
                                </a:solidFill>
                                <a:latin typeface="Cambria Math" charset="0"/>
                              </a:rPr>
                              <m:t>𝒈</m:t>
                            </m:r>
                          </m:e>
                        </m:rad>
                      </m:den>
                    </m:f>
                  </m:oMath>
                </a14:m>
                <a:r>
                  <a:rPr lang="el-GR" sz="1400" b="1" dirty="0" smtClean="0">
                    <a:solidFill>
                      <a:schemeClr val="tx1"/>
                    </a:solidFill>
                  </a:rPr>
                  <a:t> </a:t>
                </a:r>
                <a14:m>
                  <m:oMath xmlns:m="http://schemas.openxmlformats.org/officeDocument/2006/math">
                    <m:r>
                      <a:rPr lang="el-GR" sz="1400" b="1" i="1" smtClean="0">
                        <a:solidFill>
                          <a:schemeClr val="tx1"/>
                        </a:solidFill>
                        <a:latin typeface="Cambria Math" charset="0"/>
                        <a:ea typeface="Cambria Math" charset="0"/>
                        <a:cs typeface="Cambria Math" charset="0"/>
                      </a:rPr>
                      <m:t>⟹</m:t>
                    </m:r>
                    <m:r>
                      <a:rPr lang="en-US" sz="1400" b="1" i="1" smtClean="0">
                        <a:solidFill>
                          <a:schemeClr val="tx1"/>
                        </a:solidFill>
                        <a:latin typeface="Cambria Math" charset="0"/>
                        <a:ea typeface="Cambria Math" charset="0"/>
                        <a:cs typeface="Cambria Math" charset="0"/>
                      </a:rPr>
                      <m:t>𝒈</m:t>
                    </m:r>
                    <m:r>
                      <a:rPr lang="en-US" sz="1400" b="1" i="1" smtClean="0">
                        <a:solidFill>
                          <a:schemeClr val="tx1"/>
                        </a:solidFill>
                        <a:latin typeface="Cambria Math" charset="0"/>
                        <a:ea typeface="Cambria Math" charset="0"/>
                        <a:cs typeface="Cambria Math" charset="0"/>
                      </a:rPr>
                      <m:t>=</m:t>
                    </m:r>
                    <m:f>
                      <m:fPr>
                        <m:ctrlPr>
                          <a:rPr lang="en-US" sz="1400" b="1" i="1" smtClean="0">
                            <a:solidFill>
                              <a:schemeClr val="tx1"/>
                            </a:solidFill>
                            <a:latin typeface="Cambria Math" charset="0"/>
                            <a:ea typeface="Cambria Math" charset="0"/>
                            <a:cs typeface="Cambria Math" charset="0"/>
                          </a:rPr>
                        </m:ctrlPr>
                      </m:fPr>
                      <m:num>
                        <m:sSup>
                          <m:sSupPr>
                            <m:ctrlPr>
                              <a:rPr lang="en-US" sz="1400" b="1" i="1" smtClean="0">
                                <a:solidFill>
                                  <a:schemeClr val="tx1"/>
                                </a:solidFill>
                                <a:latin typeface="Cambria Math" charset="0"/>
                                <a:ea typeface="Cambria Math" charset="0"/>
                                <a:cs typeface="Cambria Math" charset="0"/>
                              </a:rPr>
                            </m:ctrlPr>
                          </m:sSupPr>
                          <m:e>
                            <m:d>
                              <m:dPr>
                                <m:ctrlPr>
                                  <a:rPr lang="en-US" sz="1400" b="1" i="1">
                                    <a:solidFill>
                                      <a:schemeClr val="tx1"/>
                                    </a:solidFill>
                                    <a:latin typeface="Cambria Math" charset="0"/>
                                    <a:ea typeface="Cambria Math" charset="0"/>
                                    <a:cs typeface="Cambria Math" charset="0"/>
                                  </a:rPr>
                                </m:ctrlPr>
                              </m:dPr>
                              <m:e>
                                <m:r>
                                  <a:rPr lang="en-US" sz="1400" b="1" i="1">
                                    <a:solidFill>
                                      <a:schemeClr val="tx1"/>
                                    </a:solidFill>
                                    <a:latin typeface="Cambria Math" charset="0"/>
                                  </a:rPr>
                                  <m:t>𝟐</m:t>
                                </m:r>
                                <m:r>
                                  <a:rPr lang="el-GR" sz="1400" b="1" i="1">
                                    <a:solidFill>
                                      <a:schemeClr val="tx1"/>
                                    </a:solidFill>
                                    <a:latin typeface="Cambria Math" charset="0"/>
                                  </a:rPr>
                                  <m:t>𝝅</m:t>
                                </m:r>
                              </m:e>
                            </m:d>
                          </m:e>
                          <m:sup>
                            <m:r>
                              <a:rPr lang="el-GR" sz="1400" b="1" i="1" smtClean="0">
                                <a:solidFill>
                                  <a:schemeClr val="tx1"/>
                                </a:solidFill>
                                <a:latin typeface="Cambria Math" charset="0"/>
                                <a:ea typeface="Cambria Math" charset="0"/>
                                <a:cs typeface="Cambria Math" charset="0"/>
                              </a:rPr>
                              <m:t>𝟐</m:t>
                            </m:r>
                          </m:sup>
                        </m:sSup>
                      </m:num>
                      <m:den>
                        <m:sSubSup>
                          <m:sSubSupPr>
                            <m:ctrlPr>
                              <a:rPr lang="en-US" sz="1400" b="1" i="1" smtClean="0">
                                <a:solidFill>
                                  <a:schemeClr val="tx1"/>
                                </a:solidFill>
                                <a:latin typeface="Cambria Math" charset="0"/>
                                <a:ea typeface="Cambria Math" charset="0"/>
                                <a:cs typeface="Cambria Math" charset="0"/>
                              </a:rPr>
                            </m:ctrlPr>
                          </m:sSubSupPr>
                          <m:e>
                            <m:r>
                              <a:rPr lang="en-US" sz="1400" b="1" i="1" smtClean="0">
                                <a:solidFill>
                                  <a:schemeClr val="tx1"/>
                                </a:solidFill>
                                <a:latin typeface="Cambria Math" charset="0"/>
                                <a:ea typeface="Cambria Math" charset="0"/>
                                <a:cs typeface="Cambria Math" charset="0"/>
                              </a:rPr>
                              <m:t>𝒃</m:t>
                            </m:r>
                          </m:e>
                          <m:sub>
                            <m:r>
                              <a:rPr lang="el-GR" sz="1400" b="1" i="1" smtClean="0">
                                <a:solidFill>
                                  <a:schemeClr val="tx1"/>
                                </a:solidFill>
                                <a:latin typeface="Cambria Math" charset="0"/>
                                <a:ea typeface="Cambria Math" charset="0"/>
                                <a:cs typeface="Cambria Math" charset="0"/>
                              </a:rPr>
                              <m:t>𝜶</m:t>
                            </m:r>
                          </m:sub>
                          <m:sup>
                            <m:r>
                              <a:rPr lang="el-GR" sz="1400" b="1" i="1" smtClean="0">
                                <a:solidFill>
                                  <a:schemeClr val="tx1"/>
                                </a:solidFill>
                                <a:latin typeface="Cambria Math" charset="0"/>
                                <a:ea typeface="Cambria Math" charset="0"/>
                                <a:cs typeface="Cambria Math" charset="0"/>
                              </a:rPr>
                              <m:t>𝟐</m:t>
                            </m:r>
                          </m:sup>
                        </m:sSubSup>
                      </m:den>
                    </m:f>
                    <m:r>
                      <a:rPr lang="el-GR" sz="1400" b="1" i="1" smtClean="0">
                        <a:solidFill>
                          <a:schemeClr val="tx1"/>
                        </a:solidFill>
                        <a:latin typeface="Cambria Math" charset="0"/>
                        <a:ea typeface="Cambria Math" charset="0"/>
                        <a:cs typeface="Cambria Math" charset="0"/>
                      </a:rPr>
                      <m:t>    →</m:t>
                    </m:r>
                    <m:r>
                      <a:rPr lang="en-US" sz="1400" b="1" i="1" smtClean="0">
                        <a:solidFill>
                          <a:schemeClr val="tx1"/>
                        </a:solidFill>
                        <a:latin typeface="Cambria Math" charset="0"/>
                        <a:ea typeface="Cambria Math" charset="0"/>
                        <a:cs typeface="Cambria Math" charset="0"/>
                      </a:rPr>
                      <m:t>         </m:t>
                    </m:r>
                    <m:acc>
                      <m:accPr>
                        <m:chr m:val="̂"/>
                        <m:ctrlPr>
                          <a:rPr lang="el-GR" sz="1400" b="1" i="1" smtClean="0">
                            <a:solidFill>
                              <a:schemeClr val="tx1"/>
                            </a:solidFill>
                            <a:latin typeface="Cambria Math" charset="0"/>
                            <a:ea typeface="Cambria Math" charset="0"/>
                            <a:cs typeface="Cambria Math" charset="0"/>
                          </a:rPr>
                        </m:ctrlPr>
                      </m:accPr>
                      <m:e>
                        <m:r>
                          <a:rPr lang="en-US" sz="1400" b="1" i="1">
                            <a:latin typeface="Cambria Math" charset="0"/>
                            <a:ea typeface="Cambria Math" charset="0"/>
                            <a:cs typeface="Cambria Math" charset="0"/>
                          </a:rPr>
                          <m:t>𝒈</m:t>
                        </m:r>
                      </m:e>
                    </m:acc>
                    <m:r>
                      <a:rPr lang="en-US" sz="1400" b="1" i="1">
                        <a:latin typeface="Cambria Math" charset="0"/>
                        <a:ea typeface="Cambria Math" charset="0"/>
                        <a:cs typeface="Cambria Math" charset="0"/>
                      </a:rPr>
                      <m:t>=</m:t>
                    </m:r>
                    <m:f>
                      <m:fPr>
                        <m:ctrlPr>
                          <a:rPr lang="en-US" sz="1400" b="1" i="1">
                            <a:latin typeface="Cambria Math" charset="0"/>
                            <a:ea typeface="Cambria Math" charset="0"/>
                            <a:cs typeface="Cambria Math" charset="0"/>
                          </a:rPr>
                        </m:ctrlPr>
                      </m:fPr>
                      <m:num>
                        <m:sSup>
                          <m:sSupPr>
                            <m:ctrlPr>
                              <a:rPr lang="en-US" sz="1400" b="1" i="1">
                                <a:latin typeface="Cambria Math" charset="0"/>
                                <a:ea typeface="Cambria Math" charset="0"/>
                                <a:cs typeface="Cambria Math" charset="0"/>
                              </a:rPr>
                            </m:ctrlPr>
                          </m:sSupPr>
                          <m:e>
                            <m:d>
                              <m:dPr>
                                <m:ctrlPr>
                                  <a:rPr lang="en-US" sz="1400" b="1" i="1">
                                    <a:latin typeface="Cambria Math" charset="0"/>
                                    <a:ea typeface="Cambria Math" charset="0"/>
                                    <a:cs typeface="Cambria Math" charset="0"/>
                                  </a:rPr>
                                </m:ctrlPr>
                              </m:dPr>
                              <m:e>
                                <m:r>
                                  <a:rPr lang="en-US" sz="1400" b="1" i="1">
                                    <a:latin typeface="Cambria Math" charset="0"/>
                                  </a:rPr>
                                  <m:t>𝟐</m:t>
                                </m:r>
                                <m:r>
                                  <a:rPr lang="el-GR" sz="1400" b="1" i="1">
                                    <a:latin typeface="Cambria Math" charset="0"/>
                                  </a:rPr>
                                  <m:t>𝝅</m:t>
                                </m:r>
                              </m:e>
                            </m:d>
                          </m:e>
                          <m:sup>
                            <m:r>
                              <a:rPr lang="el-GR" sz="1400" b="1" i="1">
                                <a:latin typeface="Cambria Math" charset="0"/>
                                <a:ea typeface="Cambria Math" charset="0"/>
                                <a:cs typeface="Cambria Math" charset="0"/>
                              </a:rPr>
                              <m:t>𝟐</m:t>
                            </m:r>
                          </m:sup>
                        </m:sSup>
                      </m:num>
                      <m:den>
                        <m:sSup>
                          <m:sSupPr>
                            <m:ctrlPr>
                              <a:rPr lang="el-GR" sz="1400" b="1" i="1" smtClean="0">
                                <a:latin typeface="Cambria Math" charset="0"/>
                                <a:ea typeface="Cambria Math" charset="0"/>
                                <a:cs typeface="Cambria Math" charset="0"/>
                              </a:rPr>
                            </m:ctrlPr>
                          </m:sSupPr>
                          <m:e>
                            <m:d>
                              <m:dPr>
                                <m:ctrlPr>
                                  <a:rPr lang="el-GR" sz="1400" b="1" i="1">
                                    <a:latin typeface="Cambria Math" charset="0"/>
                                    <a:ea typeface="Cambria Math" charset="0"/>
                                    <a:cs typeface="Cambria Math" charset="0"/>
                                  </a:rPr>
                                </m:ctrlPr>
                              </m:dPr>
                              <m:e>
                                <m:acc>
                                  <m:accPr>
                                    <m:chr m:val="̂"/>
                                    <m:ctrlPr>
                                      <a:rPr lang="el-GR" sz="1400" b="1" i="1">
                                        <a:latin typeface="Cambria Math" charset="0"/>
                                        <a:ea typeface="Cambria Math" charset="0"/>
                                        <a:cs typeface="Cambria Math" charset="0"/>
                                      </a:rPr>
                                    </m:ctrlPr>
                                  </m:accPr>
                                  <m:e>
                                    <m:r>
                                      <a:rPr lang="en-US" sz="1400" b="1" i="1" smtClean="0">
                                        <a:latin typeface="Cambria Math" charset="0"/>
                                        <a:ea typeface="Cambria Math" charset="0"/>
                                        <a:cs typeface="Cambria Math" charset="0"/>
                                      </a:rPr>
                                      <m:t>𝒃</m:t>
                                    </m:r>
                                  </m:e>
                                </m:acc>
                              </m:e>
                            </m:d>
                          </m:e>
                          <m:sup>
                            <m:r>
                              <a:rPr lang="en-US" sz="1400" b="1" i="1" smtClean="0">
                                <a:latin typeface="Cambria Math" charset="0"/>
                                <a:ea typeface="Cambria Math" charset="0"/>
                                <a:cs typeface="Cambria Math" charset="0"/>
                              </a:rPr>
                              <m:t>𝟐</m:t>
                            </m:r>
                          </m:sup>
                        </m:sSup>
                      </m:den>
                    </m:f>
                  </m:oMath>
                </a14:m>
                <a:r>
                  <a:rPr lang="en-US" sz="1400" b="1" dirty="0" smtClean="0"/>
                  <a:t>= 8.2</a:t>
                </a:r>
                <a:endParaRPr lang="en-US" sz="1400" b="1" dirty="0"/>
              </a:p>
            </p:txBody>
          </p:sp>
        </mc:Choice>
        <mc:Fallback xmlns="">
          <p:sp>
            <p:nvSpPr>
              <p:cNvPr id="9" name="Rectangle 8"/>
              <p:cNvSpPr>
                <a:spLocks noRot="1" noChangeAspect="1" noMove="1" noResize="1" noEditPoints="1" noAdjustHandles="1" noChangeArrowheads="1" noChangeShapeType="1" noTextEdit="1"/>
              </p:cNvSpPr>
              <p:nvPr/>
            </p:nvSpPr>
            <p:spPr>
              <a:xfrm>
                <a:off x="2762800" y="2339654"/>
                <a:ext cx="3512500" cy="513282"/>
              </a:xfrm>
              <a:prstGeom prst="rect">
                <a:avLst/>
              </a:prstGeom>
              <a:blipFill rotWithShape="0">
                <a:blip r:embed="rId5"/>
                <a:stretch>
                  <a:fillRect t="-34524" b="-4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55976" y="2904099"/>
                <a:ext cx="2094549" cy="636521"/>
              </a:xfrm>
              <a:prstGeom prst="rect">
                <a:avLst/>
              </a:prstGeom>
              <a:noFill/>
            </p:spPr>
            <p:txBody>
              <a:bodyPr wrap="none" lIns="0" tIns="0" rIns="0" bIns="0" rtlCol="0">
                <a:spAutoFit/>
              </a:bodyPr>
              <a:lstStyle/>
              <a:p>
                <a14:m>
                  <m:oMath xmlns:m="http://schemas.openxmlformats.org/officeDocument/2006/math">
                    <m:sSub>
                      <m:sSubPr>
                        <m:ctrlPr>
                          <a:rPr lang="el-GR" sz="1400" b="1" i="1" smtClean="0">
                            <a:latin typeface="Cambria Math" charset="0"/>
                          </a:rPr>
                        </m:ctrlPr>
                      </m:sSubPr>
                      <m:e>
                        <m:r>
                          <a:rPr lang="el-GR" sz="1400" b="1" i="1">
                            <a:latin typeface="Cambria Math" charset="0"/>
                          </a:rPr>
                          <m:t>𝝈</m:t>
                        </m:r>
                      </m:e>
                      <m:sub>
                        <m:acc>
                          <m:accPr>
                            <m:chr m:val="̂"/>
                            <m:ctrlPr>
                              <a:rPr lang="el-GR" sz="1400" b="1" i="1" smtClean="0">
                                <a:latin typeface="Cambria Math" charset="0"/>
                              </a:rPr>
                            </m:ctrlPr>
                          </m:accPr>
                          <m:e>
                            <m:r>
                              <a:rPr lang="en-US" sz="1400" b="1" i="1" smtClean="0">
                                <a:latin typeface="Cambria Math" charset="0"/>
                              </a:rPr>
                              <m:t>𝒈</m:t>
                            </m:r>
                          </m:e>
                        </m:acc>
                      </m:sub>
                    </m:sSub>
                    <m:r>
                      <a:rPr lang="en-US" sz="1400" b="1" i="1" smtClean="0">
                        <a:latin typeface="Cambria Math" charset="0"/>
                      </a:rPr>
                      <m:t>=</m:t>
                    </m:r>
                    <m:rad>
                      <m:radPr>
                        <m:degHide m:val="on"/>
                        <m:ctrlPr>
                          <a:rPr lang="en-US" sz="1400" b="1" i="1" smtClean="0">
                            <a:latin typeface="Cambria Math" charset="0"/>
                          </a:rPr>
                        </m:ctrlPr>
                      </m:radPr>
                      <m:deg/>
                      <m:e>
                        <m:sSup>
                          <m:sSupPr>
                            <m:ctrlPr>
                              <a:rPr lang="en-US" sz="1400" b="1" i="1" smtClean="0">
                                <a:latin typeface="Cambria Math" charset="0"/>
                              </a:rPr>
                            </m:ctrlPr>
                          </m:sSupPr>
                          <m:e>
                            <m:d>
                              <m:dPr>
                                <m:ctrlPr>
                                  <a:rPr lang="en-US" sz="1400" b="1" i="1" smtClean="0">
                                    <a:latin typeface="Cambria Math" charset="0"/>
                                  </a:rPr>
                                </m:ctrlPr>
                              </m:dPr>
                              <m:e>
                                <m:f>
                                  <m:fPr>
                                    <m:ctrlPr>
                                      <a:rPr lang="en-US" sz="1400" b="1" i="1" smtClean="0">
                                        <a:latin typeface="Cambria Math" charset="0"/>
                                      </a:rPr>
                                    </m:ctrlPr>
                                  </m:fPr>
                                  <m:num>
                                    <m:r>
                                      <a:rPr lang="en-US" sz="1400" b="1" i="1" smtClean="0">
                                        <a:latin typeface="Cambria Math" charset="0"/>
                                        <a:ea typeface="Cambria Math" charset="0"/>
                                        <a:cs typeface="Cambria Math" charset="0"/>
                                      </a:rPr>
                                      <m:t>𝝏</m:t>
                                    </m:r>
                                  </m:num>
                                  <m:den>
                                    <m:r>
                                      <a:rPr lang="en-US" sz="1400" b="1" i="1" smtClean="0">
                                        <a:latin typeface="Cambria Math" charset="0"/>
                                        <a:ea typeface="Cambria Math" charset="0"/>
                                        <a:cs typeface="Cambria Math" charset="0"/>
                                      </a:rPr>
                                      <m:t>𝝏</m:t>
                                    </m:r>
                                    <m:sSub>
                                      <m:sSubPr>
                                        <m:ctrlPr>
                                          <a:rPr lang="en-US" sz="1400" b="1" i="1" smtClean="0">
                                            <a:latin typeface="Cambria Math" charset="0"/>
                                            <a:ea typeface="Cambria Math" charset="0"/>
                                            <a:cs typeface="Cambria Math" charset="0"/>
                                          </a:rPr>
                                        </m:ctrlPr>
                                      </m:sSubPr>
                                      <m:e>
                                        <m:acc>
                                          <m:accPr>
                                            <m:chr m:val="̂"/>
                                            <m:ctrlPr>
                                              <a:rPr lang="en-US" sz="1400" b="1" i="1" smtClean="0">
                                                <a:latin typeface="Cambria Math" charset="0"/>
                                                <a:ea typeface="Cambria Math" charset="0"/>
                                                <a:cs typeface="Cambria Math" charset="0"/>
                                              </a:rPr>
                                            </m:ctrlPr>
                                          </m:accPr>
                                          <m:e>
                                            <m:r>
                                              <a:rPr lang="en-US" sz="1400" b="1" i="1" smtClean="0">
                                                <a:latin typeface="Cambria Math" charset="0"/>
                                                <a:ea typeface="Cambria Math" charset="0"/>
                                                <a:cs typeface="Cambria Math" charset="0"/>
                                              </a:rPr>
                                              <m:t>𝒃</m:t>
                                            </m:r>
                                          </m:e>
                                        </m:acc>
                                      </m:e>
                                      <m:sub/>
                                    </m:sSub>
                                  </m:den>
                                </m:f>
                                <m:f>
                                  <m:fPr>
                                    <m:ctrlPr>
                                      <a:rPr lang="en-US" sz="1400" b="1" i="1">
                                        <a:latin typeface="Cambria Math" charset="0"/>
                                        <a:ea typeface="Cambria Math" charset="0"/>
                                        <a:cs typeface="Cambria Math" charset="0"/>
                                      </a:rPr>
                                    </m:ctrlPr>
                                  </m:fPr>
                                  <m:num>
                                    <m:sSup>
                                      <m:sSupPr>
                                        <m:ctrlPr>
                                          <a:rPr lang="en-US" sz="1400" b="1" i="1">
                                            <a:latin typeface="Cambria Math" charset="0"/>
                                            <a:ea typeface="Cambria Math" charset="0"/>
                                            <a:cs typeface="Cambria Math" charset="0"/>
                                          </a:rPr>
                                        </m:ctrlPr>
                                      </m:sSupPr>
                                      <m:e>
                                        <m:d>
                                          <m:dPr>
                                            <m:ctrlPr>
                                              <a:rPr lang="en-US" sz="1400" b="1" i="1">
                                                <a:latin typeface="Cambria Math" charset="0"/>
                                                <a:ea typeface="Cambria Math" charset="0"/>
                                                <a:cs typeface="Cambria Math" charset="0"/>
                                              </a:rPr>
                                            </m:ctrlPr>
                                          </m:dPr>
                                          <m:e>
                                            <m:r>
                                              <a:rPr lang="en-US" sz="1400" b="1" i="1">
                                                <a:latin typeface="Cambria Math" charset="0"/>
                                              </a:rPr>
                                              <m:t>𝟐</m:t>
                                            </m:r>
                                            <m:r>
                                              <a:rPr lang="el-GR" sz="1400" b="1" i="1">
                                                <a:latin typeface="Cambria Math" charset="0"/>
                                              </a:rPr>
                                              <m:t>𝝅</m:t>
                                            </m:r>
                                          </m:e>
                                        </m:d>
                                      </m:e>
                                      <m:sup>
                                        <m:r>
                                          <a:rPr lang="el-GR" sz="1400" b="1" i="1">
                                            <a:latin typeface="Cambria Math" charset="0"/>
                                            <a:ea typeface="Cambria Math" charset="0"/>
                                            <a:cs typeface="Cambria Math" charset="0"/>
                                          </a:rPr>
                                          <m:t>𝟐</m:t>
                                        </m:r>
                                      </m:sup>
                                    </m:sSup>
                                  </m:num>
                                  <m:den>
                                    <m:sSup>
                                      <m:sSupPr>
                                        <m:ctrlPr>
                                          <a:rPr lang="el-GR" sz="1400" b="1" i="1" smtClean="0">
                                            <a:latin typeface="Cambria Math" charset="0"/>
                                            <a:ea typeface="Cambria Math" charset="0"/>
                                            <a:cs typeface="Cambria Math" charset="0"/>
                                          </a:rPr>
                                        </m:ctrlPr>
                                      </m:sSupPr>
                                      <m:e>
                                        <m:acc>
                                          <m:accPr>
                                            <m:chr m:val="̂"/>
                                            <m:ctrlPr>
                                              <a:rPr lang="el-GR" sz="1400" b="1" i="1" smtClean="0">
                                                <a:latin typeface="Cambria Math" charset="0"/>
                                                <a:ea typeface="Cambria Math" charset="0"/>
                                                <a:cs typeface="Cambria Math" charset="0"/>
                                              </a:rPr>
                                            </m:ctrlPr>
                                          </m:accPr>
                                          <m:e>
                                            <m:r>
                                              <a:rPr lang="el-GR" sz="1400" b="1" i="1" smtClean="0">
                                                <a:latin typeface="Cambria Math" charset="0"/>
                                                <a:ea typeface="Cambria Math" charset="0"/>
                                                <a:cs typeface="Cambria Math" charset="0"/>
                                              </a:rPr>
                                              <m:t> </m:t>
                                            </m:r>
                                            <m:r>
                                              <a:rPr lang="en-US" sz="1400" b="1" i="1" smtClean="0">
                                                <a:latin typeface="Cambria Math" charset="0"/>
                                                <a:ea typeface="Cambria Math" charset="0"/>
                                                <a:cs typeface="Cambria Math" charset="0"/>
                                              </a:rPr>
                                              <m:t>𝒃</m:t>
                                            </m:r>
                                          </m:e>
                                        </m:acc>
                                      </m:e>
                                      <m:sup>
                                        <m:r>
                                          <a:rPr lang="el-GR" sz="1400" b="1" i="1" smtClean="0">
                                            <a:latin typeface="Cambria Math" charset="0"/>
                                            <a:ea typeface="Cambria Math" charset="0"/>
                                            <a:cs typeface="Cambria Math" charset="0"/>
                                          </a:rPr>
                                          <m:t>𝟐</m:t>
                                        </m:r>
                                      </m:sup>
                                    </m:sSup>
                                  </m:den>
                                </m:f>
                              </m:e>
                            </m:d>
                          </m:e>
                          <m:sup>
                            <m:r>
                              <a:rPr lang="en-US" sz="1400" b="1" i="1" smtClean="0">
                                <a:latin typeface="Cambria Math" charset="0"/>
                              </a:rPr>
                              <m:t>𝟐</m:t>
                            </m:r>
                          </m:sup>
                        </m:sSup>
                        <m:sSubSup>
                          <m:sSubSupPr>
                            <m:ctrlPr>
                              <a:rPr lang="en-US" sz="1400" b="1" i="1">
                                <a:latin typeface="Cambria Math" charset="0"/>
                              </a:rPr>
                            </m:ctrlPr>
                          </m:sSubSupPr>
                          <m:e>
                            <m:r>
                              <a:rPr lang="el-GR" sz="1400" b="1" i="1">
                                <a:latin typeface="Cambria Math" charset="0"/>
                              </a:rPr>
                              <m:t>𝝈</m:t>
                            </m:r>
                          </m:e>
                          <m:sub>
                            <m:acc>
                              <m:accPr>
                                <m:chr m:val="̂"/>
                                <m:ctrlPr>
                                  <a:rPr lang="en-US" sz="1400" b="1" i="1">
                                    <a:latin typeface="Cambria Math" charset="0"/>
                                  </a:rPr>
                                </m:ctrlPr>
                              </m:accPr>
                              <m:e>
                                <m:r>
                                  <a:rPr lang="en-US" sz="1400" b="1" i="1">
                                    <a:latin typeface="Cambria Math" charset="0"/>
                                  </a:rPr>
                                  <m:t>𝒃</m:t>
                                </m:r>
                              </m:e>
                            </m:acc>
                          </m:sub>
                          <m:sup>
                            <m:r>
                              <a:rPr lang="en-US" sz="1400" b="1" i="1">
                                <a:latin typeface="Cambria Math" charset="0"/>
                              </a:rPr>
                              <m:t>𝟐</m:t>
                            </m:r>
                          </m:sup>
                        </m:sSubSup>
                      </m:e>
                    </m:rad>
                  </m:oMath>
                </a14:m>
                <a:r>
                  <a:rPr lang="en-US" sz="1400" b="1" dirty="0" smtClean="0"/>
                  <a:t> =1.6</a:t>
                </a:r>
                <a:endParaRPr lang="en-US" sz="1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355976" y="2904099"/>
                <a:ext cx="2094549" cy="636521"/>
              </a:xfrm>
              <a:prstGeom prst="rect">
                <a:avLst/>
              </a:prstGeom>
              <a:blipFill rotWithShape="0">
                <a:blip r:embed="rId6"/>
                <a:stretch>
                  <a:fillRect r="-4665"/>
                </a:stretch>
              </a:blipFill>
            </p:spPr>
            <p:txBody>
              <a:bodyPr/>
              <a:lstStyle/>
              <a:p>
                <a:r>
                  <a:rPr lang="en-US">
                    <a:noFill/>
                  </a:rPr>
                  <a:t> </a:t>
                </a:r>
              </a:p>
            </p:txBody>
          </p:sp>
        </mc:Fallback>
      </mc:AlternateContent>
      <p:grpSp>
        <p:nvGrpSpPr>
          <p:cNvPr id="16" name="Group 15"/>
          <p:cNvGrpSpPr/>
          <p:nvPr/>
        </p:nvGrpSpPr>
        <p:grpSpPr>
          <a:xfrm>
            <a:off x="6450525" y="2460379"/>
            <a:ext cx="2752904" cy="1256653"/>
            <a:chOff x="6450525" y="2460379"/>
            <a:chExt cx="2752904" cy="1256653"/>
          </a:xfrm>
        </p:grpSpPr>
        <mc:AlternateContent xmlns:mc="http://schemas.openxmlformats.org/markup-compatibility/2006" xmlns:a14="http://schemas.microsoft.com/office/drawing/2010/main">
          <mc:Choice Requires="a14">
            <p:sp>
              <p:nvSpPr>
                <p:cNvPr id="11" name="Rectangle 10"/>
                <p:cNvSpPr/>
                <p:nvPr/>
              </p:nvSpPr>
              <p:spPr>
                <a:xfrm>
                  <a:off x="6660232" y="2890518"/>
                  <a:ext cx="2543197" cy="338554"/>
                </a:xfrm>
                <a:prstGeom prst="rect">
                  <a:avLst/>
                </a:prstGeom>
              </p:spPr>
              <p:txBody>
                <a:bodyPr wrap="none">
                  <a:spAutoFit/>
                </a:bodyPr>
                <a:lstStyle/>
                <a:p>
                  <a:r>
                    <a:rPr lang="en-US" sz="1600" b="1" dirty="0" smtClean="0"/>
                    <a:t>8.2 </a:t>
                  </a:r>
                  <a14:m>
                    <m:oMath xmlns:m="http://schemas.openxmlformats.org/officeDocument/2006/math">
                      <m:r>
                        <a:rPr lang="en-US" sz="1600" b="1" i="1" smtClean="0">
                          <a:latin typeface="Cambria Math" charset="0"/>
                          <a:ea typeface="Cambria Math" charset="0"/>
                          <a:cs typeface="Cambria Math" charset="0"/>
                        </a:rPr>
                        <m:t>±</m:t>
                      </m:r>
                      <m:r>
                        <a:rPr lang="en-US" sz="1600" b="1" i="1" smtClean="0">
                          <a:latin typeface="Cambria Math" charset="0"/>
                          <a:ea typeface="Cambria Math" charset="0"/>
                          <a:cs typeface="Cambria Math" charset="0"/>
                        </a:rPr>
                        <m:t>𝟏</m:t>
                      </m:r>
                      <m:r>
                        <a:rPr lang="en-US" sz="1600" b="1" i="1" smtClean="0">
                          <a:latin typeface="Cambria Math" charset="0"/>
                          <a:ea typeface="Cambria Math" charset="0"/>
                          <a:cs typeface="Cambria Math" charset="0"/>
                        </a:rPr>
                        <m:t>.</m:t>
                      </m:r>
                      <m:r>
                        <a:rPr lang="en-US" sz="1600" b="1" i="1" smtClean="0">
                          <a:latin typeface="Cambria Math" charset="0"/>
                          <a:ea typeface="Cambria Math" charset="0"/>
                          <a:cs typeface="Cambria Math" charset="0"/>
                        </a:rPr>
                        <m:t>𝟔</m:t>
                      </m:r>
                      <m:r>
                        <m:rPr>
                          <m:nor/>
                        </m:rPr>
                        <a:rPr lang="en-US" sz="1600" b="1" i="0" smtClean="0">
                          <a:latin typeface="Cambria Math" charset="0"/>
                          <a:ea typeface="Cambria Math" charset="0"/>
                          <a:cs typeface="Cambria Math" charset="0"/>
                        </a:rPr>
                        <m:t> </m:t>
                      </m:r>
                      <m:r>
                        <m:rPr>
                          <m:nor/>
                        </m:rPr>
                        <a:rPr lang="en-US" sz="1600" b="1" dirty="0"/>
                        <m:t>m</m:t>
                      </m:r>
                      <m:r>
                        <m:rPr>
                          <m:nor/>
                        </m:rPr>
                        <a:rPr lang="en-US" sz="1600" b="1" dirty="0"/>
                        <m:t> </m:t>
                      </m:r>
                      <m:r>
                        <m:rPr>
                          <m:nor/>
                        </m:rPr>
                        <a:rPr lang="en-US" sz="1600" b="1" dirty="0"/>
                        <m:t>s</m:t>
                      </m:r>
                      <m:r>
                        <m:rPr>
                          <m:nor/>
                        </m:rPr>
                        <a:rPr lang="en-US" sz="1600" b="1" baseline="30000" dirty="0"/>
                        <m:t>−2</m:t>
                      </m:r>
                    </m:oMath>
                  </a14:m>
                  <a:r>
                    <a:rPr lang="en-US" sz="1600" b="1" dirty="0" smtClean="0"/>
                    <a:t> </a:t>
                  </a:r>
                  <a:r>
                    <a:rPr lang="en-US" sz="1600" b="1" dirty="0" smtClean="0">
                      <a:solidFill>
                        <a:srgbClr val="0000CC"/>
                      </a:solidFill>
                    </a:rPr>
                    <a:t>(9.81 </a:t>
                  </a:r>
                  <a:r>
                    <a:rPr lang="en-US" sz="1600" b="1" dirty="0">
                      <a:solidFill>
                        <a:srgbClr val="0000CC"/>
                      </a:solidFill>
                    </a:rPr>
                    <a:t>m s</a:t>
                  </a:r>
                  <a:r>
                    <a:rPr lang="en-US" sz="1600" b="1" baseline="30000" dirty="0">
                      <a:solidFill>
                        <a:srgbClr val="0000CC"/>
                      </a:solidFill>
                    </a:rPr>
                    <a:t>-2</a:t>
                  </a:r>
                  <a:r>
                    <a:rPr lang="en-US" sz="1600" b="1" dirty="0">
                      <a:solidFill>
                        <a:srgbClr val="0000CC"/>
                      </a:solidFill>
                    </a:rPr>
                    <a:t> )</a:t>
                  </a:r>
                </a:p>
              </p:txBody>
            </p:sp>
          </mc:Choice>
          <mc:Fallback xmlns="">
            <p:sp>
              <p:nvSpPr>
                <p:cNvPr id="11" name="Rectangle 10"/>
                <p:cNvSpPr>
                  <a:spLocks noRot="1" noChangeAspect="1" noMove="1" noResize="1" noEditPoints="1" noAdjustHandles="1" noChangeArrowheads="1" noChangeShapeType="1" noTextEdit="1"/>
                </p:cNvSpPr>
                <p:nvPr/>
              </p:nvSpPr>
              <p:spPr>
                <a:xfrm>
                  <a:off x="6660232" y="2890518"/>
                  <a:ext cx="2543197" cy="338554"/>
                </a:xfrm>
                <a:prstGeom prst="rect">
                  <a:avLst/>
                </a:prstGeom>
                <a:blipFill rotWithShape="0">
                  <a:blip r:embed="rId7"/>
                  <a:stretch>
                    <a:fillRect l="-959" t="-87500" r="-719" b="-110714"/>
                  </a:stretch>
                </a:blipFill>
              </p:spPr>
              <p:txBody>
                <a:bodyPr/>
                <a:lstStyle/>
                <a:p>
                  <a:r>
                    <a:rPr lang="en-US">
                      <a:noFill/>
                    </a:rPr>
                    <a:t> </a:t>
                  </a:r>
                </a:p>
              </p:txBody>
            </p:sp>
          </mc:Fallback>
        </mc:AlternateContent>
        <p:sp>
          <p:nvSpPr>
            <p:cNvPr id="12" name="Right Brace 11"/>
            <p:cNvSpPr/>
            <p:nvPr/>
          </p:nvSpPr>
          <p:spPr bwMode="auto">
            <a:xfrm>
              <a:off x="6450525" y="2460379"/>
              <a:ext cx="209707" cy="1256653"/>
            </a:xfrm>
            <a:prstGeom prst="rightBrace">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p:grpSp>
        <p:nvGrpSpPr>
          <p:cNvPr id="17" name="Group 16"/>
          <p:cNvGrpSpPr/>
          <p:nvPr/>
        </p:nvGrpSpPr>
        <p:grpSpPr>
          <a:xfrm>
            <a:off x="359532" y="4063890"/>
            <a:ext cx="8908321" cy="2572953"/>
            <a:chOff x="359532" y="4063890"/>
            <a:chExt cx="8908321" cy="2572953"/>
          </a:xfrm>
        </p:grpSpPr>
        <p:sp>
          <p:nvSpPr>
            <p:cNvPr id="5" name="TextBox 4"/>
            <p:cNvSpPr txBox="1"/>
            <p:nvPr/>
          </p:nvSpPr>
          <p:spPr>
            <a:xfrm>
              <a:off x="359532" y="4063890"/>
              <a:ext cx="5688632" cy="338554"/>
            </a:xfrm>
            <a:prstGeom prst="rect">
              <a:avLst/>
            </a:prstGeom>
            <a:noFill/>
          </p:spPr>
          <p:txBody>
            <a:bodyPr wrap="square" rtlCol="0">
              <a:spAutoFit/>
            </a:bodyPr>
            <a:lstStyle/>
            <a:p>
              <a:pPr algn="l"/>
              <a:r>
                <a:rPr lang="el-GR" sz="1600" b="1" dirty="0" smtClean="0"/>
                <a:t>Έστω τα αποτελέσματα </a:t>
              </a:r>
              <a:r>
                <a:rPr lang="el-GR" sz="1600" b="1" smtClean="0"/>
                <a:t>ενός δεύτερου </a:t>
              </a:r>
              <a:r>
                <a:rPr lang="el-GR" sz="1600" b="1" dirty="0" smtClean="0"/>
                <a:t>πειράματος:</a:t>
              </a:r>
              <a:endParaRPr lang="en-US" sz="1600" b="1"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572" y="4350013"/>
              <a:ext cx="1872208" cy="1895212"/>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882964" y="6165304"/>
                  <a:ext cx="1545423" cy="471539"/>
                </a:xfrm>
                <a:prstGeom prst="rect">
                  <a:avLst/>
                </a:prstGeom>
              </p:spPr>
              <p:txBody>
                <a:bodyPr wrap="none">
                  <a:spAutoFit/>
                </a:bodyPr>
                <a:lstStyle/>
                <a:p>
                  <a14:m>
                    <m:oMath xmlns:m="http://schemas.openxmlformats.org/officeDocument/2006/math">
                      <m:acc>
                        <m:accPr>
                          <m:chr m:val="̂"/>
                          <m:ctrlPr>
                            <a:rPr lang="en-US" sz="1200" i="1" smtClean="0">
                              <a:solidFill>
                                <a:schemeClr val="tx1"/>
                              </a:solidFill>
                              <a:latin typeface="Cambria Math" charset="0"/>
                            </a:rPr>
                          </m:ctrlPr>
                        </m:accPr>
                        <m:e>
                          <m:r>
                            <a:rPr lang="en-US" sz="1200" i="1">
                              <a:solidFill>
                                <a:schemeClr val="tx1"/>
                              </a:solidFill>
                              <a:latin typeface="Cambria Math" charset="0"/>
                            </a:rPr>
                            <m:t>𝑎</m:t>
                          </m:r>
                        </m:e>
                      </m:acc>
                    </m:oMath>
                  </a14:m>
                  <a:r>
                    <a:rPr lang="en-US" sz="1200" dirty="0" smtClean="0">
                      <a:solidFill>
                        <a:schemeClr val="tx1"/>
                      </a:solidFill>
                    </a:rPr>
                    <a:t>=0.042</a:t>
                  </a:r>
                  <a:r>
                    <a:rPr lang="en-US" sz="1200" i="1" dirty="0">
                      <a:solidFill>
                        <a:schemeClr val="tx1"/>
                      </a:solidFill>
                      <a:latin typeface="Cambria Math" charset="0"/>
                    </a:rPr>
                    <a:t> </a:t>
                  </a:r>
                  <a:r>
                    <a:rPr lang="en-US" sz="1200" i="1" dirty="0" smtClean="0">
                      <a:solidFill>
                        <a:schemeClr val="tx1"/>
                      </a:solidFill>
                      <a:latin typeface="Cambria Math" charset="0"/>
                    </a:rPr>
                    <a:t>  </a:t>
                  </a:r>
                  <a14:m>
                    <m:oMath xmlns:m="http://schemas.openxmlformats.org/officeDocument/2006/math">
                      <m:sSub>
                        <m:sSubPr>
                          <m:ctrlPr>
                            <a:rPr lang="en-US" sz="1200" i="1" dirty="0" smtClean="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i="1" dirty="0">
                                  <a:solidFill>
                                    <a:schemeClr val="tx1"/>
                                  </a:solidFill>
                                  <a:latin typeface="Cambria Math" charset="0"/>
                                </a:rPr>
                                <m:t>𝑎</m:t>
                              </m:r>
                            </m:e>
                          </m:acc>
                        </m:sub>
                      </m:sSub>
                      <m:r>
                        <a:rPr lang="el-GR" sz="1200" i="1" dirty="0">
                          <a:solidFill>
                            <a:schemeClr val="tx1"/>
                          </a:solidFill>
                          <a:latin typeface="Cambria Math" charset="0"/>
                        </a:rPr>
                        <m:t>=</m:t>
                      </m:r>
                      <m:r>
                        <a:rPr lang="en-US" sz="1200" b="0" i="1" dirty="0" smtClean="0">
                          <a:solidFill>
                            <a:schemeClr val="tx1"/>
                          </a:solidFill>
                          <a:latin typeface="Cambria Math" charset="0"/>
                        </a:rPr>
                        <m:t>0.220</m:t>
                      </m:r>
                    </m:oMath>
                  </a14:m>
                  <a:endParaRPr lang="en-US" sz="1200" dirty="0" smtClean="0">
                    <a:solidFill>
                      <a:schemeClr val="tx1"/>
                    </a:solidFill>
                  </a:endParaRPr>
                </a:p>
                <a:p>
                  <a14:m>
                    <m:oMath xmlns:m="http://schemas.openxmlformats.org/officeDocument/2006/math">
                      <m:acc>
                        <m:accPr>
                          <m:chr m:val="̂"/>
                          <m:ctrlPr>
                            <a:rPr lang="en-US" sz="1200" i="1">
                              <a:solidFill>
                                <a:schemeClr val="tx1"/>
                              </a:solidFill>
                              <a:latin typeface="Cambria Math" charset="0"/>
                            </a:rPr>
                          </m:ctrlPr>
                        </m:accPr>
                        <m:e>
                          <m:r>
                            <a:rPr lang="en-US" sz="1200" b="0" i="1" smtClean="0">
                              <a:solidFill>
                                <a:schemeClr val="tx1"/>
                              </a:solidFill>
                              <a:latin typeface="Cambria Math" charset="0"/>
                            </a:rPr>
                            <m:t>𝑏</m:t>
                          </m:r>
                        </m:e>
                      </m:acc>
                    </m:oMath>
                  </a14:m>
                  <a:r>
                    <a:rPr lang="en-US" sz="1200" dirty="0" smtClean="0">
                      <a:solidFill>
                        <a:schemeClr val="tx1"/>
                      </a:solidFill>
                    </a:rPr>
                    <a:t>=1.946</a:t>
                  </a:r>
                  <a:r>
                    <a:rPr lang="en-US" sz="1200" i="1" dirty="0" smtClean="0">
                      <a:solidFill>
                        <a:schemeClr val="tx1"/>
                      </a:solidFill>
                      <a:latin typeface="Cambria Math" charset="0"/>
                    </a:rPr>
                    <a:t>  </a:t>
                  </a:r>
                  <a14:m>
                    <m:oMath xmlns:m="http://schemas.openxmlformats.org/officeDocument/2006/math">
                      <m:sSub>
                        <m:sSubPr>
                          <m:ctrlPr>
                            <a:rPr lang="en-US" sz="1200" i="1" dirty="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b="0" i="1" dirty="0" smtClean="0">
                                  <a:solidFill>
                                    <a:schemeClr val="tx1"/>
                                  </a:solidFill>
                                  <a:latin typeface="Cambria Math" charset="0"/>
                                </a:rPr>
                                <m:t>𝑏</m:t>
                              </m:r>
                            </m:e>
                          </m:acc>
                        </m:sub>
                      </m:sSub>
                      <m:r>
                        <a:rPr lang="el-GR" sz="1200" i="1" dirty="0">
                          <a:solidFill>
                            <a:schemeClr val="tx1"/>
                          </a:solidFill>
                          <a:latin typeface="Cambria Math" charset="0"/>
                        </a:rPr>
                        <m:t>=</m:t>
                      </m:r>
                    </m:oMath>
                  </a14:m>
                  <a:r>
                    <a:rPr lang="en-US" sz="1200" dirty="0" smtClean="0">
                      <a:solidFill>
                        <a:schemeClr val="tx1"/>
                      </a:solidFill>
                    </a:rPr>
                    <a:t>0.214</a:t>
                  </a:r>
                  <a:endParaRPr lang="en-US" sz="1200"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882964" y="6165304"/>
                  <a:ext cx="1545423" cy="471539"/>
                </a:xfrm>
                <a:prstGeom prst="rect">
                  <a:avLst/>
                </a:prstGeom>
                <a:blipFill rotWithShape="0">
                  <a:blip r:embed="rId9"/>
                  <a:stretch>
                    <a:fillRect b="-8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529090" y="5193425"/>
                  <a:ext cx="2738763" cy="338554"/>
                </a:xfrm>
                <a:prstGeom prst="rect">
                  <a:avLst/>
                </a:prstGeom>
              </p:spPr>
              <p:txBody>
                <a:bodyPr wrap="none">
                  <a:spAutoFit/>
                </a:bodyPr>
                <a:lstStyle/>
                <a:p>
                  <a:r>
                    <a:rPr lang="en-US" sz="1600" b="1" dirty="0" smtClean="0"/>
                    <a:t>10.42 </a:t>
                  </a:r>
                  <a14:m>
                    <m:oMath xmlns:m="http://schemas.openxmlformats.org/officeDocument/2006/math">
                      <m:r>
                        <a:rPr lang="en-US" sz="1600" b="1" i="1" smtClean="0">
                          <a:latin typeface="Cambria Math" charset="0"/>
                          <a:ea typeface="Cambria Math" charset="0"/>
                          <a:cs typeface="Cambria Math" charset="0"/>
                        </a:rPr>
                        <m:t>±</m:t>
                      </m:r>
                      <m:r>
                        <a:rPr lang="en-US" sz="1600" b="1" i="1" smtClean="0">
                          <a:latin typeface="Cambria Math" charset="0"/>
                          <a:ea typeface="Cambria Math" charset="0"/>
                          <a:cs typeface="Cambria Math" charset="0"/>
                        </a:rPr>
                        <m:t>𝟐</m:t>
                      </m:r>
                      <m:r>
                        <a:rPr lang="en-US" sz="1600" b="1" i="1" smtClean="0">
                          <a:latin typeface="Cambria Math" charset="0"/>
                          <a:ea typeface="Cambria Math" charset="0"/>
                          <a:cs typeface="Cambria Math" charset="0"/>
                        </a:rPr>
                        <m:t>.</m:t>
                      </m:r>
                      <m:r>
                        <m:rPr>
                          <m:nor/>
                        </m:rPr>
                        <a:rPr lang="en-US" sz="1600" b="1" i="0" smtClean="0">
                          <a:latin typeface="Cambria Math" charset="0"/>
                          <a:ea typeface="Cambria Math" charset="0"/>
                          <a:cs typeface="Cambria Math" charset="0"/>
                        </a:rPr>
                        <m:t>3 </m:t>
                      </m:r>
                      <m:r>
                        <m:rPr>
                          <m:nor/>
                        </m:rPr>
                        <a:rPr lang="en-US" sz="1600" b="1" dirty="0"/>
                        <m:t>m</m:t>
                      </m:r>
                      <m:r>
                        <m:rPr>
                          <m:nor/>
                        </m:rPr>
                        <a:rPr lang="en-US" sz="1600" b="1" dirty="0"/>
                        <m:t> </m:t>
                      </m:r>
                      <m:r>
                        <m:rPr>
                          <m:nor/>
                        </m:rPr>
                        <a:rPr lang="en-US" sz="1600" b="1" dirty="0"/>
                        <m:t>s</m:t>
                      </m:r>
                      <m:r>
                        <m:rPr>
                          <m:nor/>
                        </m:rPr>
                        <a:rPr lang="en-US" sz="1600" b="1" baseline="30000" dirty="0"/>
                        <m:t>−2</m:t>
                      </m:r>
                    </m:oMath>
                  </a14:m>
                  <a:r>
                    <a:rPr lang="en-US" sz="1600" b="1" dirty="0" smtClean="0"/>
                    <a:t> </a:t>
                  </a:r>
                  <a:r>
                    <a:rPr lang="en-US" sz="1600" b="1" dirty="0" smtClean="0">
                      <a:solidFill>
                        <a:srgbClr val="0000CC"/>
                      </a:solidFill>
                    </a:rPr>
                    <a:t>(9.81 </a:t>
                  </a:r>
                  <a:r>
                    <a:rPr lang="en-US" sz="1600" b="1" dirty="0">
                      <a:solidFill>
                        <a:srgbClr val="0000CC"/>
                      </a:solidFill>
                    </a:rPr>
                    <a:t>m s</a:t>
                  </a:r>
                  <a:r>
                    <a:rPr lang="en-US" sz="1600" b="1" baseline="30000" dirty="0">
                      <a:solidFill>
                        <a:srgbClr val="0000CC"/>
                      </a:solidFill>
                    </a:rPr>
                    <a:t>-2</a:t>
                  </a:r>
                  <a:r>
                    <a:rPr lang="en-US" sz="1600" b="1" dirty="0">
                      <a:solidFill>
                        <a:srgbClr val="0000CC"/>
                      </a:solidFill>
                    </a:rPr>
                    <a:t> )</a:t>
                  </a:r>
                </a:p>
              </p:txBody>
            </p:sp>
          </mc:Choice>
          <mc:Fallback xmlns="">
            <p:sp>
              <p:nvSpPr>
                <p:cNvPr id="15" name="Rectangle 14"/>
                <p:cNvSpPr>
                  <a:spLocks noRot="1" noChangeAspect="1" noMove="1" noResize="1" noEditPoints="1" noAdjustHandles="1" noChangeArrowheads="1" noChangeShapeType="1" noTextEdit="1"/>
                </p:cNvSpPr>
                <p:nvPr/>
              </p:nvSpPr>
              <p:spPr>
                <a:xfrm>
                  <a:off x="6529090" y="5193425"/>
                  <a:ext cx="2738763" cy="338554"/>
                </a:xfrm>
                <a:prstGeom prst="rect">
                  <a:avLst/>
                </a:prstGeom>
                <a:blipFill rotWithShape="0">
                  <a:blip r:embed="rId10"/>
                  <a:stretch>
                    <a:fillRect l="-668" t="-90909" r="-891" b="-114545"/>
                  </a:stretch>
                </a:blipFill>
              </p:spPr>
              <p:txBody>
                <a:bodyPr/>
                <a:lstStyle/>
                <a:p>
                  <a:r>
                    <a:rPr lang="en-US">
                      <a:noFill/>
                    </a:rPr>
                    <a:t> </a:t>
                  </a:r>
                </a:p>
              </p:txBody>
            </p:sp>
          </mc:Fallback>
        </mc:AlternateContent>
      </p:grpSp>
      <p:grpSp>
        <p:nvGrpSpPr>
          <p:cNvPr id="23" name="Group 22"/>
          <p:cNvGrpSpPr/>
          <p:nvPr/>
        </p:nvGrpSpPr>
        <p:grpSpPr>
          <a:xfrm>
            <a:off x="5724128" y="2904099"/>
            <a:ext cx="3348372" cy="2611892"/>
            <a:chOff x="5724128" y="2904099"/>
            <a:chExt cx="3348372" cy="2611892"/>
          </a:xfrm>
        </p:grpSpPr>
        <p:sp>
          <p:nvSpPr>
            <p:cNvPr id="18" name="TextBox 17"/>
            <p:cNvSpPr txBox="1"/>
            <p:nvPr/>
          </p:nvSpPr>
          <p:spPr>
            <a:xfrm>
              <a:off x="5724128" y="4080144"/>
              <a:ext cx="3348372" cy="584775"/>
            </a:xfrm>
            <a:prstGeom prst="rect">
              <a:avLst/>
            </a:prstGeom>
            <a:noFill/>
          </p:spPr>
          <p:txBody>
            <a:bodyPr wrap="square" rtlCol="0">
              <a:spAutoFit/>
            </a:bodyPr>
            <a:lstStyle/>
            <a:p>
              <a:pPr algn="just"/>
              <a:r>
                <a:rPr lang="el-GR" sz="1600" b="1" i="1" dirty="0" smtClean="0">
                  <a:solidFill>
                    <a:srgbClr val="C00000"/>
                  </a:solidFill>
                </a:rPr>
                <a:t>Κάθε εκτίμηση συμπεριφέρεται ως τυχαία μεταβλητή</a:t>
              </a:r>
              <a:endParaRPr lang="en-US" sz="1600" b="1" i="1" dirty="0">
                <a:solidFill>
                  <a:srgbClr val="C00000"/>
                </a:solidFill>
              </a:endParaRPr>
            </a:p>
          </p:txBody>
        </p:sp>
        <p:sp>
          <p:nvSpPr>
            <p:cNvPr id="19" name="Oval 18"/>
            <p:cNvSpPr/>
            <p:nvPr/>
          </p:nvSpPr>
          <p:spPr bwMode="auto">
            <a:xfrm>
              <a:off x="6599852" y="2915663"/>
              <a:ext cx="471210" cy="2806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sp>
          <p:nvSpPr>
            <p:cNvPr id="20" name="Oval 19"/>
            <p:cNvSpPr/>
            <p:nvPr/>
          </p:nvSpPr>
          <p:spPr bwMode="auto">
            <a:xfrm>
              <a:off x="7162709" y="2904099"/>
              <a:ext cx="471210" cy="2806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sp>
          <p:nvSpPr>
            <p:cNvPr id="21" name="Oval 20"/>
            <p:cNvSpPr/>
            <p:nvPr/>
          </p:nvSpPr>
          <p:spPr bwMode="auto">
            <a:xfrm>
              <a:off x="6657394" y="5235385"/>
              <a:ext cx="471210" cy="2806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sp>
          <p:nvSpPr>
            <p:cNvPr id="22" name="Oval 21"/>
            <p:cNvSpPr/>
            <p:nvPr/>
          </p:nvSpPr>
          <p:spPr bwMode="auto">
            <a:xfrm>
              <a:off x="7256908" y="5222399"/>
              <a:ext cx="471210" cy="2806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mc:AlternateContent xmlns:mc="http://schemas.openxmlformats.org/markup-compatibility/2006">
        <mc:Choice xmlns:a14="http://schemas.microsoft.com/office/drawing/2010/main" Requires="a14">
          <p:sp>
            <p:nvSpPr>
              <p:cNvPr id="24" name="TextBox 23"/>
              <p:cNvSpPr txBox="1"/>
              <p:nvPr/>
            </p:nvSpPr>
            <p:spPr>
              <a:xfrm>
                <a:off x="3131840" y="5780782"/>
                <a:ext cx="4320480" cy="1077218"/>
              </a:xfrm>
              <a:prstGeom prst="rect">
                <a:avLst/>
              </a:prstGeom>
              <a:noFill/>
            </p:spPr>
            <p:txBody>
              <a:bodyPr wrap="square" rtlCol="0">
                <a:spAutoFit/>
              </a:bodyPr>
              <a:lstStyle/>
              <a:p>
                <a:r>
                  <a:rPr lang="el-GR" sz="1600" dirty="0" smtClean="0"/>
                  <a:t>Τι στατιστικ</a:t>
                </a:r>
                <a:r>
                  <a:rPr lang="el-GR" sz="1600" dirty="0" smtClean="0"/>
                  <a:t>ές ιδιότητες έχει το </a:t>
                </a:r>
                <a14:m>
                  <m:oMath xmlns:m="http://schemas.openxmlformats.org/officeDocument/2006/math">
                    <m:acc>
                      <m:accPr>
                        <m:chr m:val="̂"/>
                        <m:ctrlPr>
                          <a:rPr lang="el-GR" sz="1600" b="1" i="1">
                            <a:latin typeface="Cambria Math" charset="0"/>
                            <a:ea typeface="Cambria Math" charset="0"/>
                            <a:cs typeface="Cambria Math" charset="0"/>
                          </a:rPr>
                        </m:ctrlPr>
                      </m:accPr>
                      <m:e>
                        <m:r>
                          <a:rPr lang="en-US" sz="1600" b="1" i="1">
                            <a:latin typeface="Cambria Math" charset="0"/>
                            <a:ea typeface="Cambria Math" charset="0"/>
                            <a:cs typeface="Cambria Math" charset="0"/>
                          </a:rPr>
                          <m:t>𝒈</m:t>
                        </m:r>
                      </m:e>
                    </m:acc>
                  </m:oMath>
                </a14:m>
                <a:r>
                  <a:rPr lang="el-GR" sz="1600" dirty="0" smtClean="0"/>
                  <a:t> </a:t>
                </a:r>
                <a:r>
                  <a:rPr lang="en-US" sz="1600" dirty="0" smtClean="0"/>
                  <a:t>;</a:t>
                </a:r>
              </a:p>
              <a:p>
                <a:r>
                  <a:rPr lang="el-GR" sz="1600" dirty="0" smtClean="0"/>
                  <a:t>Συνάρτηση πιθανότητας</a:t>
                </a:r>
              </a:p>
              <a:p>
                <a:r>
                  <a:rPr lang="el-GR" sz="1600" dirty="0" smtClean="0"/>
                  <a:t>Μέση τιμή και τετραγωνική διασπορά</a:t>
                </a:r>
              </a:p>
              <a:p>
                <a:r>
                  <a:rPr lang="el-GR" sz="1600" dirty="0" smtClean="0"/>
                  <a:t>  </a:t>
                </a:r>
                <a:endParaRPr lang="en-US" sz="1600" dirty="0"/>
              </a:p>
            </p:txBody>
          </p:sp>
        </mc:Choice>
        <mc:Fallback>
          <p:sp>
            <p:nvSpPr>
              <p:cNvPr id="24" name="TextBox 23"/>
              <p:cNvSpPr txBox="1">
                <a:spLocks noRot="1" noChangeAspect="1" noMove="1" noResize="1" noEditPoints="1" noAdjustHandles="1" noChangeArrowheads="1" noChangeShapeType="1" noTextEdit="1"/>
              </p:cNvSpPr>
              <p:nvPr/>
            </p:nvSpPr>
            <p:spPr>
              <a:xfrm>
                <a:off x="3131840" y="5780782"/>
                <a:ext cx="4320480" cy="1077218"/>
              </a:xfrm>
              <a:prstGeom prst="rect">
                <a:avLst/>
              </a:prstGeom>
              <a:blipFill rotWithShape="0">
                <a:blip r:embed="rId11"/>
                <a:stretch>
                  <a:fillRect t="-1695" b="-6215"/>
                </a:stretch>
              </a:blipFill>
            </p:spPr>
            <p:txBody>
              <a:bodyPr/>
              <a:lstStyle/>
              <a:p>
                <a:r>
                  <a:rPr lang="en-US">
                    <a:noFill/>
                  </a:rPr>
                  <a:t> </a:t>
                </a:r>
              </a:p>
            </p:txBody>
          </p:sp>
        </mc:Fallback>
      </mc:AlternateContent>
    </p:spTree>
    <p:extLst>
      <p:ext uri="{BB962C8B-B14F-4D97-AF65-F5344CB8AC3E}">
        <p14:creationId xmlns:p14="http://schemas.microsoft.com/office/powerpoint/2010/main" val="2373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47</a:t>
            </a:fld>
            <a:endParaRPr lang="el-GR"/>
          </a:p>
        </p:txBody>
      </p:sp>
      <p:grpSp>
        <p:nvGrpSpPr>
          <p:cNvPr id="3" name="Group 2"/>
          <p:cNvGrpSpPr/>
          <p:nvPr/>
        </p:nvGrpSpPr>
        <p:grpSpPr>
          <a:xfrm>
            <a:off x="0" y="188640"/>
            <a:ext cx="9072499" cy="1192551"/>
            <a:chOff x="0" y="2771693"/>
            <a:chExt cx="9072499" cy="1192551"/>
          </a:xfrm>
        </p:grpSpPr>
        <mc:AlternateContent xmlns:mc="http://schemas.openxmlformats.org/markup-compatibility/2006" xmlns:a14="http://schemas.microsoft.com/office/drawing/2010/main">
          <mc:Choice Requires="a14">
            <p:sp>
              <p:nvSpPr>
                <p:cNvPr id="5" name="TextBox 4"/>
                <p:cNvSpPr txBox="1"/>
                <p:nvPr/>
              </p:nvSpPr>
              <p:spPr>
                <a:xfrm>
                  <a:off x="0" y="2771693"/>
                  <a:ext cx="9072499" cy="471668"/>
                </a:xfrm>
                <a:prstGeom prst="rect">
                  <a:avLst/>
                </a:prstGeom>
                <a:noFill/>
              </p:spPr>
              <p:txBody>
                <a:bodyPr wrap="square" rtlCol="0">
                  <a:spAutoFit/>
                </a:bodyPr>
                <a:lstStyle/>
                <a:p>
                  <a:pPr algn="just"/>
                  <a:r>
                    <a:rPr lang="el-GR" sz="1200" dirty="0" smtClean="0"/>
                    <a:t>Κάθε πραγματικός αριθμός μπορεί να είναι αληθής τιμή για το </a:t>
                  </a:r>
                  <a:r>
                    <a:rPr lang="en-US" sz="1200" dirty="0" smtClean="0"/>
                    <a:t>a </a:t>
                  </a:r>
                  <a:r>
                    <a:rPr lang="el-GR" sz="1200" dirty="0" smtClean="0"/>
                    <a:t>και </a:t>
                  </a:r>
                  <a:r>
                    <a:rPr lang="en-US" sz="1200" dirty="0" smtClean="0"/>
                    <a:t>b… </a:t>
                  </a:r>
                  <a:r>
                    <a:rPr lang="el-GR" sz="1200" b="1" dirty="0" smtClean="0">
                      <a:solidFill>
                        <a:schemeClr val="tx1"/>
                      </a:solidFill>
                    </a:rPr>
                    <a:t>ΑΛΛΑ η πιθανότητα το ζεύγος </a:t>
                  </a:r>
                  <a14:m>
                    <m:oMath xmlns:m="http://schemas.openxmlformats.org/officeDocument/2006/math">
                      <m:d>
                        <m:dPr>
                          <m:begChr m:val="{"/>
                          <m:endChr m:val="}"/>
                          <m:ctrlPr>
                            <a:rPr lang="el-GR" sz="1200" b="1" i="1" smtClean="0">
                              <a:solidFill>
                                <a:schemeClr val="tx1"/>
                              </a:solidFill>
                              <a:latin typeface="Cambria Math" charset="0"/>
                            </a:rPr>
                          </m:ctrlPr>
                        </m:dPr>
                        <m:e>
                          <m:sSub>
                            <m:sSubPr>
                              <m:ctrlPr>
                                <a:rPr lang="en-US" sz="1200" b="1" i="1">
                                  <a:solidFill>
                                    <a:schemeClr val="tx1"/>
                                  </a:solidFill>
                                  <a:latin typeface="Cambria Math" charset="0"/>
                                </a:rPr>
                              </m:ctrlPr>
                            </m:sSubPr>
                            <m:e>
                              <m:r>
                                <a:rPr lang="en-US" sz="1200" b="1" i="1">
                                  <a:solidFill>
                                    <a:schemeClr val="tx1"/>
                                  </a:solidFill>
                                  <a:latin typeface="Cambria Math" charset="0"/>
                                </a:rPr>
                                <m:t>𝒂</m:t>
                              </m:r>
                            </m:e>
                            <m:sub>
                              <m:r>
                                <a:rPr lang="el-GR" sz="1200" b="1" i="1">
                                  <a:solidFill>
                                    <a:schemeClr val="tx1"/>
                                  </a:solidFill>
                                  <a:latin typeface="Cambria Math" charset="0"/>
                                </a:rPr>
                                <m:t>𝜶</m:t>
                              </m:r>
                            </m:sub>
                          </m:sSub>
                          <m:r>
                            <a:rPr lang="en-US" sz="1200" b="1" i="1">
                              <a:solidFill>
                                <a:schemeClr val="tx1"/>
                              </a:solidFill>
                              <a:latin typeface="Cambria Math" charset="0"/>
                            </a:rPr>
                            <m:t>,</m:t>
                          </m:r>
                          <m:sSub>
                            <m:sSubPr>
                              <m:ctrlPr>
                                <a:rPr lang="en-US" sz="1200" b="1" i="1">
                                  <a:solidFill>
                                    <a:schemeClr val="tx1"/>
                                  </a:solidFill>
                                  <a:latin typeface="Cambria Math" charset="0"/>
                                </a:rPr>
                              </m:ctrlPr>
                            </m:sSubPr>
                            <m:e>
                              <m:r>
                                <a:rPr lang="en-US" sz="1200" b="1" i="1">
                                  <a:solidFill>
                                    <a:schemeClr val="tx1"/>
                                  </a:solidFill>
                                  <a:latin typeface="Cambria Math" charset="0"/>
                                </a:rPr>
                                <m:t>𝒃</m:t>
                              </m:r>
                            </m:e>
                            <m:sub>
                              <m:r>
                                <a:rPr lang="el-GR" sz="1200" b="1" i="1">
                                  <a:solidFill>
                                    <a:schemeClr val="tx1"/>
                                  </a:solidFill>
                                  <a:latin typeface="Cambria Math" charset="0"/>
                                </a:rPr>
                                <m:t>𝜶</m:t>
                              </m:r>
                            </m:sub>
                          </m:sSub>
                        </m:e>
                      </m:d>
                    </m:oMath>
                  </a14:m>
                  <a:r>
                    <a:rPr lang="el-GR" sz="1200" b="1" dirty="0" smtClean="0">
                      <a:solidFill>
                        <a:schemeClr val="tx1"/>
                      </a:solidFill>
                    </a:rPr>
                    <a:t> να είναι οι πραγματικές τιμές</a:t>
                  </a:r>
                  <a:r>
                    <a:rPr lang="en-US" sz="1200" b="1" dirty="0" smtClean="0">
                      <a:solidFill>
                        <a:schemeClr val="tx1"/>
                      </a:solidFill>
                    </a:rPr>
                    <a:t>, </a:t>
                  </a:r>
                  <a:r>
                    <a:rPr lang="el-GR" sz="1200" b="1" dirty="0" smtClean="0">
                      <a:solidFill>
                        <a:schemeClr val="tx1"/>
                      </a:solidFill>
                    </a:rPr>
                    <a:t>δεδομένου ότι η εκτίμηση μας έδωσε </a:t>
                  </a:r>
                  <a14:m>
                    <m:oMath xmlns:m="http://schemas.openxmlformats.org/officeDocument/2006/math">
                      <m:acc>
                        <m:accPr>
                          <m:chr m:val="̂"/>
                          <m:ctrlPr>
                            <a:rPr lang="en-US" sz="1200" b="1" i="1">
                              <a:solidFill>
                                <a:schemeClr val="tx1"/>
                              </a:solidFill>
                              <a:latin typeface="Cambria Math" charset="0"/>
                            </a:rPr>
                          </m:ctrlPr>
                        </m:accPr>
                        <m:e>
                          <m:r>
                            <a:rPr lang="en-US" sz="1200" b="1" i="1">
                              <a:solidFill>
                                <a:schemeClr val="tx1"/>
                              </a:solidFill>
                              <a:latin typeface="Cambria Math" charset="0"/>
                            </a:rPr>
                            <m:t>𝒂</m:t>
                          </m:r>
                        </m:e>
                      </m:acc>
                      <m:r>
                        <a:rPr lang="el-GR" sz="1200" b="1" i="1" smtClean="0">
                          <a:solidFill>
                            <a:schemeClr val="tx1"/>
                          </a:solidFill>
                          <a:latin typeface="Cambria Math" charset="0"/>
                        </a:rPr>
                        <m:t> </m:t>
                      </m:r>
                      <m:r>
                        <a:rPr lang="el-GR" sz="1200" b="1" i="1" smtClean="0">
                          <a:solidFill>
                            <a:schemeClr val="tx1"/>
                          </a:solidFill>
                          <a:latin typeface="Cambria Math" charset="0"/>
                        </a:rPr>
                        <m:t>𝜿𝜶𝜾</m:t>
                      </m:r>
                      <m:r>
                        <a:rPr lang="el-GR" sz="1200" b="1" i="1" smtClean="0">
                          <a:solidFill>
                            <a:schemeClr val="tx1"/>
                          </a:solidFill>
                          <a:latin typeface="Cambria Math" charset="0"/>
                        </a:rPr>
                        <m:t> </m:t>
                      </m:r>
                      <m:acc>
                        <m:accPr>
                          <m:chr m:val="̂"/>
                          <m:ctrlPr>
                            <a:rPr lang="en-US" sz="1200" b="1" i="1">
                              <a:solidFill>
                                <a:schemeClr val="tx1"/>
                              </a:solidFill>
                              <a:latin typeface="Cambria Math" charset="0"/>
                            </a:rPr>
                          </m:ctrlPr>
                        </m:accPr>
                        <m:e>
                          <m:r>
                            <a:rPr lang="en-US" sz="1200" b="1" i="1">
                              <a:solidFill>
                                <a:schemeClr val="tx1"/>
                              </a:solidFill>
                              <a:latin typeface="Cambria Math" charset="0"/>
                            </a:rPr>
                            <m:t>𝒃</m:t>
                          </m:r>
                        </m:e>
                      </m:acc>
                    </m:oMath>
                  </a14:m>
                  <a:r>
                    <a:rPr lang="el-GR" sz="1200" b="1" dirty="0" smtClean="0">
                      <a:solidFill>
                        <a:schemeClr val="tx1"/>
                      </a:solidFill>
                    </a:rPr>
                    <a:t> , δίνεται από:</a:t>
                  </a:r>
                  <a:endParaRPr lang="en-US" sz="12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0" y="2771693"/>
                  <a:ext cx="9072499" cy="471668"/>
                </a:xfrm>
                <a:prstGeom prst="rect">
                  <a:avLst/>
                </a:prstGeom>
                <a:blipFill rotWithShape="0">
                  <a:blip r:embed="rId2"/>
                  <a:stretch>
                    <a:fillRect t="-5195" r="-336" b="-59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177" y="3229171"/>
                  <a:ext cx="8908144" cy="735073"/>
                </a:xfrm>
                <a:prstGeom prst="rect">
                  <a:avLst/>
                </a:prstGeom>
                <a:noFill/>
              </p:spPr>
              <p:txBody>
                <a:bodyPr wrap="none" lIns="0" tIns="0" rIns="0" bIns="0" rtlCol="0">
                  <a:spAutoFit/>
                </a:bodyPr>
                <a:lstStyle/>
                <a:p>
                  <a14:m>
                    <m:oMath xmlns:m="http://schemas.openxmlformats.org/officeDocument/2006/math">
                      <m:r>
                        <a:rPr lang="en-US" sz="1800" b="1" i="1" smtClean="0">
                          <a:latin typeface="Cambria Math" charset="0"/>
                        </a:rPr>
                        <m:t>𝑷</m:t>
                      </m:r>
                      <m:d>
                        <m:dPr>
                          <m:ctrlPr>
                            <a:rPr lang="en-US" sz="1800" b="1" i="1" smtClean="0">
                              <a:latin typeface="Cambria Math" charset="0"/>
                            </a:rPr>
                          </m:ctrlPr>
                        </m:dPr>
                        <m:e>
                          <m:sSub>
                            <m:sSubPr>
                              <m:ctrlPr>
                                <a:rPr lang="en-US" sz="1800" b="1" i="1" smtClean="0">
                                  <a:latin typeface="Cambria Math" charset="0"/>
                                </a:rPr>
                              </m:ctrlPr>
                            </m:sSubPr>
                            <m:e>
                              <m:r>
                                <a:rPr lang="en-US" sz="1800" b="1" i="1" smtClean="0">
                                  <a:latin typeface="Cambria Math" charset="0"/>
                                </a:rPr>
                                <m:t>𝒂</m:t>
                              </m:r>
                            </m:e>
                            <m:sub>
                              <m:r>
                                <a:rPr lang="el-GR" sz="1800" b="1" i="1" smtClean="0">
                                  <a:latin typeface="Cambria Math" charset="0"/>
                                </a:rPr>
                                <m:t>𝜶</m:t>
                              </m:r>
                            </m:sub>
                          </m:sSub>
                          <m:r>
                            <a:rPr lang="en-US" sz="1800" b="1" i="1" smtClean="0">
                              <a:latin typeface="Cambria Math" charset="0"/>
                            </a:rPr>
                            <m:t>,</m:t>
                          </m:r>
                          <m:sSub>
                            <m:sSubPr>
                              <m:ctrlPr>
                                <a:rPr lang="en-US" sz="1800" b="1" i="1" smtClean="0">
                                  <a:latin typeface="Cambria Math" charset="0"/>
                                </a:rPr>
                              </m:ctrlPr>
                            </m:sSubPr>
                            <m:e>
                              <m:r>
                                <a:rPr lang="en-US" sz="1800" b="1" i="1" smtClean="0">
                                  <a:latin typeface="Cambria Math" charset="0"/>
                                </a:rPr>
                                <m:t>𝒃</m:t>
                              </m:r>
                            </m:e>
                            <m:sub>
                              <m:r>
                                <a:rPr lang="el-GR" sz="1800" b="1" i="1" smtClean="0">
                                  <a:latin typeface="Cambria Math" charset="0"/>
                                </a:rPr>
                                <m:t>𝜶</m:t>
                              </m:r>
                            </m:sub>
                          </m:sSub>
                          <m:r>
                            <a:rPr lang="en-US" sz="1800" b="1" i="1" smtClean="0">
                              <a:latin typeface="Cambria Math" charset="0"/>
                            </a:rPr>
                            <m:t>;</m:t>
                          </m:r>
                          <m:acc>
                            <m:accPr>
                              <m:chr m:val="̂"/>
                              <m:ctrlPr>
                                <a:rPr lang="en-US" sz="1800" b="1" i="1">
                                  <a:latin typeface="Cambria Math" charset="0"/>
                                </a:rPr>
                              </m:ctrlPr>
                            </m:accPr>
                            <m:e>
                              <m:r>
                                <a:rPr lang="en-US" sz="1800" b="1" i="1">
                                  <a:latin typeface="Cambria Math" charset="0"/>
                                </a:rPr>
                                <m:t>𝒂</m:t>
                              </m:r>
                            </m:e>
                          </m:acc>
                          <m:r>
                            <a:rPr lang="en-US" sz="1800" b="1" i="1">
                              <a:latin typeface="Cambria Math" charset="0"/>
                            </a:rPr>
                            <m:t>,</m:t>
                          </m:r>
                          <m:acc>
                            <m:accPr>
                              <m:chr m:val="̂"/>
                              <m:ctrlPr>
                                <a:rPr lang="en-US" sz="1800" b="1" i="1">
                                  <a:latin typeface="Cambria Math" charset="0"/>
                                </a:rPr>
                              </m:ctrlPr>
                            </m:accPr>
                            <m:e>
                              <m:r>
                                <a:rPr lang="en-US" sz="1800" b="1" i="1">
                                  <a:latin typeface="Cambria Math" charset="0"/>
                                </a:rPr>
                                <m:t>𝒃</m:t>
                              </m:r>
                            </m:e>
                          </m:acc>
                        </m:e>
                      </m:d>
                    </m:oMath>
                  </a14:m>
                  <a:r>
                    <a:rPr lang="en-US" sz="1800" b="1" dirty="0" smtClean="0"/>
                    <a:t>=</a:t>
                  </a:r>
                  <a14:m>
                    <m:oMath xmlns:m="http://schemas.openxmlformats.org/officeDocument/2006/math">
                      <m:f>
                        <m:fPr>
                          <m:ctrlPr>
                            <a:rPr lang="en-US" sz="1800" b="1" i="1" dirty="0" smtClean="0">
                              <a:latin typeface="Cambria Math" charset="0"/>
                            </a:rPr>
                          </m:ctrlPr>
                        </m:fPr>
                        <m:num>
                          <m:r>
                            <a:rPr lang="en-US" sz="1800" b="1" i="1" dirty="0" smtClean="0">
                              <a:latin typeface="Cambria Math" charset="0"/>
                            </a:rPr>
                            <m:t>𝟏</m:t>
                          </m:r>
                        </m:num>
                        <m:den>
                          <m:r>
                            <a:rPr lang="en-US" sz="1800" b="1" i="1" dirty="0" smtClean="0">
                              <a:latin typeface="Cambria Math" charset="0"/>
                            </a:rPr>
                            <m:t>𝟐</m:t>
                          </m:r>
                          <m:r>
                            <a:rPr lang="el-GR" sz="1800" b="1" i="1" dirty="0" smtClean="0">
                              <a:latin typeface="Cambria Math" charset="0"/>
                            </a:rPr>
                            <m:t>𝝅</m:t>
                          </m:r>
                          <m:rad>
                            <m:radPr>
                              <m:degHide m:val="on"/>
                              <m:ctrlPr>
                                <a:rPr lang="el-GR" sz="1800" b="1" i="1" dirty="0" smtClean="0">
                                  <a:latin typeface="Cambria Math" charset="0"/>
                                </a:rPr>
                              </m:ctrlPr>
                            </m:radPr>
                            <m:deg/>
                            <m:e>
                              <m:d>
                                <m:dPr>
                                  <m:ctrlPr>
                                    <a:rPr lang="el-GR" sz="1800" b="1" i="1" dirty="0">
                                      <a:latin typeface="Cambria Math" charset="0"/>
                                    </a:rPr>
                                  </m:ctrlPr>
                                </m:dPr>
                                <m:e>
                                  <m:r>
                                    <a:rPr lang="el-GR" sz="1800" b="1" i="1" dirty="0" smtClean="0">
                                      <a:latin typeface="Cambria Math" charset="0"/>
                                    </a:rPr>
                                    <m:t>𝟏</m:t>
                                  </m:r>
                                  <m:r>
                                    <a:rPr lang="el-GR" sz="1800" b="1" i="1" dirty="0" smtClean="0">
                                      <a:latin typeface="Cambria Math" charset="0"/>
                                    </a:rPr>
                                    <m:t>−</m:t>
                                  </m:r>
                                  <m:sSup>
                                    <m:sSupPr>
                                      <m:ctrlPr>
                                        <a:rPr lang="el-GR" sz="1800" b="1" i="1" dirty="0" smtClean="0">
                                          <a:latin typeface="Cambria Math" charset="0"/>
                                        </a:rPr>
                                      </m:ctrlPr>
                                    </m:sSupPr>
                                    <m:e>
                                      <m:r>
                                        <a:rPr lang="el-GR" sz="1800" b="1" i="1" dirty="0" smtClean="0">
                                          <a:latin typeface="Cambria Math" charset="0"/>
                                        </a:rPr>
                                        <m:t>𝝆</m:t>
                                      </m:r>
                                    </m:e>
                                    <m:sup>
                                      <m:r>
                                        <a:rPr lang="el-GR" sz="1800" b="1" i="1" dirty="0" smtClean="0">
                                          <a:latin typeface="Cambria Math" charset="0"/>
                                        </a:rPr>
                                        <m:t>𝟐</m:t>
                                      </m:r>
                                    </m:sup>
                                  </m:sSup>
                                </m:e>
                              </m:d>
                            </m:e>
                          </m:rad>
                          <m:sSub>
                            <m:sSubPr>
                              <m:ctrlPr>
                                <a:rPr lang="el-GR" sz="1800" b="1" i="1" dirty="0" smtClean="0">
                                  <a:latin typeface="Cambria Math" charset="0"/>
                                </a:rPr>
                              </m:ctrlPr>
                            </m:sSubPr>
                            <m:e>
                              <m:r>
                                <a:rPr lang="el-GR" sz="1800" b="1" i="1" dirty="0" smtClean="0">
                                  <a:latin typeface="Cambria Math" charset="0"/>
                                </a:rPr>
                                <m:t>𝝈</m:t>
                              </m:r>
                            </m:e>
                            <m:sub>
                              <m:acc>
                                <m:accPr>
                                  <m:chr m:val="̂"/>
                                  <m:ctrlPr>
                                    <a:rPr lang="el-GR" sz="1800" b="1" i="1" dirty="0" smtClean="0">
                                      <a:latin typeface="Cambria Math" charset="0"/>
                                    </a:rPr>
                                  </m:ctrlPr>
                                </m:accPr>
                                <m:e>
                                  <m:r>
                                    <a:rPr lang="en-US" sz="1800" b="1" i="1" dirty="0">
                                      <a:latin typeface="Cambria Math" charset="0"/>
                                    </a:rPr>
                                    <m:t>𝒂</m:t>
                                  </m:r>
                                </m:e>
                              </m:acc>
                            </m:sub>
                          </m:sSub>
                          <m:sSub>
                            <m:sSubPr>
                              <m:ctrlPr>
                                <a:rPr lang="el-GR" sz="1800" b="1" i="1" dirty="0" smtClean="0">
                                  <a:latin typeface="Cambria Math" charset="0"/>
                                </a:rPr>
                              </m:ctrlPr>
                            </m:sSubPr>
                            <m:e>
                              <m:r>
                                <a:rPr lang="el-GR" sz="1800" b="1" i="1" dirty="0" smtClean="0">
                                  <a:latin typeface="Cambria Math" charset="0"/>
                                </a:rPr>
                                <m:t>𝝈</m:t>
                              </m:r>
                            </m:e>
                            <m:sub>
                              <m:acc>
                                <m:accPr>
                                  <m:chr m:val="̂"/>
                                  <m:ctrlPr>
                                    <a:rPr lang="el-GR" sz="1800" b="1" i="1" dirty="0" smtClean="0">
                                      <a:latin typeface="Cambria Math" charset="0"/>
                                    </a:rPr>
                                  </m:ctrlPr>
                                </m:accPr>
                                <m:e>
                                  <m:r>
                                    <a:rPr lang="en-US" sz="1800" b="1" i="1" dirty="0" smtClean="0">
                                      <a:latin typeface="Cambria Math" charset="0"/>
                                    </a:rPr>
                                    <m:t>𝒃</m:t>
                                  </m:r>
                                </m:e>
                              </m:acc>
                            </m:sub>
                          </m:sSub>
                        </m:den>
                      </m:f>
                      <m:r>
                        <a:rPr lang="en-US" sz="1800" b="1" i="1" dirty="0" smtClean="0">
                          <a:latin typeface="Cambria Math" charset="0"/>
                        </a:rPr>
                        <m:t>𝒆𝒙𝒑</m:t>
                      </m:r>
                      <m:d>
                        <m:dPr>
                          <m:begChr m:val="{"/>
                          <m:endChr m:val="}"/>
                          <m:ctrlPr>
                            <a:rPr lang="en-US" sz="1800" b="1" i="1" dirty="0" smtClean="0">
                              <a:latin typeface="Cambria Math" charset="0"/>
                            </a:rPr>
                          </m:ctrlPr>
                        </m:dPr>
                        <m:e>
                          <m:r>
                            <a:rPr lang="en-US" sz="1800" b="1" i="1" dirty="0" smtClean="0">
                              <a:latin typeface="Cambria Math" charset="0"/>
                            </a:rPr>
                            <m:t>−</m:t>
                          </m:r>
                          <m:f>
                            <m:fPr>
                              <m:ctrlPr>
                                <a:rPr lang="en-US" sz="1800" b="1" i="1" dirty="0" smtClean="0">
                                  <a:latin typeface="Cambria Math" charset="0"/>
                                </a:rPr>
                              </m:ctrlPr>
                            </m:fPr>
                            <m:num>
                              <m:r>
                                <a:rPr lang="en-US" sz="1800" b="1" i="1" dirty="0" smtClean="0">
                                  <a:latin typeface="Cambria Math" charset="0"/>
                                </a:rPr>
                                <m:t>𝟏</m:t>
                              </m:r>
                            </m:num>
                            <m:den>
                              <m:r>
                                <a:rPr lang="en-US" sz="1800" b="1" i="1" dirty="0" smtClean="0">
                                  <a:latin typeface="Cambria Math" charset="0"/>
                                </a:rPr>
                                <m:t>𝟐</m:t>
                              </m:r>
                              <m:d>
                                <m:dPr>
                                  <m:ctrlPr>
                                    <a:rPr lang="el-GR" sz="1800" b="1" i="1" dirty="0">
                                      <a:latin typeface="Cambria Math" charset="0"/>
                                    </a:rPr>
                                  </m:ctrlPr>
                                </m:dPr>
                                <m:e>
                                  <m:r>
                                    <a:rPr lang="el-GR" sz="1800" b="1" i="1" dirty="0">
                                      <a:latin typeface="Cambria Math" charset="0"/>
                                    </a:rPr>
                                    <m:t>𝟏</m:t>
                                  </m:r>
                                  <m:r>
                                    <a:rPr lang="el-GR" sz="1800" b="1" i="1" dirty="0">
                                      <a:latin typeface="Cambria Math" charset="0"/>
                                    </a:rPr>
                                    <m:t>−</m:t>
                                  </m:r>
                                  <m:sSup>
                                    <m:sSupPr>
                                      <m:ctrlPr>
                                        <a:rPr lang="el-GR" sz="1800" b="1" i="1" dirty="0">
                                          <a:latin typeface="Cambria Math" charset="0"/>
                                        </a:rPr>
                                      </m:ctrlPr>
                                    </m:sSupPr>
                                    <m:e>
                                      <m:r>
                                        <a:rPr lang="el-GR" sz="1800" b="1" i="1" dirty="0">
                                          <a:latin typeface="Cambria Math" charset="0"/>
                                        </a:rPr>
                                        <m:t>𝝆</m:t>
                                      </m:r>
                                    </m:e>
                                    <m:sup>
                                      <m:r>
                                        <a:rPr lang="el-GR" sz="1800" b="1" i="1" dirty="0">
                                          <a:latin typeface="Cambria Math" charset="0"/>
                                        </a:rPr>
                                        <m:t>𝟐</m:t>
                                      </m:r>
                                    </m:sup>
                                  </m:sSup>
                                </m:e>
                              </m:d>
                            </m:den>
                          </m:f>
                          <m:d>
                            <m:dPr>
                              <m:begChr m:val="["/>
                              <m:endChr m:val="]"/>
                              <m:ctrlPr>
                                <a:rPr lang="en-US" sz="1800" b="1" i="1" dirty="0" smtClean="0">
                                  <a:latin typeface="Cambria Math" charset="0"/>
                                </a:rPr>
                              </m:ctrlPr>
                            </m:dPr>
                            <m:e>
                              <m:f>
                                <m:fPr>
                                  <m:ctrlPr>
                                    <a:rPr lang="en-US" sz="1800" b="1" i="1" dirty="0" smtClean="0">
                                      <a:latin typeface="Cambria Math" charset="0"/>
                                    </a:rPr>
                                  </m:ctrlPr>
                                </m:fPr>
                                <m:num>
                                  <m:sSup>
                                    <m:sSupPr>
                                      <m:ctrlPr>
                                        <a:rPr lang="en-US" sz="1800" b="1" i="1" dirty="0" smtClean="0">
                                          <a:latin typeface="Cambria Math" charset="0"/>
                                        </a:rPr>
                                      </m:ctrlPr>
                                    </m:sSupPr>
                                    <m:e>
                                      <m:d>
                                        <m:dPr>
                                          <m:ctrlPr>
                                            <a:rPr lang="en-US" sz="1800" b="1" i="1" dirty="0" smtClean="0">
                                              <a:latin typeface="Cambria Math" charset="0"/>
                                            </a:rPr>
                                          </m:ctrlPr>
                                        </m:dPr>
                                        <m:e>
                                          <m:sSub>
                                            <m:sSubPr>
                                              <m:ctrlPr>
                                                <a:rPr lang="en-US" sz="1800" b="1" i="1" dirty="0" smtClean="0">
                                                  <a:latin typeface="Cambria Math" charset="0"/>
                                                </a:rPr>
                                              </m:ctrlPr>
                                            </m:sSubPr>
                                            <m:e>
                                              <m:r>
                                                <a:rPr lang="en-US" sz="1800" b="1" i="1" dirty="0" smtClean="0">
                                                  <a:latin typeface="Cambria Math" charset="0"/>
                                                </a:rPr>
                                                <m:t>𝒂</m:t>
                                              </m:r>
                                            </m:e>
                                            <m:sub>
                                              <m:r>
                                                <a:rPr lang="el-GR" sz="1800" b="1" i="1" dirty="0" smtClean="0">
                                                  <a:latin typeface="Cambria Math" charset="0"/>
                                                </a:rPr>
                                                <m:t>𝜶</m:t>
                                              </m:r>
                                            </m:sub>
                                          </m:sSub>
                                          <m:r>
                                            <a:rPr lang="el-GR" sz="1800" b="1" i="1" dirty="0" smtClean="0">
                                              <a:latin typeface="Cambria Math" charset="0"/>
                                            </a:rPr>
                                            <m:t>−</m:t>
                                          </m:r>
                                          <m:acc>
                                            <m:accPr>
                                              <m:chr m:val="̂"/>
                                              <m:ctrlPr>
                                                <a:rPr lang="el-GR" sz="1800" b="1" i="1" dirty="0" smtClean="0">
                                                  <a:latin typeface="Cambria Math" charset="0"/>
                                                </a:rPr>
                                              </m:ctrlPr>
                                            </m:accPr>
                                            <m:e>
                                              <m:r>
                                                <a:rPr lang="en-US" sz="1800" b="1" i="1" dirty="0" smtClean="0">
                                                  <a:latin typeface="Cambria Math" charset="0"/>
                                                </a:rPr>
                                                <m:t>𝒂</m:t>
                                              </m:r>
                                            </m:e>
                                          </m:acc>
                                        </m:e>
                                      </m:d>
                                    </m:e>
                                    <m:sup>
                                      <m:r>
                                        <a:rPr lang="en-US" sz="1800" b="1" i="1" dirty="0" smtClean="0">
                                          <a:latin typeface="Cambria Math" charset="0"/>
                                        </a:rPr>
                                        <m:t>𝟐</m:t>
                                      </m:r>
                                    </m:sup>
                                  </m:sSup>
                                </m:num>
                                <m:den>
                                  <m:sSubSup>
                                    <m:sSubSupPr>
                                      <m:ctrlPr>
                                        <a:rPr lang="en-US" sz="1800" b="1" i="1" dirty="0" smtClean="0">
                                          <a:latin typeface="Cambria Math" charset="0"/>
                                        </a:rPr>
                                      </m:ctrlPr>
                                    </m:sSubSupPr>
                                    <m:e>
                                      <m:r>
                                        <a:rPr lang="el-GR" sz="1800" b="1" i="1" dirty="0" smtClean="0">
                                          <a:latin typeface="Cambria Math" charset="0"/>
                                        </a:rPr>
                                        <m:t>𝝈</m:t>
                                      </m:r>
                                    </m:e>
                                    <m:sub>
                                      <m:acc>
                                        <m:accPr>
                                          <m:chr m:val="̂"/>
                                          <m:ctrlPr>
                                            <a:rPr lang="el-GR" sz="1800" b="1" i="1" dirty="0">
                                              <a:latin typeface="Cambria Math" charset="0"/>
                                            </a:rPr>
                                          </m:ctrlPr>
                                        </m:accPr>
                                        <m:e>
                                          <m:r>
                                            <a:rPr lang="el-GR" sz="1800" b="1" i="1" dirty="0">
                                              <a:latin typeface="Cambria Math" charset="0"/>
                                            </a:rPr>
                                            <m:t>𝜶</m:t>
                                          </m:r>
                                        </m:e>
                                      </m:acc>
                                    </m:sub>
                                    <m:sup>
                                      <m:r>
                                        <a:rPr lang="el-GR" sz="1800" b="1" i="1" dirty="0" smtClean="0">
                                          <a:latin typeface="Cambria Math" charset="0"/>
                                        </a:rPr>
                                        <m:t>𝟐</m:t>
                                      </m:r>
                                    </m:sup>
                                  </m:sSubSup>
                                </m:den>
                              </m:f>
                              <m:r>
                                <a:rPr lang="el-GR" sz="1800" b="1" i="1" dirty="0" smtClean="0">
                                  <a:latin typeface="Cambria Math" charset="0"/>
                                </a:rPr>
                                <m:t>+</m:t>
                              </m:r>
                              <m:f>
                                <m:fPr>
                                  <m:ctrlPr>
                                    <a:rPr lang="en-US" sz="1800" b="1" i="1" dirty="0">
                                      <a:latin typeface="Cambria Math" charset="0"/>
                                    </a:rPr>
                                  </m:ctrlPr>
                                </m:fPr>
                                <m:num>
                                  <m:sSup>
                                    <m:sSupPr>
                                      <m:ctrlPr>
                                        <a:rPr lang="en-US" sz="1800" b="1" i="1" dirty="0">
                                          <a:latin typeface="Cambria Math" charset="0"/>
                                        </a:rPr>
                                      </m:ctrlPr>
                                    </m:sSupPr>
                                    <m:e>
                                      <m:d>
                                        <m:dPr>
                                          <m:ctrlPr>
                                            <a:rPr lang="en-US" sz="1800" b="1" i="1" dirty="0">
                                              <a:latin typeface="Cambria Math" charset="0"/>
                                            </a:rPr>
                                          </m:ctrlPr>
                                        </m:dPr>
                                        <m:e>
                                          <m:sSub>
                                            <m:sSubPr>
                                              <m:ctrlPr>
                                                <a:rPr lang="en-US" sz="1800" b="1" i="1" dirty="0">
                                                  <a:latin typeface="Cambria Math" charset="0"/>
                                                </a:rPr>
                                              </m:ctrlPr>
                                            </m:sSubPr>
                                            <m:e>
                                              <m:r>
                                                <a:rPr lang="en-US" sz="1800" b="1" i="1" dirty="0" smtClean="0">
                                                  <a:latin typeface="Cambria Math" charset="0"/>
                                                </a:rPr>
                                                <m:t>𝒃</m:t>
                                              </m:r>
                                            </m:e>
                                            <m:sub>
                                              <m:r>
                                                <a:rPr lang="el-GR" sz="1800" b="1" i="1" dirty="0">
                                                  <a:latin typeface="Cambria Math" charset="0"/>
                                                </a:rPr>
                                                <m:t>𝜶</m:t>
                                              </m:r>
                                            </m:sub>
                                          </m:sSub>
                                          <m:r>
                                            <a:rPr lang="el-GR" sz="1800" b="1" i="1" dirty="0">
                                              <a:latin typeface="Cambria Math" charset="0"/>
                                            </a:rPr>
                                            <m:t>−</m:t>
                                          </m:r>
                                          <m:acc>
                                            <m:accPr>
                                              <m:chr m:val="̂"/>
                                              <m:ctrlPr>
                                                <a:rPr lang="el-GR" sz="1800" b="1" i="1" dirty="0">
                                                  <a:latin typeface="Cambria Math" charset="0"/>
                                                </a:rPr>
                                              </m:ctrlPr>
                                            </m:accPr>
                                            <m:e>
                                              <m:r>
                                                <a:rPr lang="en-US" sz="1800" b="1" i="1" dirty="0" smtClean="0">
                                                  <a:latin typeface="Cambria Math" charset="0"/>
                                                </a:rPr>
                                                <m:t>𝒃</m:t>
                                              </m:r>
                                            </m:e>
                                          </m:acc>
                                        </m:e>
                                      </m:d>
                                    </m:e>
                                    <m:sup>
                                      <m:r>
                                        <a:rPr lang="en-US" sz="1800" b="1" i="1" dirty="0">
                                          <a:latin typeface="Cambria Math" charset="0"/>
                                        </a:rPr>
                                        <m:t>𝟐</m:t>
                                      </m:r>
                                    </m:sup>
                                  </m:sSup>
                                </m:num>
                                <m:den>
                                  <m:sSubSup>
                                    <m:sSubSupPr>
                                      <m:ctrlPr>
                                        <a:rPr lang="en-US" sz="1800" b="1" i="1" dirty="0">
                                          <a:latin typeface="Cambria Math" charset="0"/>
                                        </a:rPr>
                                      </m:ctrlPr>
                                    </m:sSubSupPr>
                                    <m:e>
                                      <m:r>
                                        <a:rPr lang="el-GR" sz="1800" b="1" i="1" dirty="0">
                                          <a:latin typeface="Cambria Math" charset="0"/>
                                        </a:rPr>
                                        <m:t>𝝈</m:t>
                                      </m:r>
                                    </m:e>
                                    <m:sub>
                                      <m:acc>
                                        <m:accPr>
                                          <m:chr m:val="̂"/>
                                          <m:ctrlPr>
                                            <a:rPr lang="el-GR" sz="1800" b="1" i="1" dirty="0">
                                              <a:latin typeface="Cambria Math" charset="0"/>
                                            </a:rPr>
                                          </m:ctrlPr>
                                        </m:accPr>
                                        <m:e>
                                          <m:r>
                                            <a:rPr lang="en-US" sz="1800" b="1" i="1" dirty="0" smtClean="0">
                                              <a:latin typeface="Cambria Math" charset="0"/>
                                            </a:rPr>
                                            <m:t>𝒃</m:t>
                                          </m:r>
                                        </m:e>
                                      </m:acc>
                                    </m:sub>
                                    <m:sup>
                                      <m:r>
                                        <a:rPr lang="el-GR" sz="1800" b="1" i="1" dirty="0">
                                          <a:latin typeface="Cambria Math" charset="0"/>
                                        </a:rPr>
                                        <m:t>𝟐</m:t>
                                      </m:r>
                                    </m:sup>
                                  </m:sSubSup>
                                </m:den>
                              </m:f>
                              <m:r>
                                <a:rPr lang="en-US" sz="1800" b="1" i="1" dirty="0" smtClean="0">
                                  <a:latin typeface="Cambria Math" charset="0"/>
                                </a:rPr>
                                <m:t>−</m:t>
                              </m:r>
                              <m:r>
                                <a:rPr lang="en-US" sz="1800" b="1" i="1" dirty="0" smtClean="0">
                                  <a:latin typeface="Cambria Math" charset="0"/>
                                </a:rPr>
                                <m:t>𝟐</m:t>
                              </m:r>
                              <m:r>
                                <a:rPr lang="el-GR" sz="1800" b="1" i="1" dirty="0" smtClean="0">
                                  <a:latin typeface="Cambria Math" charset="0"/>
                                </a:rPr>
                                <m:t>𝝆</m:t>
                              </m:r>
                              <m:f>
                                <m:fPr>
                                  <m:ctrlPr>
                                    <a:rPr lang="el-GR" sz="1800" b="1" i="1" dirty="0" smtClean="0">
                                      <a:latin typeface="Cambria Math" charset="0"/>
                                    </a:rPr>
                                  </m:ctrlPr>
                                </m:fPr>
                                <m:num>
                                  <m:d>
                                    <m:dPr>
                                      <m:ctrlPr>
                                        <a:rPr lang="el-GR" sz="1800" b="1" i="1" dirty="0">
                                          <a:latin typeface="Cambria Math" charset="0"/>
                                        </a:rPr>
                                      </m:ctrlPr>
                                    </m:dPr>
                                    <m:e>
                                      <m:sSub>
                                        <m:sSubPr>
                                          <m:ctrlPr>
                                            <a:rPr lang="en-US" sz="1800" b="1" i="1" dirty="0">
                                              <a:latin typeface="Cambria Math" charset="0"/>
                                            </a:rPr>
                                          </m:ctrlPr>
                                        </m:sSubPr>
                                        <m:e>
                                          <m:r>
                                            <a:rPr lang="en-US" sz="1800" b="1" i="1" dirty="0">
                                              <a:latin typeface="Cambria Math" charset="0"/>
                                            </a:rPr>
                                            <m:t>𝒂</m:t>
                                          </m:r>
                                        </m:e>
                                        <m:sub>
                                          <m:r>
                                            <a:rPr lang="el-GR" sz="1800" b="1" i="1" dirty="0">
                                              <a:latin typeface="Cambria Math" charset="0"/>
                                            </a:rPr>
                                            <m:t>𝜶</m:t>
                                          </m:r>
                                        </m:sub>
                                      </m:sSub>
                                      <m:r>
                                        <a:rPr lang="el-GR" sz="1800" b="1" i="1" dirty="0">
                                          <a:latin typeface="Cambria Math" charset="0"/>
                                        </a:rPr>
                                        <m:t>−</m:t>
                                      </m:r>
                                      <m:acc>
                                        <m:accPr>
                                          <m:chr m:val="̂"/>
                                          <m:ctrlPr>
                                            <a:rPr lang="el-GR" sz="1800" b="1" i="1" dirty="0">
                                              <a:latin typeface="Cambria Math" charset="0"/>
                                            </a:rPr>
                                          </m:ctrlPr>
                                        </m:accPr>
                                        <m:e>
                                          <m:r>
                                            <a:rPr lang="en-US" sz="1800" b="1" i="1" dirty="0">
                                              <a:latin typeface="Cambria Math" charset="0"/>
                                            </a:rPr>
                                            <m:t>𝒂</m:t>
                                          </m:r>
                                        </m:e>
                                      </m:acc>
                                    </m:e>
                                  </m:d>
                                  <m:d>
                                    <m:dPr>
                                      <m:ctrlPr>
                                        <a:rPr lang="en-US" sz="1800" b="1" i="1" dirty="0">
                                          <a:latin typeface="Cambria Math" charset="0"/>
                                        </a:rPr>
                                      </m:ctrlPr>
                                    </m:dPr>
                                    <m:e>
                                      <m:sSub>
                                        <m:sSubPr>
                                          <m:ctrlPr>
                                            <a:rPr lang="en-US" sz="1800" b="1" i="1" dirty="0">
                                              <a:latin typeface="Cambria Math" charset="0"/>
                                            </a:rPr>
                                          </m:ctrlPr>
                                        </m:sSubPr>
                                        <m:e>
                                          <m:r>
                                            <a:rPr lang="en-US" sz="1800" b="1" i="1" dirty="0">
                                              <a:latin typeface="Cambria Math" charset="0"/>
                                            </a:rPr>
                                            <m:t>𝒃</m:t>
                                          </m:r>
                                        </m:e>
                                        <m:sub>
                                          <m:r>
                                            <a:rPr lang="el-GR" sz="1800" b="1" i="1" dirty="0">
                                              <a:latin typeface="Cambria Math" charset="0"/>
                                            </a:rPr>
                                            <m:t>𝜶</m:t>
                                          </m:r>
                                        </m:sub>
                                      </m:sSub>
                                      <m:r>
                                        <a:rPr lang="el-GR" sz="1800" b="1" i="1" dirty="0">
                                          <a:latin typeface="Cambria Math" charset="0"/>
                                        </a:rPr>
                                        <m:t>−</m:t>
                                      </m:r>
                                      <m:acc>
                                        <m:accPr>
                                          <m:chr m:val="̂"/>
                                          <m:ctrlPr>
                                            <a:rPr lang="el-GR" sz="1800" b="1" i="1" dirty="0">
                                              <a:latin typeface="Cambria Math" charset="0"/>
                                            </a:rPr>
                                          </m:ctrlPr>
                                        </m:accPr>
                                        <m:e>
                                          <m:r>
                                            <a:rPr lang="en-US" sz="1800" b="1" i="1" dirty="0">
                                              <a:latin typeface="Cambria Math" charset="0"/>
                                            </a:rPr>
                                            <m:t>𝒃</m:t>
                                          </m:r>
                                        </m:e>
                                      </m:acc>
                                    </m:e>
                                  </m:d>
                                </m:num>
                                <m:den>
                                  <m:sSub>
                                    <m:sSubPr>
                                      <m:ctrlPr>
                                        <a:rPr lang="el-GR" sz="1800" b="1" i="1" dirty="0">
                                          <a:latin typeface="Cambria Math" charset="0"/>
                                        </a:rPr>
                                      </m:ctrlPr>
                                    </m:sSubPr>
                                    <m:e>
                                      <m:r>
                                        <a:rPr lang="el-GR" sz="1800" b="1" i="1" dirty="0">
                                          <a:latin typeface="Cambria Math" charset="0"/>
                                        </a:rPr>
                                        <m:t>𝝈</m:t>
                                      </m:r>
                                    </m:e>
                                    <m:sub>
                                      <m:acc>
                                        <m:accPr>
                                          <m:chr m:val="̂"/>
                                          <m:ctrlPr>
                                            <a:rPr lang="el-GR" sz="1800" b="1" i="1" dirty="0">
                                              <a:latin typeface="Cambria Math" charset="0"/>
                                            </a:rPr>
                                          </m:ctrlPr>
                                        </m:accPr>
                                        <m:e>
                                          <m:r>
                                            <a:rPr lang="en-US" sz="1800" b="1" i="1" dirty="0">
                                              <a:latin typeface="Cambria Math" charset="0"/>
                                            </a:rPr>
                                            <m:t>𝒂</m:t>
                                          </m:r>
                                        </m:e>
                                      </m:acc>
                                    </m:sub>
                                  </m:sSub>
                                  <m:sSub>
                                    <m:sSubPr>
                                      <m:ctrlPr>
                                        <a:rPr lang="el-GR" sz="1800" b="1" i="1" dirty="0">
                                          <a:latin typeface="Cambria Math" charset="0"/>
                                        </a:rPr>
                                      </m:ctrlPr>
                                    </m:sSubPr>
                                    <m:e>
                                      <m:r>
                                        <a:rPr lang="el-GR" sz="1800" b="1" i="1" dirty="0">
                                          <a:latin typeface="Cambria Math" charset="0"/>
                                        </a:rPr>
                                        <m:t>𝝈</m:t>
                                      </m:r>
                                    </m:e>
                                    <m:sub>
                                      <m:acc>
                                        <m:accPr>
                                          <m:chr m:val="̂"/>
                                          <m:ctrlPr>
                                            <a:rPr lang="el-GR" sz="1800" b="1" i="1" dirty="0">
                                              <a:latin typeface="Cambria Math" charset="0"/>
                                            </a:rPr>
                                          </m:ctrlPr>
                                        </m:accPr>
                                        <m:e>
                                          <m:r>
                                            <a:rPr lang="en-US" sz="1800" b="1" i="1" dirty="0">
                                              <a:latin typeface="Cambria Math" charset="0"/>
                                            </a:rPr>
                                            <m:t>𝒃</m:t>
                                          </m:r>
                                        </m:e>
                                      </m:acc>
                                    </m:sub>
                                  </m:sSub>
                                </m:den>
                              </m:f>
                            </m:e>
                          </m:d>
                        </m:e>
                      </m:d>
                      <m:r>
                        <a:rPr lang="en-US" sz="1800" b="1" i="0" dirty="0" smtClean="0">
                          <a:latin typeface="Cambria Math" charset="0"/>
                        </a:rPr>
                        <m:t>𝐝</m:t>
                      </m:r>
                      <m:sSub>
                        <m:sSubPr>
                          <m:ctrlPr>
                            <a:rPr lang="en-US" sz="1800" b="1" i="1">
                              <a:latin typeface="Cambria Math" charset="0"/>
                            </a:rPr>
                          </m:ctrlPr>
                        </m:sSubPr>
                        <m:e>
                          <m:r>
                            <a:rPr lang="en-US" sz="1800" b="1" i="1">
                              <a:latin typeface="Cambria Math" charset="0"/>
                            </a:rPr>
                            <m:t>𝒂</m:t>
                          </m:r>
                        </m:e>
                        <m:sub>
                          <m:r>
                            <a:rPr lang="el-GR" sz="1800" b="1" i="1">
                              <a:latin typeface="Cambria Math" charset="0"/>
                            </a:rPr>
                            <m:t>𝜶</m:t>
                          </m:r>
                        </m:sub>
                      </m:sSub>
                      <m:r>
                        <a:rPr lang="en-US" sz="1800" b="1" i="1" smtClean="0">
                          <a:latin typeface="Cambria Math" charset="0"/>
                        </a:rPr>
                        <m:t>𝒅</m:t>
                      </m:r>
                      <m:sSub>
                        <m:sSubPr>
                          <m:ctrlPr>
                            <a:rPr lang="en-US" sz="1800" b="1" i="1">
                              <a:latin typeface="Cambria Math" charset="0"/>
                            </a:rPr>
                          </m:ctrlPr>
                        </m:sSubPr>
                        <m:e>
                          <m:r>
                            <a:rPr lang="en-US" sz="1800" b="1" i="1">
                              <a:latin typeface="Cambria Math" charset="0"/>
                            </a:rPr>
                            <m:t>𝒃</m:t>
                          </m:r>
                        </m:e>
                        <m:sub>
                          <m:r>
                            <a:rPr lang="el-GR" sz="1800" b="1" i="1">
                              <a:latin typeface="Cambria Math" charset="0"/>
                            </a:rPr>
                            <m:t>𝜶</m:t>
                          </m:r>
                        </m:sub>
                      </m:sSub>
                    </m:oMath>
                  </a14:m>
                  <a:endParaRPr lang="en-US" sz="1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82177" y="3229171"/>
                  <a:ext cx="8908144" cy="735073"/>
                </a:xfrm>
                <a:prstGeom prst="rect">
                  <a:avLst/>
                </a:prstGeom>
                <a:blipFill rotWithShape="0">
                  <a:blip r:embed="rId3"/>
                  <a:stretch>
                    <a:fillRect b="-8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p:cNvSpPr txBox="1"/>
              <p:nvPr/>
            </p:nvSpPr>
            <p:spPr>
              <a:xfrm>
                <a:off x="216434" y="1876707"/>
                <a:ext cx="9000999" cy="1398268"/>
              </a:xfrm>
              <a:prstGeom prst="rect">
                <a:avLst/>
              </a:prstGeom>
              <a:noFill/>
            </p:spPr>
            <p:txBody>
              <a:bodyPr wrap="square" rtlCol="0">
                <a:spAutoFit/>
              </a:bodyPr>
              <a:lstStyle/>
              <a:p>
                <a:pPr algn="just"/>
                <a:r>
                  <a:rPr lang="el-GR" sz="1400" b="1" dirty="0" smtClean="0">
                    <a:solidFill>
                      <a:srgbClr val="FF0000"/>
                    </a:solidFill>
                  </a:rPr>
                  <a:t>Εάν μας ενδιαφέρουν  και οι δύο παράμετροι...</a:t>
                </a:r>
              </a:p>
              <a:p>
                <a:pPr algn="just"/>
                <a:r>
                  <a:rPr lang="el-GR" sz="1400" b="1" dirty="0" smtClean="0">
                    <a:solidFill>
                      <a:srgbClr val="BA5306"/>
                    </a:solidFill>
                  </a:rPr>
                  <a:t>Αναζητούμε μία συμμετρική περιοχή</a:t>
                </a:r>
                <a:r>
                  <a:rPr lang="en-US" sz="1400" b="1" dirty="0" smtClean="0">
                    <a:solidFill>
                      <a:srgbClr val="BA5306"/>
                    </a:solidFill>
                  </a:rPr>
                  <a:t> (</a:t>
                </a:r>
                <a:r>
                  <a:rPr lang="el-GR" sz="1400" b="1" dirty="0" smtClean="0">
                    <a:solidFill>
                      <a:srgbClr val="BA5306"/>
                    </a:solidFill>
                  </a:rPr>
                  <a:t>Ω) γύρω από την εκτίμηση </a:t>
                </a:r>
                <a14:m>
                  <m:oMath xmlns:m="http://schemas.openxmlformats.org/officeDocument/2006/math">
                    <m:acc>
                      <m:accPr>
                        <m:chr m:val="̂"/>
                        <m:ctrlPr>
                          <a:rPr lang="en-US" sz="1400" b="1" i="1" smtClean="0">
                            <a:solidFill>
                              <a:schemeClr val="tx1"/>
                            </a:solidFill>
                            <a:latin typeface="Cambria Math" charset="0"/>
                          </a:rPr>
                        </m:ctrlPr>
                      </m:accPr>
                      <m:e>
                        <m:r>
                          <a:rPr lang="el-GR" sz="1400" b="1" i="1" smtClean="0">
                            <a:solidFill>
                              <a:schemeClr val="tx1"/>
                            </a:solidFill>
                            <a:latin typeface="Cambria Math" charset="0"/>
                          </a:rPr>
                          <m:t>{</m:t>
                        </m:r>
                        <m:r>
                          <a:rPr lang="en-US" sz="1400" b="1" i="1">
                            <a:solidFill>
                              <a:schemeClr val="tx1"/>
                            </a:solidFill>
                            <a:latin typeface="Cambria Math" charset="0"/>
                          </a:rPr>
                          <m:t>𝒂</m:t>
                        </m:r>
                      </m:e>
                    </m:acc>
                    <m:r>
                      <a:rPr lang="en-US" sz="1400" b="1" i="1">
                        <a:solidFill>
                          <a:schemeClr val="tx1"/>
                        </a:solidFill>
                        <a:latin typeface="Cambria Math" charset="0"/>
                      </a:rPr>
                      <m:t>,</m:t>
                    </m:r>
                    <m:acc>
                      <m:accPr>
                        <m:chr m:val="̂"/>
                        <m:ctrlPr>
                          <a:rPr lang="en-US" sz="1400" b="1" i="1">
                            <a:solidFill>
                              <a:schemeClr val="tx1"/>
                            </a:solidFill>
                            <a:latin typeface="Cambria Math" charset="0"/>
                          </a:rPr>
                        </m:ctrlPr>
                      </m:accPr>
                      <m:e>
                        <m:r>
                          <a:rPr lang="en-US" sz="1400" b="1" i="1">
                            <a:solidFill>
                              <a:schemeClr val="tx1"/>
                            </a:solidFill>
                            <a:latin typeface="Cambria Math" charset="0"/>
                          </a:rPr>
                          <m:t>𝒃</m:t>
                        </m:r>
                      </m:e>
                    </m:acc>
                  </m:oMath>
                </a14:m>
                <a:r>
                  <a:rPr lang="el-GR" sz="1400" b="1" dirty="0" smtClean="0">
                    <a:solidFill>
                      <a:schemeClr val="tx1"/>
                    </a:solidFill>
                  </a:rPr>
                  <a:t>} </a:t>
                </a:r>
                <a:r>
                  <a:rPr lang="el-GR" sz="1400" b="1" dirty="0" smtClean="0">
                    <a:solidFill>
                      <a:srgbClr val="BA5306"/>
                    </a:solidFill>
                  </a:rPr>
                  <a:t>τέτοια ώστε να υπάρχει πιθανότητα λ (π.χ. 67%) οι αληθείς τιμές να ευρίσκονται σε αυτή την περιοχή  </a:t>
                </a:r>
              </a:p>
              <a:p>
                <a:pPr algn="just"/>
                <a:endParaRPr lang="el-GR" sz="1400" b="1" dirty="0">
                  <a:solidFill>
                    <a:srgbClr val="BA5306"/>
                  </a:solidFill>
                </a:endParaRPr>
              </a:p>
              <a:p>
                <a:pPr algn="just"/>
                <a:endParaRPr lang="el-GR" sz="1400" b="1" dirty="0" smtClean="0">
                  <a:solidFill>
                    <a:srgbClr val="BA5306"/>
                  </a:solidFill>
                </a:endParaRPr>
              </a:p>
              <a:p>
                <a:pPr algn="just"/>
                <a:endParaRPr lang="en-US" sz="1400" b="1" dirty="0">
                  <a:solidFill>
                    <a:srgbClr val="BA5306"/>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6434" y="1876707"/>
                <a:ext cx="9000999" cy="1398268"/>
              </a:xfrm>
              <a:prstGeom prst="rect">
                <a:avLst/>
              </a:prstGeom>
              <a:blipFill rotWithShape="0">
                <a:blip r:embed="rId4"/>
                <a:stretch>
                  <a:fillRect l="-203" t="-873" r="-7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177" y="2597590"/>
                <a:ext cx="8820980" cy="582467"/>
              </a:xfrm>
              <a:prstGeom prst="rect">
                <a:avLst/>
              </a:prstGeom>
            </p:spPr>
            <p:txBody>
              <a:bodyPr wrap="square">
                <a:spAutoFit/>
              </a:bodyPr>
              <a:lstStyle/>
              <a:p>
                <a:r>
                  <a:rPr lang="el-GR" sz="1200" b="1" dirty="0">
                    <a:solidFill>
                      <a:srgbClr val="FF0000"/>
                    </a:solidFill>
                  </a:rPr>
                  <a:t>λ</a:t>
                </a:r>
                <a:r>
                  <a:rPr lang="en-US" sz="1200" b="1" dirty="0">
                    <a:solidFill>
                      <a:srgbClr val="FF0000"/>
                    </a:solidFill>
                  </a:rPr>
                  <a:t>= </a:t>
                </a:r>
                <a14:m>
                  <m:oMath xmlns:m="http://schemas.openxmlformats.org/officeDocument/2006/math">
                    <m:nary>
                      <m:naryPr>
                        <m:chr m:val="∬"/>
                        <m:limLoc m:val="undOvr"/>
                        <m:ctrlPr>
                          <a:rPr lang="el-GR" sz="1200" b="1" i="1" smtClean="0">
                            <a:latin typeface="Cambria Math" charset="0"/>
                          </a:rPr>
                        </m:ctrlPr>
                      </m:naryPr>
                      <m:sub>
                        <m:r>
                          <m:rPr>
                            <m:brk m:alnAt="24"/>
                          </m:rPr>
                          <a:rPr lang="el-GR" sz="1200" b="1" i="0" smtClean="0">
                            <a:latin typeface="Cambria Math" charset="0"/>
                          </a:rPr>
                          <m:t>𝛀</m:t>
                        </m:r>
                      </m:sub>
                      <m:sup/>
                      <m:e>
                        <m:f>
                          <m:fPr>
                            <m:ctrlPr>
                              <a:rPr lang="en-US" sz="1200" b="1" i="1" dirty="0">
                                <a:latin typeface="Cambria Math" charset="0"/>
                              </a:rPr>
                            </m:ctrlPr>
                          </m:fPr>
                          <m:num>
                            <m:r>
                              <a:rPr lang="en-US" sz="1200" b="1" i="1" dirty="0">
                                <a:latin typeface="Cambria Math" charset="0"/>
                              </a:rPr>
                              <m:t>𝟏</m:t>
                            </m:r>
                          </m:num>
                          <m:den>
                            <m:r>
                              <a:rPr lang="en-US" sz="1200" b="1" i="1" dirty="0">
                                <a:latin typeface="Cambria Math" charset="0"/>
                              </a:rPr>
                              <m:t>𝟐</m:t>
                            </m:r>
                            <m:r>
                              <a:rPr lang="el-GR" sz="1200" b="1" i="1" dirty="0">
                                <a:latin typeface="Cambria Math" charset="0"/>
                              </a:rPr>
                              <m:t>𝝅</m:t>
                            </m:r>
                            <m:rad>
                              <m:radPr>
                                <m:degHide m:val="on"/>
                                <m:ctrlPr>
                                  <a:rPr lang="el-GR" sz="1200" b="1" i="1" dirty="0">
                                    <a:latin typeface="Cambria Math" charset="0"/>
                                  </a:rPr>
                                </m:ctrlPr>
                              </m:radPr>
                              <m:deg/>
                              <m:e>
                                <m:d>
                                  <m:dPr>
                                    <m:ctrlPr>
                                      <a:rPr lang="el-GR" sz="1200" b="1" i="1" dirty="0">
                                        <a:latin typeface="Cambria Math" charset="0"/>
                                      </a:rPr>
                                    </m:ctrlPr>
                                  </m:dPr>
                                  <m:e>
                                    <m:r>
                                      <a:rPr lang="el-GR" sz="1200" b="1" i="1" dirty="0">
                                        <a:latin typeface="Cambria Math" charset="0"/>
                                      </a:rPr>
                                      <m:t>𝟏</m:t>
                                    </m:r>
                                    <m:r>
                                      <a:rPr lang="el-GR" sz="1200" b="1" i="1" dirty="0">
                                        <a:latin typeface="Cambria Math" charset="0"/>
                                      </a:rPr>
                                      <m:t>−</m:t>
                                    </m:r>
                                    <m:sSup>
                                      <m:sSupPr>
                                        <m:ctrlPr>
                                          <a:rPr lang="el-GR" sz="1200" b="1" i="1" dirty="0">
                                            <a:latin typeface="Cambria Math" charset="0"/>
                                          </a:rPr>
                                        </m:ctrlPr>
                                      </m:sSupPr>
                                      <m:e>
                                        <m:r>
                                          <a:rPr lang="el-GR" sz="1200" b="1" i="1" dirty="0">
                                            <a:latin typeface="Cambria Math" charset="0"/>
                                          </a:rPr>
                                          <m:t>𝝆</m:t>
                                        </m:r>
                                      </m:e>
                                      <m:sup>
                                        <m:r>
                                          <a:rPr lang="el-GR" sz="1200" b="1" i="1" dirty="0">
                                            <a:latin typeface="Cambria Math" charset="0"/>
                                          </a:rPr>
                                          <m:t>𝟐</m:t>
                                        </m:r>
                                      </m:sup>
                                    </m:sSup>
                                  </m:e>
                                </m:d>
                              </m:e>
                            </m:rad>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𝒂</m:t>
                                    </m:r>
                                  </m:e>
                                </m:acc>
                              </m:sub>
                            </m:sSub>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𝒃</m:t>
                                    </m:r>
                                  </m:e>
                                </m:acc>
                              </m:sub>
                            </m:sSub>
                          </m:den>
                        </m:f>
                        <m:r>
                          <a:rPr lang="en-US" sz="1200" b="1" i="1" dirty="0">
                            <a:latin typeface="Cambria Math" charset="0"/>
                          </a:rPr>
                          <m:t>𝒆𝒙𝒑</m:t>
                        </m:r>
                        <m:d>
                          <m:dPr>
                            <m:begChr m:val="{"/>
                            <m:endChr m:val="}"/>
                            <m:ctrlPr>
                              <a:rPr lang="en-US" sz="1200" b="1" i="1" dirty="0">
                                <a:latin typeface="Cambria Math" charset="0"/>
                              </a:rPr>
                            </m:ctrlPr>
                          </m:dPr>
                          <m:e>
                            <m:r>
                              <a:rPr lang="en-US" sz="1200" b="1" i="1" dirty="0">
                                <a:latin typeface="Cambria Math" charset="0"/>
                              </a:rPr>
                              <m:t>−</m:t>
                            </m:r>
                            <m:f>
                              <m:fPr>
                                <m:ctrlPr>
                                  <a:rPr lang="en-US" sz="1200" b="1" i="1" dirty="0">
                                    <a:latin typeface="Cambria Math" charset="0"/>
                                  </a:rPr>
                                </m:ctrlPr>
                              </m:fPr>
                              <m:num>
                                <m:r>
                                  <a:rPr lang="en-US" sz="1200" b="1" i="1" dirty="0">
                                    <a:latin typeface="Cambria Math" charset="0"/>
                                  </a:rPr>
                                  <m:t>𝟏</m:t>
                                </m:r>
                              </m:num>
                              <m:den>
                                <m:r>
                                  <a:rPr lang="en-US" sz="1200" b="1" i="1" dirty="0">
                                    <a:latin typeface="Cambria Math" charset="0"/>
                                  </a:rPr>
                                  <m:t>𝟐</m:t>
                                </m:r>
                                <m:d>
                                  <m:dPr>
                                    <m:ctrlPr>
                                      <a:rPr lang="el-GR" sz="1200" b="1" i="1" dirty="0">
                                        <a:latin typeface="Cambria Math" charset="0"/>
                                      </a:rPr>
                                    </m:ctrlPr>
                                  </m:dPr>
                                  <m:e>
                                    <m:r>
                                      <a:rPr lang="el-GR" sz="1200" b="1" i="1" dirty="0">
                                        <a:latin typeface="Cambria Math" charset="0"/>
                                      </a:rPr>
                                      <m:t>𝟏</m:t>
                                    </m:r>
                                    <m:r>
                                      <a:rPr lang="el-GR" sz="1200" b="1" i="1" dirty="0">
                                        <a:latin typeface="Cambria Math" charset="0"/>
                                      </a:rPr>
                                      <m:t>−</m:t>
                                    </m:r>
                                    <m:sSup>
                                      <m:sSupPr>
                                        <m:ctrlPr>
                                          <a:rPr lang="el-GR" sz="1200" b="1" i="1" dirty="0">
                                            <a:latin typeface="Cambria Math" charset="0"/>
                                          </a:rPr>
                                        </m:ctrlPr>
                                      </m:sSupPr>
                                      <m:e>
                                        <m:r>
                                          <a:rPr lang="el-GR" sz="1200" b="1" i="1" dirty="0">
                                            <a:latin typeface="Cambria Math" charset="0"/>
                                          </a:rPr>
                                          <m:t>𝝆</m:t>
                                        </m:r>
                                      </m:e>
                                      <m:sup>
                                        <m:r>
                                          <a:rPr lang="el-GR" sz="1200" b="1" i="1" dirty="0">
                                            <a:latin typeface="Cambria Math" charset="0"/>
                                          </a:rPr>
                                          <m:t>𝟐</m:t>
                                        </m:r>
                                      </m:sup>
                                    </m:sSup>
                                  </m:e>
                                </m:d>
                              </m:den>
                            </m:f>
                            <m:d>
                              <m:dPr>
                                <m:begChr m:val="["/>
                                <m:endChr m:val="]"/>
                                <m:ctrlPr>
                                  <a:rPr lang="en-US" sz="1200" b="1" i="1" dirty="0">
                                    <a:latin typeface="Cambria Math" charset="0"/>
                                  </a:rPr>
                                </m:ctrlPr>
                              </m:dPr>
                              <m:e>
                                <m:f>
                                  <m:fPr>
                                    <m:ctrlPr>
                                      <a:rPr lang="en-US" sz="1200" b="1" i="1" dirty="0">
                                        <a:latin typeface="Cambria Math" charset="0"/>
                                      </a:rPr>
                                    </m:ctrlPr>
                                  </m:fPr>
                                  <m:num>
                                    <m:sSup>
                                      <m:sSupPr>
                                        <m:ctrlPr>
                                          <a:rPr lang="en-US" sz="1200" b="1" i="1" dirty="0">
                                            <a:latin typeface="Cambria Math" charset="0"/>
                                          </a:rPr>
                                        </m:ctrlPr>
                                      </m:sSupPr>
                                      <m:e>
                                        <m:d>
                                          <m:dPr>
                                            <m:ctrlPr>
                                              <a:rPr lang="en-US"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𝒂</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𝒂</m:t>
                                                </m:r>
                                              </m:e>
                                            </m:acc>
                                          </m:e>
                                        </m:d>
                                      </m:e>
                                      <m:sup>
                                        <m:r>
                                          <a:rPr lang="en-US" sz="1200" b="1" i="1" dirty="0">
                                            <a:latin typeface="Cambria Math" charset="0"/>
                                          </a:rPr>
                                          <m:t>𝟐</m:t>
                                        </m:r>
                                      </m:sup>
                                    </m:sSup>
                                  </m:num>
                                  <m:den>
                                    <m:sSubSup>
                                      <m:sSubSupPr>
                                        <m:ctrlPr>
                                          <a:rPr lang="en-US" sz="1200" b="1" i="1" dirty="0">
                                            <a:latin typeface="Cambria Math" charset="0"/>
                                          </a:rPr>
                                        </m:ctrlPr>
                                      </m:sSubSupPr>
                                      <m:e>
                                        <m:r>
                                          <a:rPr lang="el-GR" sz="1200" b="1" i="1" dirty="0">
                                            <a:latin typeface="Cambria Math" charset="0"/>
                                          </a:rPr>
                                          <m:t>𝝈</m:t>
                                        </m:r>
                                      </m:e>
                                      <m:sub>
                                        <m:acc>
                                          <m:accPr>
                                            <m:chr m:val="̂"/>
                                            <m:ctrlPr>
                                              <a:rPr lang="el-GR" sz="1200" b="1" i="1" dirty="0">
                                                <a:latin typeface="Cambria Math" charset="0"/>
                                              </a:rPr>
                                            </m:ctrlPr>
                                          </m:accPr>
                                          <m:e>
                                            <m:r>
                                              <a:rPr lang="el-GR" sz="1200" b="1" i="1" dirty="0">
                                                <a:latin typeface="Cambria Math" charset="0"/>
                                              </a:rPr>
                                              <m:t>𝜶</m:t>
                                            </m:r>
                                          </m:e>
                                        </m:acc>
                                      </m:sub>
                                      <m:sup>
                                        <m:r>
                                          <a:rPr lang="el-GR" sz="1200" b="1" i="1" dirty="0">
                                            <a:latin typeface="Cambria Math" charset="0"/>
                                          </a:rPr>
                                          <m:t>𝟐</m:t>
                                        </m:r>
                                      </m:sup>
                                    </m:sSubSup>
                                  </m:den>
                                </m:f>
                                <m:r>
                                  <a:rPr lang="el-GR" sz="1200" b="1" i="1" dirty="0">
                                    <a:latin typeface="Cambria Math" charset="0"/>
                                  </a:rPr>
                                  <m:t>+</m:t>
                                </m:r>
                                <m:f>
                                  <m:fPr>
                                    <m:ctrlPr>
                                      <a:rPr lang="en-US" sz="1200" b="1" i="1" dirty="0">
                                        <a:latin typeface="Cambria Math" charset="0"/>
                                      </a:rPr>
                                    </m:ctrlPr>
                                  </m:fPr>
                                  <m:num>
                                    <m:sSup>
                                      <m:sSupPr>
                                        <m:ctrlPr>
                                          <a:rPr lang="en-US" sz="1200" b="1" i="1" dirty="0">
                                            <a:latin typeface="Cambria Math" charset="0"/>
                                          </a:rPr>
                                        </m:ctrlPr>
                                      </m:sSupPr>
                                      <m:e>
                                        <m:d>
                                          <m:dPr>
                                            <m:ctrlPr>
                                              <a:rPr lang="en-US"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𝒃</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𝒃</m:t>
                                                </m:r>
                                              </m:e>
                                            </m:acc>
                                          </m:e>
                                        </m:d>
                                      </m:e>
                                      <m:sup>
                                        <m:r>
                                          <a:rPr lang="en-US" sz="1200" b="1" i="1" dirty="0">
                                            <a:latin typeface="Cambria Math" charset="0"/>
                                          </a:rPr>
                                          <m:t>𝟐</m:t>
                                        </m:r>
                                      </m:sup>
                                    </m:sSup>
                                  </m:num>
                                  <m:den>
                                    <m:sSubSup>
                                      <m:sSubSupPr>
                                        <m:ctrlPr>
                                          <a:rPr lang="en-US" sz="1200" b="1" i="1" dirty="0">
                                            <a:latin typeface="Cambria Math" charset="0"/>
                                          </a:rPr>
                                        </m:ctrlPr>
                                      </m:sSubSup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𝒃</m:t>
                                            </m:r>
                                          </m:e>
                                        </m:acc>
                                      </m:sub>
                                      <m:sup>
                                        <m:r>
                                          <a:rPr lang="el-GR" sz="1200" b="1" i="1" dirty="0">
                                            <a:latin typeface="Cambria Math" charset="0"/>
                                          </a:rPr>
                                          <m:t>𝟐</m:t>
                                        </m:r>
                                      </m:sup>
                                    </m:sSubSup>
                                  </m:den>
                                </m:f>
                                <m:r>
                                  <a:rPr lang="en-US" sz="1200" b="1" i="1" dirty="0">
                                    <a:latin typeface="Cambria Math" charset="0"/>
                                  </a:rPr>
                                  <m:t>−</m:t>
                                </m:r>
                                <m:r>
                                  <a:rPr lang="en-US" sz="1200" b="1" i="1" dirty="0">
                                    <a:latin typeface="Cambria Math" charset="0"/>
                                  </a:rPr>
                                  <m:t>𝟐</m:t>
                                </m:r>
                                <m:r>
                                  <a:rPr lang="el-GR" sz="1200" b="1" i="1" dirty="0">
                                    <a:latin typeface="Cambria Math" charset="0"/>
                                  </a:rPr>
                                  <m:t>𝝆</m:t>
                                </m:r>
                                <m:f>
                                  <m:fPr>
                                    <m:ctrlPr>
                                      <a:rPr lang="el-GR" sz="1200" b="1" i="1" dirty="0">
                                        <a:latin typeface="Cambria Math" charset="0"/>
                                      </a:rPr>
                                    </m:ctrlPr>
                                  </m:fPr>
                                  <m:num>
                                    <m:d>
                                      <m:dPr>
                                        <m:ctrlPr>
                                          <a:rPr lang="el-GR"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𝒂</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𝒂</m:t>
                                            </m:r>
                                          </m:e>
                                        </m:acc>
                                      </m:e>
                                    </m:d>
                                    <m:d>
                                      <m:dPr>
                                        <m:ctrlPr>
                                          <a:rPr lang="en-US"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𝒃</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𝒃</m:t>
                                            </m:r>
                                          </m:e>
                                        </m:acc>
                                      </m:e>
                                    </m:d>
                                  </m:num>
                                  <m:den>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𝒂</m:t>
                                            </m:r>
                                          </m:e>
                                        </m:acc>
                                      </m:sub>
                                    </m:sSub>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𝒃</m:t>
                                            </m:r>
                                          </m:e>
                                        </m:acc>
                                      </m:sub>
                                    </m:sSub>
                                  </m:den>
                                </m:f>
                              </m:e>
                            </m:d>
                          </m:e>
                        </m:d>
                      </m:e>
                    </m:nary>
                    <m:r>
                      <a:rPr lang="en-US" sz="1200" b="1" dirty="0">
                        <a:latin typeface="Cambria Math" charset="0"/>
                      </a:rPr>
                      <m:t>𝐝</m:t>
                    </m:r>
                    <m:sSub>
                      <m:sSubPr>
                        <m:ctrlPr>
                          <a:rPr lang="en-US" sz="1200" b="1" i="1">
                            <a:latin typeface="Cambria Math" charset="0"/>
                          </a:rPr>
                        </m:ctrlPr>
                      </m:sSubPr>
                      <m:e>
                        <m:r>
                          <a:rPr lang="en-US" sz="1200" b="1" i="1">
                            <a:latin typeface="Cambria Math" charset="0"/>
                          </a:rPr>
                          <m:t>𝒂</m:t>
                        </m:r>
                      </m:e>
                      <m:sub>
                        <m:r>
                          <a:rPr lang="el-GR" sz="1200" b="1" i="1">
                            <a:latin typeface="Cambria Math" charset="0"/>
                          </a:rPr>
                          <m:t>𝜶</m:t>
                        </m:r>
                      </m:sub>
                    </m:sSub>
                    <m:r>
                      <a:rPr lang="en-US" sz="1200" b="1" dirty="0">
                        <a:latin typeface="Cambria Math" charset="0"/>
                      </a:rPr>
                      <m:t>𝐝</m:t>
                    </m:r>
                    <m:sSub>
                      <m:sSubPr>
                        <m:ctrlPr>
                          <a:rPr lang="en-US" sz="1200" b="1" i="1">
                            <a:latin typeface="Cambria Math" charset="0"/>
                          </a:rPr>
                        </m:ctrlPr>
                      </m:sSubPr>
                      <m:e>
                        <m:r>
                          <a:rPr lang="en-US" sz="1200" b="1" i="1" smtClean="0">
                            <a:latin typeface="Cambria Math" charset="0"/>
                          </a:rPr>
                          <m:t>𝒃</m:t>
                        </m:r>
                      </m:e>
                      <m:sub>
                        <m:r>
                          <a:rPr lang="el-GR" sz="1200" b="1" i="1">
                            <a:latin typeface="Cambria Math" charset="0"/>
                          </a:rPr>
                          <m:t>𝜶</m:t>
                        </m:r>
                      </m:sub>
                    </m:sSub>
                  </m:oMath>
                </a14:m>
                <a:endParaRPr lang="en-US" sz="1200" dirty="0"/>
              </a:p>
            </p:txBody>
          </p:sp>
        </mc:Choice>
        <mc:Fallback xmlns="">
          <p:sp>
            <p:nvSpPr>
              <p:cNvPr id="10" name="Rectangle 9"/>
              <p:cNvSpPr>
                <a:spLocks noRot="1" noChangeAspect="1" noMove="1" noResize="1" noEditPoints="1" noAdjustHandles="1" noChangeArrowheads="1" noChangeShapeType="1" noTextEdit="1"/>
              </p:cNvSpPr>
              <p:nvPr/>
            </p:nvSpPr>
            <p:spPr>
              <a:xfrm>
                <a:off x="82177" y="2597590"/>
                <a:ext cx="8820980" cy="582467"/>
              </a:xfrm>
              <a:prstGeom prst="rect">
                <a:avLst/>
              </a:prstGeom>
              <a:blipFill rotWithShape="0">
                <a:blip r:embed="rId5"/>
                <a:stretch>
                  <a:fillRect t="-39583" b="-5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123728" y="3472620"/>
                <a:ext cx="4572000" cy="59574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en-US" sz="1200" b="1" i="1" dirty="0" smtClean="0">
                              <a:latin typeface="Cambria Math" charset="0"/>
                            </a:rPr>
                          </m:ctrlPr>
                        </m:fPr>
                        <m:num>
                          <m:r>
                            <a:rPr lang="en-US" sz="1200" b="1" i="1" dirty="0">
                              <a:latin typeface="Cambria Math" charset="0"/>
                            </a:rPr>
                            <m:t>𝟏</m:t>
                          </m:r>
                        </m:num>
                        <m:den>
                          <m:r>
                            <a:rPr lang="en-US" sz="1200" b="1" i="1" dirty="0">
                              <a:latin typeface="Cambria Math" charset="0"/>
                            </a:rPr>
                            <m:t>𝟐</m:t>
                          </m:r>
                          <m:d>
                            <m:dPr>
                              <m:ctrlPr>
                                <a:rPr lang="el-GR" sz="1200" b="1" i="1" dirty="0">
                                  <a:latin typeface="Cambria Math" charset="0"/>
                                </a:rPr>
                              </m:ctrlPr>
                            </m:dPr>
                            <m:e>
                              <m:r>
                                <a:rPr lang="el-GR" sz="1200" b="1" i="1" dirty="0">
                                  <a:latin typeface="Cambria Math" charset="0"/>
                                </a:rPr>
                                <m:t>𝟏</m:t>
                              </m:r>
                              <m:r>
                                <a:rPr lang="el-GR" sz="1200" b="1" i="1" dirty="0">
                                  <a:latin typeface="Cambria Math" charset="0"/>
                                </a:rPr>
                                <m:t>−</m:t>
                              </m:r>
                              <m:sSup>
                                <m:sSupPr>
                                  <m:ctrlPr>
                                    <a:rPr lang="el-GR" sz="1200" b="1" i="1" dirty="0">
                                      <a:latin typeface="Cambria Math" charset="0"/>
                                    </a:rPr>
                                  </m:ctrlPr>
                                </m:sSupPr>
                                <m:e>
                                  <m:r>
                                    <a:rPr lang="el-GR" sz="1200" b="1" i="1" dirty="0">
                                      <a:latin typeface="Cambria Math" charset="0"/>
                                    </a:rPr>
                                    <m:t>𝝆</m:t>
                                  </m:r>
                                </m:e>
                                <m:sup>
                                  <m:r>
                                    <a:rPr lang="el-GR" sz="1200" b="1" i="1" dirty="0">
                                      <a:latin typeface="Cambria Math" charset="0"/>
                                    </a:rPr>
                                    <m:t>𝟐</m:t>
                                  </m:r>
                                </m:sup>
                              </m:sSup>
                            </m:e>
                          </m:d>
                        </m:den>
                      </m:f>
                      <m:d>
                        <m:dPr>
                          <m:begChr m:val="["/>
                          <m:endChr m:val="]"/>
                          <m:ctrlPr>
                            <a:rPr lang="en-US" sz="1200" b="1" i="1" dirty="0">
                              <a:latin typeface="Cambria Math" charset="0"/>
                            </a:rPr>
                          </m:ctrlPr>
                        </m:dPr>
                        <m:e>
                          <m:f>
                            <m:fPr>
                              <m:ctrlPr>
                                <a:rPr lang="en-US" sz="1200" b="1" i="1" dirty="0">
                                  <a:latin typeface="Cambria Math" charset="0"/>
                                </a:rPr>
                              </m:ctrlPr>
                            </m:fPr>
                            <m:num>
                              <m:sSup>
                                <m:sSupPr>
                                  <m:ctrlPr>
                                    <a:rPr lang="en-US" sz="1200" b="1" i="1" dirty="0">
                                      <a:latin typeface="Cambria Math" charset="0"/>
                                    </a:rPr>
                                  </m:ctrlPr>
                                </m:sSupPr>
                                <m:e>
                                  <m:d>
                                    <m:dPr>
                                      <m:ctrlPr>
                                        <a:rPr lang="en-US"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𝒂</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𝒂</m:t>
                                          </m:r>
                                        </m:e>
                                      </m:acc>
                                    </m:e>
                                  </m:d>
                                </m:e>
                                <m:sup>
                                  <m:r>
                                    <a:rPr lang="en-US" sz="1200" b="1" i="1" dirty="0">
                                      <a:latin typeface="Cambria Math" charset="0"/>
                                    </a:rPr>
                                    <m:t>𝟐</m:t>
                                  </m:r>
                                </m:sup>
                              </m:sSup>
                            </m:num>
                            <m:den>
                              <m:sSubSup>
                                <m:sSubSupPr>
                                  <m:ctrlPr>
                                    <a:rPr lang="en-US" sz="1200" b="1" i="1" dirty="0">
                                      <a:latin typeface="Cambria Math" charset="0"/>
                                    </a:rPr>
                                  </m:ctrlPr>
                                </m:sSubSupPr>
                                <m:e>
                                  <m:r>
                                    <a:rPr lang="el-GR" sz="1200" b="1" i="1" dirty="0">
                                      <a:latin typeface="Cambria Math" charset="0"/>
                                    </a:rPr>
                                    <m:t>𝝈</m:t>
                                  </m:r>
                                </m:e>
                                <m:sub>
                                  <m:acc>
                                    <m:accPr>
                                      <m:chr m:val="̂"/>
                                      <m:ctrlPr>
                                        <a:rPr lang="el-GR" sz="1200" b="1" i="1" dirty="0">
                                          <a:latin typeface="Cambria Math" charset="0"/>
                                        </a:rPr>
                                      </m:ctrlPr>
                                    </m:accPr>
                                    <m:e>
                                      <m:r>
                                        <a:rPr lang="el-GR" sz="1200" b="1" i="1" dirty="0">
                                          <a:latin typeface="Cambria Math" charset="0"/>
                                        </a:rPr>
                                        <m:t>𝜶</m:t>
                                      </m:r>
                                    </m:e>
                                  </m:acc>
                                </m:sub>
                                <m:sup>
                                  <m:r>
                                    <a:rPr lang="el-GR" sz="1200" b="1" i="1" dirty="0">
                                      <a:latin typeface="Cambria Math" charset="0"/>
                                    </a:rPr>
                                    <m:t>𝟐</m:t>
                                  </m:r>
                                </m:sup>
                              </m:sSubSup>
                            </m:den>
                          </m:f>
                          <m:r>
                            <a:rPr lang="el-GR" sz="1200" b="1" i="1" dirty="0">
                              <a:latin typeface="Cambria Math" charset="0"/>
                            </a:rPr>
                            <m:t>+</m:t>
                          </m:r>
                          <m:f>
                            <m:fPr>
                              <m:ctrlPr>
                                <a:rPr lang="en-US" sz="1200" b="1" i="1" dirty="0">
                                  <a:latin typeface="Cambria Math" charset="0"/>
                                </a:rPr>
                              </m:ctrlPr>
                            </m:fPr>
                            <m:num>
                              <m:sSup>
                                <m:sSupPr>
                                  <m:ctrlPr>
                                    <a:rPr lang="en-US" sz="1200" b="1" i="1" dirty="0">
                                      <a:latin typeface="Cambria Math" charset="0"/>
                                    </a:rPr>
                                  </m:ctrlPr>
                                </m:sSupPr>
                                <m:e>
                                  <m:d>
                                    <m:dPr>
                                      <m:ctrlPr>
                                        <a:rPr lang="en-US"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𝒃</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𝒃</m:t>
                                          </m:r>
                                        </m:e>
                                      </m:acc>
                                    </m:e>
                                  </m:d>
                                </m:e>
                                <m:sup>
                                  <m:r>
                                    <a:rPr lang="en-US" sz="1200" b="1" i="1" dirty="0">
                                      <a:latin typeface="Cambria Math" charset="0"/>
                                    </a:rPr>
                                    <m:t>𝟐</m:t>
                                  </m:r>
                                </m:sup>
                              </m:sSup>
                            </m:num>
                            <m:den>
                              <m:sSubSup>
                                <m:sSubSupPr>
                                  <m:ctrlPr>
                                    <a:rPr lang="en-US" sz="1200" b="1" i="1" dirty="0">
                                      <a:latin typeface="Cambria Math" charset="0"/>
                                    </a:rPr>
                                  </m:ctrlPr>
                                </m:sSubSup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𝒃</m:t>
                                      </m:r>
                                    </m:e>
                                  </m:acc>
                                </m:sub>
                                <m:sup>
                                  <m:r>
                                    <a:rPr lang="el-GR" sz="1200" b="1" i="1" dirty="0">
                                      <a:latin typeface="Cambria Math" charset="0"/>
                                    </a:rPr>
                                    <m:t>𝟐</m:t>
                                  </m:r>
                                </m:sup>
                              </m:sSubSup>
                            </m:den>
                          </m:f>
                          <m:r>
                            <a:rPr lang="en-US" sz="1200" b="1" i="1" dirty="0">
                              <a:latin typeface="Cambria Math" charset="0"/>
                            </a:rPr>
                            <m:t>−</m:t>
                          </m:r>
                          <m:r>
                            <a:rPr lang="en-US" sz="1200" b="1" i="1" dirty="0">
                              <a:latin typeface="Cambria Math" charset="0"/>
                            </a:rPr>
                            <m:t>𝟐</m:t>
                          </m:r>
                          <m:r>
                            <a:rPr lang="el-GR" sz="1200" b="1" i="1" dirty="0">
                              <a:latin typeface="Cambria Math" charset="0"/>
                            </a:rPr>
                            <m:t>𝝆</m:t>
                          </m:r>
                          <m:f>
                            <m:fPr>
                              <m:ctrlPr>
                                <a:rPr lang="el-GR" sz="1200" b="1" i="1" dirty="0">
                                  <a:latin typeface="Cambria Math" charset="0"/>
                                </a:rPr>
                              </m:ctrlPr>
                            </m:fPr>
                            <m:num>
                              <m:d>
                                <m:dPr>
                                  <m:ctrlPr>
                                    <a:rPr lang="el-GR"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𝒂</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𝒂</m:t>
                                      </m:r>
                                    </m:e>
                                  </m:acc>
                                </m:e>
                              </m:d>
                              <m:d>
                                <m:dPr>
                                  <m:ctrlPr>
                                    <a:rPr lang="en-US" sz="1200" b="1" i="1" dirty="0">
                                      <a:latin typeface="Cambria Math" charset="0"/>
                                    </a:rPr>
                                  </m:ctrlPr>
                                </m:dPr>
                                <m:e>
                                  <m:sSub>
                                    <m:sSubPr>
                                      <m:ctrlPr>
                                        <a:rPr lang="en-US" sz="1200" b="1" i="1" dirty="0">
                                          <a:latin typeface="Cambria Math" charset="0"/>
                                        </a:rPr>
                                      </m:ctrlPr>
                                    </m:sSubPr>
                                    <m:e>
                                      <m:r>
                                        <a:rPr lang="en-US" sz="1200" b="1" i="1" dirty="0">
                                          <a:latin typeface="Cambria Math" charset="0"/>
                                        </a:rPr>
                                        <m:t>𝒃</m:t>
                                      </m:r>
                                    </m:e>
                                    <m:sub>
                                      <m:r>
                                        <a:rPr lang="el-GR" sz="1200" b="1" i="1" dirty="0">
                                          <a:latin typeface="Cambria Math" charset="0"/>
                                        </a:rPr>
                                        <m:t>𝜶</m:t>
                                      </m:r>
                                    </m:sub>
                                  </m:sSub>
                                  <m:r>
                                    <a:rPr lang="el-GR" sz="1200" b="1" i="1" dirty="0">
                                      <a:latin typeface="Cambria Math" charset="0"/>
                                    </a:rPr>
                                    <m:t>−</m:t>
                                  </m:r>
                                  <m:acc>
                                    <m:accPr>
                                      <m:chr m:val="̂"/>
                                      <m:ctrlPr>
                                        <a:rPr lang="el-GR" sz="1200" b="1" i="1" dirty="0">
                                          <a:latin typeface="Cambria Math" charset="0"/>
                                        </a:rPr>
                                      </m:ctrlPr>
                                    </m:accPr>
                                    <m:e>
                                      <m:r>
                                        <a:rPr lang="en-US" sz="1200" b="1" i="1" dirty="0">
                                          <a:latin typeface="Cambria Math" charset="0"/>
                                        </a:rPr>
                                        <m:t>𝒃</m:t>
                                      </m:r>
                                    </m:e>
                                  </m:acc>
                                </m:e>
                              </m:d>
                            </m:num>
                            <m:den>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𝒂</m:t>
                                      </m:r>
                                    </m:e>
                                  </m:acc>
                                </m:sub>
                              </m:sSub>
                              <m:sSub>
                                <m:sSubPr>
                                  <m:ctrlPr>
                                    <a:rPr lang="el-GR" sz="1200" b="1" i="1" dirty="0">
                                      <a:latin typeface="Cambria Math" charset="0"/>
                                    </a:rPr>
                                  </m:ctrlPr>
                                </m:sSubPr>
                                <m:e>
                                  <m:r>
                                    <a:rPr lang="el-GR" sz="1200" b="1" i="1" dirty="0">
                                      <a:latin typeface="Cambria Math" charset="0"/>
                                    </a:rPr>
                                    <m:t>𝝈</m:t>
                                  </m:r>
                                </m:e>
                                <m:sub>
                                  <m:acc>
                                    <m:accPr>
                                      <m:chr m:val="̂"/>
                                      <m:ctrlPr>
                                        <a:rPr lang="el-GR" sz="1200" b="1" i="1" dirty="0">
                                          <a:latin typeface="Cambria Math" charset="0"/>
                                        </a:rPr>
                                      </m:ctrlPr>
                                    </m:accPr>
                                    <m:e>
                                      <m:r>
                                        <a:rPr lang="en-US" sz="1200" b="1" i="1" dirty="0">
                                          <a:latin typeface="Cambria Math" charset="0"/>
                                        </a:rPr>
                                        <m:t>𝒃</m:t>
                                      </m:r>
                                    </m:e>
                                  </m:acc>
                                </m:sub>
                              </m:sSub>
                            </m:den>
                          </m:f>
                        </m:e>
                      </m:d>
                      <m:r>
                        <a:rPr lang="en-US" sz="1200" b="1" i="1" dirty="0" smtClean="0">
                          <a:latin typeface="Cambria Math" charset="0"/>
                          <a:ea typeface="Cambria Math" charset="0"/>
                          <a:cs typeface="Cambria Math" charset="0"/>
                        </a:rPr>
                        <m:t>≤</m:t>
                      </m:r>
                      <m:sSub>
                        <m:sSubPr>
                          <m:ctrlPr>
                            <a:rPr lang="en-US" sz="1200" b="1" i="1" dirty="0" smtClean="0">
                              <a:latin typeface="Cambria Math" charset="0"/>
                              <a:ea typeface="Cambria Math" charset="0"/>
                              <a:cs typeface="Cambria Math" charset="0"/>
                            </a:rPr>
                          </m:ctrlPr>
                        </m:sSubPr>
                        <m:e>
                          <m:r>
                            <a:rPr lang="en-US" sz="1200" b="1" i="1" dirty="0">
                              <a:latin typeface="Cambria Math" charset="0"/>
                              <a:ea typeface="Cambria Math" charset="0"/>
                              <a:cs typeface="Cambria Math" charset="0"/>
                            </a:rPr>
                            <m:t>𝑪</m:t>
                          </m:r>
                        </m:e>
                        <m:sub>
                          <m:r>
                            <a:rPr lang="el-GR" sz="1200" b="1" i="1" dirty="0" smtClean="0">
                              <a:latin typeface="Cambria Math" charset="0"/>
                              <a:ea typeface="Cambria Math" charset="0"/>
                              <a:cs typeface="Cambria Math" charset="0"/>
                            </a:rPr>
                            <m:t>𝝀</m:t>
                          </m:r>
                        </m:sub>
                      </m:sSub>
                    </m:oMath>
                  </m:oMathPara>
                </a14:m>
                <a:endParaRPr lang="en-US" sz="1200" dirty="0"/>
              </a:p>
            </p:txBody>
          </p:sp>
        </mc:Choice>
        <mc:Fallback xmlns="">
          <p:sp>
            <p:nvSpPr>
              <p:cNvPr id="11" name="Rectangle 10"/>
              <p:cNvSpPr>
                <a:spLocks noRot="1" noChangeAspect="1" noMove="1" noResize="1" noEditPoints="1" noAdjustHandles="1" noChangeArrowheads="1" noChangeShapeType="1" noTextEdit="1"/>
              </p:cNvSpPr>
              <p:nvPr/>
            </p:nvSpPr>
            <p:spPr>
              <a:xfrm>
                <a:off x="2123728" y="3472620"/>
                <a:ext cx="4572000" cy="595741"/>
              </a:xfrm>
              <a:prstGeom prst="rect">
                <a:avLst/>
              </a:prstGeom>
              <a:blipFill rotWithShape="0">
                <a:blip r:embed="rId6"/>
                <a:stretch>
                  <a:fillRect/>
                </a:stretch>
              </a:blipFill>
            </p:spPr>
            <p:txBody>
              <a:bodyPr/>
              <a:lstStyle/>
              <a:p>
                <a:r>
                  <a:rPr lang="en-US">
                    <a:noFill/>
                  </a:rPr>
                  <a:t> </a:t>
                </a:r>
              </a:p>
            </p:txBody>
          </p:sp>
        </mc:Fallback>
      </mc:AlternateContent>
      <p:grpSp>
        <p:nvGrpSpPr>
          <p:cNvPr id="7" name="Group 6"/>
          <p:cNvGrpSpPr/>
          <p:nvPr/>
        </p:nvGrpSpPr>
        <p:grpSpPr>
          <a:xfrm>
            <a:off x="225922" y="4123369"/>
            <a:ext cx="7492269" cy="2734631"/>
            <a:chOff x="225922" y="4123369"/>
            <a:chExt cx="7492269" cy="2734631"/>
          </a:xfrm>
        </p:grpSpPr>
        <p:grpSp>
          <p:nvGrpSpPr>
            <p:cNvPr id="4" name="Group 3"/>
            <p:cNvGrpSpPr/>
            <p:nvPr/>
          </p:nvGrpSpPr>
          <p:grpSpPr>
            <a:xfrm>
              <a:off x="225922" y="4123369"/>
              <a:ext cx="7492269" cy="2734631"/>
              <a:chOff x="293387" y="4135089"/>
              <a:chExt cx="7492269" cy="2734631"/>
            </a:xfrm>
          </p:grpSpPr>
          <p:grpSp>
            <p:nvGrpSpPr>
              <p:cNvPr id="42" name="Group 41"/>
              <p:cNvGrpSpPr/>
              <p:nvPr/>
            </p:nvGrpSpPr>
            <p:grpSpPr>
              <a:xfrm>
                <a:off x="5148064" y="4196351"/>
                <a:ext cx="2637592" cy="2673369"/>
                <a:chOff x="3230045" y="4149080"/>
                <a:chExt cx="2637592" cy="2673369"/>
              </a:xfrm>
            </p:grpSpPr>
            <p:grpSp>
              <p:nvGrpSpPr>
                <p:cNvPr id="26" name="Group 25"/>
                <p:cNvGrpSpPr/>
                <p:nvPr/>
              </p:nvGrpSpPr>
              <p:grpSpPr>
                <a:xfrm>
                  <a:off x="3230045" y="4149080"/>
                  <a:ext cx="2637592" cy="2673369"/>
                  <a:chOff x="3230045" y="4149080"/>
                  <a:chExt cx="2637592" cy="2673369"/>
                </a:xfrm>
              </p:grpSpPr>
              <p:grpSp>
                <p:nvGrpSpPr>
                  <p:cNvPr id="27" name="Group 26"/>
                  <p:cNvGrpSpPr/>
                  <p:nvPr/>
                </p:nvGrpSpPr>
                <p:grpSpPr>
                  <a:xfrm>
                    <a:off x="3455876" y="4149080"/>
                    <a:ext cx="2411761" cy="2411759"/>
                    <a:chOff x="3511052" y="4149080"/>
                    <a:chExt cx="2411761" cy="2411759"/>
                  </a:xfrm>
                </p:grpSpPr>
                <p:pic>
                  <p:nvPicPr>
                    <p:cNvPr id="34" name="Picture 33"/>
                    <p:cNvPicPr>
                      <a:picLocks noChangeAspect="1"/>
                    </p:cNvPicPr>
                    <p:nvPr/>
                  </p:nvPicPr>
                  <p:blipFill rotWithShape="1">
                    <a:blip r:embed="rId7">
                      <a:extLst>
                        <a:ext uri="{28A0092B-C50C-407E-A947-70E740481C1C}">
                          <a14:useLocalDpi xmlns:a14="http://schemas.microsoft.com/office/drawing/2010/main" val="0"/>
                        </a:ext>
                      </a:extLst>
                    </a:blip>
                    <a:srcRect l="71656" t="54140" r="11413" b="11336"/>
                    <a:stretch/>
                  </p:blipFill>
                  <p:spPr>
                    <a:xfrm rot="16200000">
                      <a:off x="3511053" y="4149079"/>
                      <a:ext cx="2411759" cy="2411761"/>
                    </a:xfrm>
                    <a:prstGeom prst="rect">
                      <a:avLst/>
                    </a:prstGeom>
                  </p:spPr>
                </p:pic>
                <p:sp>
                  <p:nvSpPr>
                    <p:cNvPr id="35" name="Rectangle 34"/>
                    <p:cNvSpPr/>
                    <p:nvPr/>
                  </p:nvSpPr>
                  <p:spPr bwMode="auto">
                    <a:xfrm>
                      <a:off x="3671900" y="5589240"/>
                      <a:ext cx="252028" cy="894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Book Antiqua" pitchFamily="18" charset="0"/>
                      </a:endParaRPr>
                    </a:p>
                  </p:txBody>
                </p:sp>
              </p:grpSp>
              <p:cxnSp>
                <p:nvCxnSpPr>
                  <p:cNvPr id="28" name="Straight Arrow Connector 27"/>
                  <p:cNvCxnSpPr/>
                  <p:nvPr/>
                </p:nvCxnSpPr>
                <p:spPr bwMode="auto">
                  <a:xfrm flipH="1">
                    <a:off x="4661757" y="4761148"/>
                    <a:ext cx="738335" cy="6203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 name="Rectangle 28"/>
                      <p:cNvSpPr/>
                      <p:nvPr/>
                    </p:nvSpPr>
                    <p:spPr>
                      <a:xfrm>
                        <a:off x="5128479" y="4491374"/>
                        <a:ext cx="543226" cy="272062"/>
                      </a:xfrm>
                      <a:prstGeom prst="rect">
                        <a:avLst/>
                      </a:prstGeom>
                    </p:spPr>
                    <p:txBody>
                      <a:bodyPr wrap="none">
                        <a:spAutoFit/>
                      </a:bodyPr>
                      <a:lstStyle/>
                      <a:p>
                        <a14:m>
                          <m:oMath xmlns:m="http://schemas.openxmlformats.org/officeDocument/2006/math">
                            <m:acc>
                              <m:accPr>
                                <m:chr m:val="̂"/>
                                <m:ctrlPr>
                                  <a:rPr lang="en-US" sz="1100" b="1" i="1">
                                    <a:latin typeface="Cambria Math" charset="0"/>
                                  </a:rPr>
                                </m:ctrlPr>
                              </m:accPr>
                              <m:e>
                                <m:r>
                                  <a:rPr lang="el-GR" sz="1100" b="1" i="1">
                                    <a:latin typeface="Cambria Math" charset="0"/>
                                  </a:rPr>
                                  <m:t>{</m:t>
                                </m:r>
                                <m:r>
                                  <a:rPr lang="en-US" sz="1100" b="1" i="1">
                                    <a:latin typeface="Cambria Math" charset="0"/>
                                  </a:rPr>
                                  <m:t>𝒂</m:t>
                                </m:r>
                              </m:e>
                            </m:acc>
                            <m:r>
                              <a:rPr lang="en-US" sz="1100" b="1" i="1">
                                <a:latin typeface="Cambria Math" charset="0"/>
                              </a:rPr>
                              <m:t>,</m:t>
                            </m:r>
                            <m:acc>
                              <m:accPr>
                                <m:chr m:val="̂"/>
                                <m:ctrlPr>
                                  <a:rPr lang="en-US" sz="1100" b="1" i="1">
                                    <a:latin typeface="Cambria Math" charset="0"/>
                                  </a:rPr>
                                </m:ctrlPr>
                              </m:accPr>
                              <m:e>
                                <m:r>
                                  <a:rPr lang="en-US" sz="1100" b="1" i="1">
                                    <a:latin typeface="Cambria Math" charset="0"/>
                                  </a:rPr>
                                  <m:t>𝒃</m:t>
                                </m:r>
                              </m:e>
                            </m:acc>
                          </m:oMath>
                        </a14:m>
                        <a:r>
                          <a:rPr lang="el-GR" sz="1100" b="1" dirty="0"/>
                          <a:t>} </a:t>
                        </a:r>
                        <a:endParaRPr lang="en-US" sz="1100" dirty="0"/>
                      </a:p>
                    </p:txBody>
                  </p:sp>
                </mc:Choice>
                <mc:Fallback xmlns="">
                  <p:sp>
                    <p:nvSpPr>
                      <p:cNvPr id="29" name="Rectangle 28"/>
                      <p:cNvSpPr>
                        <a:spLocks noRot="1" noChangeAspect="1" noMove="1" noResize="1" noEditPoints="1" noAdjustHandles="1" noChangeArrowheads="1" noChangeShapeType="1" noTextEdit="1"/>
                      </p:cNvSpPr>
                      <p:nvPr/>
                    </p:nvSpPr>
                    <p:spPr>
                      <a:xfrm>
                        <a:off x="5128479" y="4491374"/>
                        <a:ext cx="543226" cy="272062"/>
                      </a:xfrm>
                      <a:prstGeom prst="rect">
                        <a:avLst/>
                      </a:prstGeom>
                      <a:blipFill rotWithShape="0">
                        <a:blip r:embed="rId8"/>
                        <a:stretch>
                          <a:fillRect r="-20225" b="-15909"/>
                        </a:stretch>
                      </a:blipFill>
                    </p:spPr>
                    <p:txBody>
                      <a:bodyPr/>
                      <a:lstStyle/>
                      <a:p>
                        <a:r>
                          <a:rPr lang="en-US">
                            <a:noFill/>
                          </a:rPr>
                          <a:t> </a:t>
                        </a:r>
                      </a:p>
                    </p:txBody>
                  </p:sp>
                </mc:Fallback>
              </mc:AlternateContent>
              <p:cxnSp>
                <p:nvCxnSpPr>
                  <p:cNvPr id="30" name="Straight Arrow Connector 29"/>
                  <p:cNvCxnSpPr/>
                  <p:nvPr/>
                </p:nvCxnSpPr>
                <p:spPr bwMode="auto">
                  <a:xfrm>
                    <a:off x="4932040" y="6721475"/>
                    <a:ext cx="25202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3383868" y="4971096"/>
                    <a:ext cx="0" cy="2310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Rectangle 31"/>
                      <p:cNvSpPr/>
                      <p:nvPr/>
                    </p:nvSpPr>
                    <p:spPr>
                      <a:xfrm>
                        <a:off x="4648062" y="6560839"/>
                        <a:ext cx="382862"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100" b="1" i="1" dirty="0" smtClean="0">
                                      <a:solidFill>
                                        <a:srgbClr val="0000CC"/>
                                      </a:solidFill>
                                      <a:latin typeface="Cambria Math" charset="0"/>
                                    </a:rPr>
                                  </m:ctrlPr>
                                </m:sSubPr>
                                <m:e>
                                  <m:r>
                                    <a:rPr lang="en-US" sz="1100" b="1" i="1" dirty="0">
                                      <a:solidFill>
                                        <a:srgbClr val="0000CC"/>
                                      </a:solidFill>
                                      <a:latin typeface="Cambria Math" charset="0"/>
                                    </a:rPr>
                                    <m:t>𝒂</m:t>
                                  </m:r>
                                </m:e>
                                <m:sub>
                                  <m:r>
                                    <a:rPr lang="el-GR" sz="1100" b="1" i="1" dirty="0">
                                      <a:solidFill>
                                        <a:srgbClr val="0000CC"/>
                                      </a:solidFill>
                                      <a:latin typeface="Cambria Math" charset="0"/>
                                    </a:rPr>
                                    <m:t>𝜶</m:t>
                                  </m:r>
                                </m:sub>
                              </m:sSub>
                            </m:oMath>
                          </m:oMathPara>
                        </a14:m>
                        <a:endParaRPr lang="en-US" sz="1100" dirty="0"/>
                      </a:p>
                    </p:txBody>
                  </p:sp>
                </mc:Choice>
                <mc:Fallback xmlns="">
                  <p:sp>
                    <p:nvSpPr>
                      <p:cNvPr id="32" name="Rectangle 31"/>
                      <p:cNvSpPr>
                        <a:spLocks noRot="1" noChangeAspect="1" noMove="1" noResize="1" noEditPoints="1" noAdjustHandles="1" noChangeArrowheads="1" noChangeShapeType="1" noTextEdit="1"/>
                      </p:cNvSpPr>
                      <p:nvPr/>
                    </p:nvSpPr>
                    <p:spPr>
                      <a:xfrm>
                        <a:off x="4648062" y="6560839"/>
                        <a:ext cx="382862" cy="26161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230045" y="5250712"/>
                        <a:ext cx="379656"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100" b="1" i="1" dirty="0" smtClean="0">
                                      <a:solidFill>
                                        <a:srgbClr val="0000CC"/>
                                      </a:solidFill>
                                      <a:latin typeface="Cambria Math" charset="0"/>
                                    </a:rPr>
                                  </m:ctrlPr>
                                </m:sSubPr>
                                <m:e>
                                  <m:r>
                                    <a:rPr lang="en-US" sz="1100" b="1" i="1" dirty="0" smtClean="0">
                                      <a:solidFill>
                                        <a:srgbClr val="0000CC"/>
                                      </a:solidFill>
                                      <a:latin typeface="Cambria Math" charset="0"/>
                                    </a:rPr>
                                    <m:t>𝒃</m:t>
                                  </m:r>
                                </m:e>
                                <m:sub>
                                  <m:r>
                                    <a:rPr lang="el-GR" sz="1100" b="1" i="1" dirty="0">
                                      <a:solidFill>
                                        <a:srgbClr val="0000CC"/>
                                      </a:solidFill>
                                      <a:latin typeface="Cambria Math" charset="0"/>
                                    </a:rPr>
                                    <m:t>𝜶</m:t>
                                  </m:r>
                                </m:sub>
                              </m:sSub>
                            </m:oMath>
                          </m:oMathPara>
                        </a14:m>
                        <a:endParaRPr lang="en-US" sz="1100" dirty="0"/>
                      </a:p>
                    </p:txBody>
                  </p:sp>
                </mc:Choice>
                <mc:Fallback xmlns="">
                  <p:sp>
                    <p:nvSpPr>
                      <p:cNvPr id="33" name="Rectangle 32"/>
                      <p:cNvSpPr>
                        <a:spLocks noRot="1" noChangeAspect="1" noMove="1" noResize="1" noEditPoints="1" noAdjustHandles="1" noChangeArrowheads="1" noChangeShapeType="1" noTextEdit="1"/>
                      </p:cNvSpPr>
                      <p:nvPr/>
                    </p:nvSpPr>
                    <p:spPr>
                      <a:xfrm>
                        <a:off x="3230045" y="5250712"/>
                        <a:ext cx="379656" cy="261610"/>
                      </a:xfrm>
                      <a:prstGeom prst="rect">
                        <a:avLst/>
                      </a:prstGeom>
                      <a:blipFill rotWithShape="0">
                        <a:blip r:embed="rId10"/>
                        <a:stretch>
                          <a:fillRect/>
                        </a:stretch>
                      </a:blipFill>
                    </p:spPr>
                    <p:txBody>
                      <a:bodyPr/>
                      <a:lstStyle/>
                      <a:p>
                        <a:r>
                          <a:rPr lang="en-US">
                            <a:noFill/>
                          </a:rPr>
                          <a:t> </a:t>
                        </a:r>
                      </a:p>
                    </p:txBody>
                  </p:sp>
                </mc:Fallback>
              </mc:AlternateContent>
            </p:grpSp>
            <p:sp>
              <p:nvSpPr>
                <p:cNvPr id="36" name="TextBox 35"/>
                <p:cNvSpPr txBox="1"/>
                <p:nvPr/>
              </p:nvSpPr>
              <p:spPr>
                <a:xfrm>
                  <a:off x="3765550" y="4408774"/>
                  <a:ext cx="900100" cy="261610"/>
                </a:xfrm>
                <a:prstGeom prst="rect">
                  <a:avLst/>
                </a:prstGeom>
                <a:noFill/>
              </p:spPr>
              <p:txBody>
                <a:bodyPr wrap="square" rtlCol="0">
                  <a:spAutoFit/>
                </a:bodyPr>
                <a:lstStyle/>
                <a:p>
                  <a:r>
                    <a:rPr lang="el-GR" sz="1100" dirty="0"/>
                    <a:t>λ</a:t>
                  </a:r>
                  <a:r>
                    <a:rPr lang="el-GR" sz="1100" dirty="0" smtClean="0"/>
                    <a:t>=67%</a:t>
                  </a:r>
                  <a:endParaRPr lang="en-US" sz="1100" dirty="0"/>
                </a:p>
              </p:txBody>
            </p:sp>
            <p:grpSp>
              <p:nvGrpSpPr>
                <p:cNvPr id="41" name="Group 40"/>
                <p:cNvGrpSpPr/>
                <p:nvPr/>
              </p:nvGrpSpPr>
              <p:grpSpPr>
                <a:xfrm>
                  <a:off x="4932040" y="5143430"/>
                  <a:ext cx="452927" cy="911805"/>
                  <a:chOff x="4932040" y="5143430"/>
                  <a:chExt cx="452927" cy="911805"/>
                </a:xfrm>
              </p:grpSpPr>
              <p:sp>
                <p:nvSpPr>
                  <p:cNvPr id="37" name="TextBox 36"/>
                  <p:cNvSpPr txBox="1"/>
                  <p:nvPr/>
                </p:nvSpPr>
                <p:spPr>
                  <a:xfrm rot="2702943">
                    <a:off x="4798259" y="5468528"/>
                    <a:ext cx="911805" cy="261610"/>
                  </a:xfrm>
                  <a:prstGeom prst="rect">
                    <a:avLst/>
                  </a:prstGeom>
                  <a:noFill/>
                </p:spPr>
                <p:txBody>
                  <a:bodyPr wrap="square" rtlCol="0">
                    <a:spAutoFit/>
                  </a:bodyPr>
                  <a:lstStyle/>
                  <a:p>
                    <a:r>
                      <a:rPr lang="el-GR" sz="1100" smtClean="0">
                        <a:solidFill>
                          <a:srgbClr val="0000CC"/>
                        </a:solidFill>
                      </a:rPr>
                      <a:t>λ=95%</a:t>
                    </a:r>
                    <a:endParaRPr lang="en-US" sz="1100" dirty="0">
                      <a:solidFill>
                        <a:srgbClr val="0000CC"/>
                      </a:solidFill>
                    </a:endParaRPr>
                  </a:p>
                </p:txBody>
              </p:sp>
              <p:cxnSp>
                <p:nvCxnSpPr>
                  <p:cNvPr id="39" name="Straight Arrow Connector 38"/>
                  <p:cNvCxnSpPr/>
                  <p:nvPr/>
                </p:nvCxnSpPr>
                <p:spPr bwMode="auto">
                  <a:xfrm flipH="1">
                    <a:off x="4932040" y="5582609"/>
                    <a:ext cx="196439" cy="519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387" y="4135089"/>
                <a:ext cx="2629040" cy="2592288"/>
              </a:xfrm>
              <a:prstGeom prst="rect">
                <a:avLst/>
              </a:prstGeom>
            </p:spPr>
          </p:pic>
          <mc:AlternateContent xmlns:mc="http://schemas.openxmlformats.org/markup-compatibility/2006" xmlns:a14="http://schemas.microsoft.com/office/drawing/2010/main">
            <mc:Choice Requires="a14">
              <p:sp>
                <p:nvSpPr>
                  <p:cNvPr id="38" name="Rectangle 37"/>
                  <p:cNvSpPr/>
                  <p:nvPr/>
                </p:nvSpPr>
                <p:spPr>
                  <a:xfrm>
                    <a:off x="708433" y="6100848"/>
                    <a:ext cx="4572000" cy="336759"/>
                  </a:xfrm>
                  <a:prstGeom prst="rect">
                    <a:avLst/>
                  </a:prstGeom>
                </p:spPr>
                <p:txBody>
                  <a:bodyPr>
                    <a:spAutoFit/>
                  </a:bodyPr>
                  <a:lstStyle/>
                  <a:p>
                    <a:r>
                      <a:rPr lang="en-US" sz="1400" dirty="0" smtClean="0">
                        <a:solidFill>
                          <a:schemeClr val="tx1"/>
                        </a:solidFill>
                      </a:rPr>
                      <a:t>cov</a:t>
                    </a:r>
                    <a14:m>
                      <m:oMath xmlns:m="http://schemas.openxmlformats.org/officeDocument/2006/math">
                        <m:d>
                          <m:dPr>
                            <m:begChr m:val="["/>
                            <m:endChr m:val="]"/>
                            <m:ctrlPr>
                              <a:rPr lang="en-US" sz="1400" i="1">
                                <a:solidFill>
                                  <a:schemeClr val="tx1"/>
                                </a:solidFill>
                                <a:latin typeface="Cambria Math" charset="0"/>
                              </a:rPr>
                            </m:ctrlPr>
                          </m:dPr>
                          <m:e>
                            <m:acc>
                              <m:accPr>
                                <m:chr m:val="̂"/>
                                <m:ctrlPr>
                                  <a:rPr lang="en-US" sz="1400" i="1">
                                    <a:solidFill>
                                      <a:schemeClr val="tx1"/>
                                    </a:solidFill>
                                    <a:latin typeface="Cambria Math" charset="0"/>
                                  </a:rPr>
                                </m:ctrlPr>
                              </m:accPr>
                              <m:e>
                                <m:r>
                                  <a:rPr lang="en-US" sz="1400" b="0" i="1">
                                    <a:solidFill>
                                      <a:schemeClr val="tx1"/>
                                    </a:solidFill>
                                    <a:latin typeface="Cambria Math" charset="0"/>
                                  </a:rPr>
                                  <m:t>𝑎</m:t>
                                </m:r>
                              </m:e>
                            </m:acc>
                            <m:r>
                              <a:rPr lang="en-US" sz="1400" b="0" i="1">
                                <a:solidFill>
                                  <a:schemeClr val="tx1"/>
                                </a:solidFill>
                                <a:latin typeface="Cambria Math" charset="0"/>
                              </a:rPr>
                              <m:t>,</m:t>
                            </m:r>
                            <m:acc>
                              <m:accPr>
                                <m:chr m:val="̂"/>
                                <m:ctrlPr>
                                  <a:rPr lang="en-US" sz="1400" i="1">
                                    <a:solidFill>
                                      <a:schemeClr val="tx1"/>
                                    </a:solidFill>
                                    <a:latin typeface="Cambria Math" charset="0"/>
                                  </a:rPr>
                                </m:ctrlPr>
                              </m:accPr>
                              <m:e>
                                <m:r>
                                  <a:rPr lang="en-US" sz="1400" b="0" i="1">
                                    <a:solidFill>
                                      <a:schemeClr val="tx1"/>
                                    </a:solidFill>
                                    <a:latin typeface="Cambria Math" charset="0"/>
                                  </a:rPr>
                                  <m:t>𝑏</m:t>
                                </m:r>
                              </m:e>
                            </m:acc>
                          </m:e>
                        </m:d>
                      </m:oMath>
                    </a14:m>
                    <a:r>
                      <a:rPr lang="en-US" sz="1400" dirty="0">
                        <a:solidFill>
                          <a:schemeClr val="tx1"/>
                        </a:solidFill>
                      </a:rPr>
                      <a:t>=-0.0463 </a:t>
                    </a:r>
                    <a:r>
                      <a:rPr lang="el-GR" sz="1400" dirty="0">
                        <a:solidFill>
                          <a:schemeClr val="tx1"/>
                        </a:solidFill>
                      </a:rPr>
                      <a:t>και ρ=-0.986</a:t>
                    </a:r>
                    <a:endParaRPr lang="en-US" sz="1400" dirty="0">
                      <a:solidFill>
                        <a:schemeClr val="tx1"/>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708433" y="6100848"/>
                    <a:ext cx="4572000" cy="336759"/>
                  </a:xfrm>
                  <a:prstGeom prst="rect">
                    <a:avLst/>
                  </a:prstGeom>
                  <a:blipFill rotWithShape="0">
                    <a:blip r:embed="rId12"/>
                    <a:stretch>
                      <a:fillRect b="-1454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Rectangle 24"/>
                <p:cNvSpPr/>
                <p:nvPr/>
              </p:nvSpPr>
              <p:spPr>
                <a:xfrm>
                  <a:off x="2265698" y="5676300"/>
                  <a:ext cx="1596719" cy="471539"/>
                </a:xfrm>
                <a:prstGeom prst="rect">
                  <a:avLst/>
                </a:prstGeom>
              </p:spPr>
              <p:txBody>
                <a:bodyPr wrap="none">
                  <a:spAutoFit/>
                </a:bodyPr>
                <a:lstStyle/>
                <a:p>
                  <a14:m>
                    <m:oMath xmlns:m="http://schemas.openxmlformats.org/officeDocument/2006/math">
                      <m:acc>
                        <m:accPr>
                          <m:chr m:val="̂"/>
                          <m:ctrlPr>
                            <a:rPr lang="en-US" sz="1200" i="1" smtClean="0">
                              <a:solidFill>
                                <a:schemeClr val="tx1"/>
                              </a:solidFill>
                              <a:latin typeface="Cambria Math" charset="0"/>
                            </a:rPr>
                          </m:ctrlPr>
                        </m:accPr>
                        <m:e>
                          <m:r>
                            <a:rPr lang="en-US" sz="1200" i="1">
                              <a:solidFill>
                                <a:schemeClr val="tx1"/>
                              </a:solidFill>
                              <a:latin typeface="Cambria Math" charset="0"/>
                            </a:rPr>
                            <m:t>𝑎</m:t>
                          </m:r>
                        </m:e>
                      </m:acc>
                    </m:oMath>
                  </a14:m>
                  <a:r>
                    <a:rPr lang="en-US" sz="1200" dirty="0" smtClean="0">
                      <a:solidFill>
                        <a:schemeClr val="tx1"/>
                      </a:solidFill>
                    </a:rPr>
                    <a:t>=-0.221</a:t>
                  </a:r>
                  <a:r>
                    <a:rPr lang="en-US" sz="1200" i="1" dirty="0" smtClean="0">
                      <a:solidFill>
                        <a:schemeClr val="tx1"/>
                      </a:solidFill>
                      <a:latin typeface="Cambria Math" charset="0"/>
                    </a:rPr>
                    <a:t>   </a:t>
                  </a:r>
                  <a14:m>
                    <m:oMath xmlns:m="http://schemas.openxmlformats.org/officeDocument/2006/math">
                      <m:sSub>
                        <m:sSubPr>
                          <m:ctrlPr>
                            <a:rPr lang="en-US" sz="1200" i="1" dirty="0" smtClean="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i="1" dirty="0">
                                  <a:solidFill>
                                    <a:schemeClr val="tx1"/>
                                  </a:solidFill>
                                  <a:latin typeface="Cambria Math" charset="0"/>
                                </a:rPr>
                                <m:t>𝑎</m:t>
                              </m:r>
                            </m:e>
                          </m:acc>
                        </m:sub>
                      </m:sSub>
                      <m:r>
                        <a:rPr lang="el-GR" sz="1200" i="1" dirty="0">
                          <a:solidFill>
                            <a:schemeClr val="tx1"/>
                          </a:solidFill>
                          <a:latin typeface="Cambria Math" charset="0"/>
                        </a:rPr>
                        <m:t>=</m:t>
                      </m:r>
                      <m:r>
                        <a:rPr lang="en-US" sz="1200" b="0" i="1" dirty="0" smtClean="0">
                          <a:solidFill>
                            <a:schemeClr val="tx1"/>
                          </a:solidFill>
                          <a:latin typeface="Cambria Math" charset="0"/>
                        </a:rPr>
                        <m:t>0.2</m:t>
                      </m:r>
                      <m:r>
                        <a:rPr lang="el-GR" sz="1200" b="0" i="1" dirty="0" smtClean="0">
                          <a:solidFill>
                            <a:schemeClr val="tx1"/>
                          </a:solidFill>
                          <a:latin typeface="Cambria Math" charset="0"/>
                        </a:rPr>
                        <m:t>20</m:t>
                      </m:r>
                    </m:oMath>
                  </a14:m>
                  <a:endParaRPr lang="el-GR" sz="1200" b="0" i="1" dirty="0" smtClean="0">
                    <a:solidFill>
                      <a:schemeClr val="tx1"/>
                    </a:solidFill>
                    <a:latin typeface="Cambria Math" charset="0"/>
                  </a:endParaRPr>
                </a:p>
                <a:p>
                  <a14:m>
                    <m:oMath xmlns:m="http://schemas.openxmlformats.org/officeDocument/2006/math">
                      <m:acc>
                        <m:accPr>
                          <m:chr m:val="̂"/>
                          <m:ctrlPr>
                            <a:rPr lang="en-US" sz="1200" i="1">
                              <a:solidFill>
                                <a:schemeClr val="tx1"/>
                              </a:solidFill>
                              <a:latin typeface="Cambria Math" charset="0"/>
                            </a:rPr>
                          </m:ctrlPr>
                        </m:accPr>
                        <m:e>
                          <m:r>
                            <a:rPr lang="en-US" sz="1200" b="0" i="1" smtClean="0">
                              <a:solidFill>
                                <a:schemeClr val="tx1"/>
                              </a:solidFill>
                              <a:latin typeface="Cambria Math" charset="0"/>
                            </a:rPr>
                            <m:t>𝑏</m:t>
                          </m:r>
                        </m:e>
                      </m:acc>
                    </m:oMath>
                  </a14:m>
                  <a:r>
                    <a:rPr lang="en-US" sz="1200" dirty="0" smtClean="0">
                      <a:solidFill>
                        <a:schemeClr val="tx1"/>
                      </a:solidFill>
                    </a:rPr>
                    <a:t>=2.194</a:t>
                  </a:r>
                  <a:r>
                    <a:rPr lang="en-US" sz="1200" i="1" dirty="0" smtClean="0">
                      <a:solidFill>
                        <a:schemeClr val="tx1"/>
                      </a:solidFill>
                      <a:latin typeface="Cambria Math" charset="0"/>
                    </a:rPr>
                    <a:t>  </a:t>
                  </a:r>
                  <a14:m>
                    <m:oMath xmlns:m="http://schemas.openxmlformats.org/officeDocument/2006/math">
                      <m:sSub>
                        <m:sSubPr>
                          <m:ctrlPr>
                            <a:rPr lang="en-US" sz="1200" i="1" dirty="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b="0" i="1" dirty="0" smtClean="0">
                                  <a:solidFill>
                                    <a:schemeClr val="tx1"/>
                                  </a:solidFill>
                                  <a:latin typeface="Cambria Math" charset="0"/>
                                </a:rPr>
                                <m:t>𝑏</m:t>
                              </m:r>
                            </m:e>
                          </m:acc>
                        </m:sub>
                      </m:sSub>
                      <m:r>
                        <a:rPr lang="el-GR" sz="1200" i="1" dirty="0">
                          <a:solidFill>
                            <a:schemeClr val="tx1"/>
                          </a:solidFill>
                          <a:latin typeface="Cambria Math" charset="0"/>
                        </a:rPr>
                        <m:t>=</m:t>
                      </m:r>
                    </m:oMath>
                  </a14:m>
                  <a:r>
                    <a:rPr lang="en-US" sz="1200" dirty="0" smtClean="0">
                      <a:solidFill>
                        <a:schemeClr val="tx1"/>
                      </a:solidFill>
                    </a:rPr>
                    <a:t>0.21</a:t>
                  </a:r>
                  <a:r>
                    <a:rPr lang="el-GR" sz="1200" dirty="0" smtClean="0">
                      <a:solidFill>
                        <a:schemeClr val="tx1"/>
                      </a:solidFill>
                    </a:rPr>
                    <a:t>4</a:t>
                  </a:r>
                  <a:endParaRPr lang="en-US" sz="1200" dirty="0">
                    <a:solidFill>
                      <a:schemeClr val="tx1"/>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2265698" y="5676300"/>
                  <a:ext cx="1596719" cy="471539"/>
                </a:xfrm>
                <a:prstGeom prst="rect">
                  <a:avLst/>
                </a:prstGeom>
                <a:blipFill rotWithShape="0">
                  <a:blip r:embed="rId13"/>
                  <a:stretch>
                    <a:fillRect b="-8974"/>
                  </a:stretch>
                </a:blipFill>
              </p:spPr>
              <p:txBody>
                <a:bodyPr/>
                <a:lstStyle/>
                <a:p>
                  <a:r>
                    <a:rPr lang="en-US">
                      <a:noFill/>
                    </a:rPr>
                    <a:t> </a:t>
                  </a:r>
                </a:p>
              </p:txBody>
            </p:sp>
          </mc:Fallback>
        </mc:AlternateContent>
      </p:grpSp>
    </p:spTree>
    <p:extLst>
      <p:ext uri="{BB962C8B-B14F-4D97-AF65-F5344CB8AC3E}">
        <p14:creationId xmlns:p14="http://schemas.microsoft.com/office/powerpoint/2010/main" val="117500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48</a:t>
            </a:fld>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8" y="368660"/>
            <a:ext cx="2629040" cy="2592288"/>
          </a:xfrm>
          <a:prstGeom prst="rect">
            <a:avLst/>
          </a:prstGeom>
        </p:spPr>
      </p:pic>
      <p:sp>
        <p:nvSpPr>
          <p:cNvPr id="4" name="TextBox 3"/>
          <p:cNvSpPr txBox="1"/>
          <p:nvPr/>
        </p:nvSpPr>
        <p:spPr>
          <a:xfrm>
            <a:off x="467544" y="80628"/>
            <a:ext cx="8219256" cy="338554"/>
          </a:xfrm>
          <a:prstGeom prst="rect">
            <a:avLst/>
          </a:prstGeom>
          <a:noFill/>
        </p:spPr>
        <p:txBody>
          <a:bodyPr wrap="square" rtlCol="0">
            <a:spAutoFit/>
          </a:bodyPr>
          <a:lstStyle/>
          <a:p>
            <a:r>
              <a:rPr lang="el-GR" sz="1600" dirty="0" smtClean="0">
                <a:solidFill>
                  <a:srgbClr val="0000CC"/>
                </a:solidFill>
              </a:rPr>
              <a:t>Εάν οι μετρήσεις ακολουθούν </a:t>
            </a:r>
            <a:r>
              <a:rPr lang="en-US" sz="1600" dirty="0" smtClean="0">
                <a:solidFill>
                  <a:srgbClr val="0000CC"/>
                </a:solidFill>
              </a:rPr>
              <a:t>Gaussian pdf s</a:t>
            </a:r>
            <a:endParaRPr lang="en-US" sz="1600" dirty="0">
              <a:solidFill>
                <a:srgbClr val="0000CC"/>
              </a:solidFill>
            </a:endParaRPr>
          </a:p>
        </p:txBody>
      </p:sp>
      <mc:AlternateContent xmlns:mc="http://schemas.openxmlformats.org/markup-compatibility/2006" xmlns:a14="http://schemas.microsoft.com/office/drawing/2010/main">
        <mc:Choice Requires="a14">
          <p:sp>
            <p:nvSpPr>
              <p:cNvPr id="5" name="Rectangle 4"/>
              <p:cNvSpPr/>
              <p:nvPr/>
            </p:nvSpPr>
            <p:spPr>
              <a:xfrm>
                <a:off x="2519772" y="469008"/>
                <a:ext cx="4572000" cy="476412"/>
              </a:xfrm>
              <a:prstGeom prst="rect">
                <a:avLst/>
              </a:prstGeom>
            </p:spPr>
            <p:txBody>
              <a:bodyPr>
                <a:spAutoFit/>
              </a:bodyPr>
              <a:lstStyle/>
              <a:p>
                <a14:m>
                  <m:oMath xmlns:m="http://schemas.openxmlformats.org/officeDocument/2006/math">
                    <m:sSup>
                      <m:sSupPr>
                        <m:ctrlPr>
                          <a:rPr lang="en-US" sz="1400" b="1" i="1" dirty="0">
                            <a:solidFill>
                              <a:srgbClr val="C00000"/>
                            </a:solidFill>
                            <a:latin typeface="Cambria Math" charset="0"/>
                          </a:rPr>
                        </m:ctrlPr>
                      </m:sSupPr>
                      <m:e>
                        <m:r>
                          <a:rPr lang="en-US" sz="1400" b="1" i="1" dirty="0">
                            <a:solidFill>
                              <a:srgbClr val="C00000"/>
                            </a:solidFill>
                            <a:latin typeface="Cambria Math" charset="0"/>
                          </a:rPr>
                          <m:t>𝑸</m:t>
                        </m:r>
                      </m:e>
                      <m:sup>
                        <m:r>
                          <a:rPr lang="en-US" sz="1400" b="1" i="1" dirty="0">
                            <a:solidFill>
                              <a:srgbClr val="C00000"/>
                            </a:solidFill>
                            <a:latin typeface="Cambria Math" charset="0"/>
                          </a:rPr>
                          <m:t>𝟐</m:t>
                        </m:r>
                      </m:sup>
                    </m:sSup>
                    <m:d>
                      <m:dPr>
                        <m:ctrlPr>
                          <a:rPr lang="en-US" sz="1400" b="1" i="1" dirty="0">
                            <a:solidFill>
                              <a:srgbClr val="C00000"/>
                            </a:solidFill>
                            <a:latin typeface="Cambria Math" charset="0"/>
                          </a:rPr>
                        </m:ctrlPr>
                      </m:dPr>
                      <m:e>
                        <m:sSub>
                          <m:sSubPr>
                            <m:ctrlPr>
                              <a:rPr lang="en-US" sz="1400" b="1" i="1">
                                <a:solidFill>
                                  <a:srgbClr val="C00000"/>
                                </a:solidFill>
                                <a:latin typeface="Cambria Math" charset="0"/>
                              </a:rPr>
                            </m:ctrlPr>
                          </m:sSubPr>
                          <m:e>
                            <m:r>
                              <a:rPr lang="en-US" sz="1400" b="1" i="1">
                                <a:solidFill>
                                  <a:srgbClr val="C00000"/>
                                </a:solidFill>
                                <a:latin typeface="Cambria Math" charset="0"/>
                              </a:rPr>
                              <m:t>𝒚</m:t>
                            </m:r>
                          </m:e>
                          <m:sub>
                            <m:r>
                              <a:rPr lang="en-US" sz="1400" b="1" i="1">
                                <a:solidFill>
                                  <a:srgbClr val="C00000"/>
                                </a:solidFill>
                                <a:latin typeface="Cambria Math" charset="0"/>
                              </a:rPr>
                              <m:t>𝟏</m:t>
                            </m:r>
                          </m:sub>
                        </m:sSub>
                        <m:r>
                          <a:rPr lang="en-US" sz="1400" b="1" i="1">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𝒚</m:t>
                            </m:r>
                          </m:e>
                          <m:sub>
                            <m:r>
                              <a:rPr lang="en-US" sz="1400" b="1" i="1">
                                <a:solidFill>
                                  <a:srgbClr val="C00000"/>
                                </a:solidFill>
                                <a:latin typeface="Cambria Math" charset="0"/>
                              </a:rPr>
                              <m:t>𝑵</m:t>
                            </m:r>
                          </m:sub>
                        </m:sSub>
                        <m:r>
                          <a:rPr lang="en-US" sz="1400" b="1" i="1">
                            <a:solidFill>
                              <a:srgbClr val="C00000"/>
                            </a:solidFill>
                            <a:latin typeface="Cambria Math" charset="0"/>
                          </a:rPr>
                          <m:t>;</m:t>
                        </m:r>
                        <m:r>
                          <a:rPr lang="en-US" sz="1400" b="1" i="1">
                            <a:solidFill>
                              <a:srgbClr val="C00000"/>
                            </a:solidFill>
                            <a:latin typeface="Cambria Math" charset="0"/>
                          </a:rPr>
                          <m:t>𝒂</m:t>
                        </m:r>
                        <m:r>
                          <a:rPr lang="en-US" sz="1400" b="1" i="1">
                            <a:solidFill>
                              <a:srgbClr val="C00000"/>
                            </a:solidFill>
                            <a:latin typeface="Cambria Math" charset="0"/>
                          </a:rPr>
                          <m:t>,</m:t>
                        </m:r>
                        <m:r>
                          <a:rPr lang="en-US" sz="1400" b="1" i="1">
                            <a:solidFill>
                              <a:srgbClr val="C00000"/>
                            </a:solidFill>
                            <a:latin typeface="Cambria Math" charset="0"/>
                          </a:rPr>
                          <m:t>𝒃</m:t>
                        </m:r>
                      </m:e>
                    </m:d>
                  </m:oMath>
                </a14:m>
                <a:r>
                  <a:rPr lang="en-US" sz="1400" b="1" dirty="0"/>
                  <a:t> =</a:t>
                </a:r>
                <a14:m>
                  <m:oMath xmlns:m="http://schemas.openxmlformats.org/officeDocument/2006/math">
                    <m:nary>
                      <m:naryPr>
                        <m:chr m:val="∑"/>
                        <m:ctrlPr>
                          <a:rPr lang="en-US" sz="1400" b="1" i="1" dirty="0">
                            <a:solidFill>
                              <a:srgbClr val="C00000"/>
                            </a:solidFill>
                            <a:latin typeface="Cambria Math" charset="0"/>
                          </a:rPr>
                        </m:ctrlPr>
                      </m:naryPr>
                      <m:sub>
                        <m:r>
                          <m:rPr>
                            <m:brk m:alnAt="23"/>
                          </m:rPr>
                          <a:rPr lang="en-US" sz="1400" b="1" i="1" dirty="0">
                            <a:solidFill>
                              <a:srgbClr val="C00000"/>
                            </a:solidFill>
                            <a:latin typeface="Cambria Math" charset="0"/>
                          </a:rPr>
                          <m:t>𝒊</m:t>
                        </m:r>
                        <m:r>
                          <a:rPr lang="en-US" sz="1400" b="1" i="1" dirty="0">
                            <a:solidFill>
                              <a:srgbClr val="C00000"/>
                            </a:solidFill>
                            <a:latin typeface="Cambria Math" charset="0"/>
                          </a:rPr>
                          <m:t>=</m:t>
                        </m:r>
                        <m:r>
                          <a:rPr lang="en-US" sz="1400" b="1" i="1" dirty="0">
                            <a:solidFill>
                              <a:srgbClr val="C00000"/>
                            </a:solidFill>
                            <a:latin typeface="Cambria Math" charset="0"/>
                          </a:rPr>
                          <m:t>𝟏</m:t>
                        </m:r>
                      </m:sub>
                      <m:sup>
                        <m:r>
                          <a:rPr lang="en-US" sz="1400" b="1" i="1" dirty="0">
                            <a:solidFill>
                              <a:srgbClr val="C00000"/>
                            </a:solidFill>
                            <a:latin typeface="Cambria Math" charset="0"/>
                          </a:rPr>
                          <m:t>𝑵</m:t>
                        </m:r>
                      </m:sup>
                      <m:e>
                        <m:f>
                          <m:fPr>
                            <m:ctrlPr>
                              <a:rPr lang="el-GR" sz="1400" b="1" i="1" dirty="0">
                                <a:solidFill>
                                  <a:srgbClr val="C00000"/>
                                </a:solidFill>
                                <a:latin typeface="Cambria Math" charset="0"/>
                                <a:ea typeface="Cambria Math" charset="0"/>
                                <a:cs typeface="Cambria Math" charset="0"/>
                              </a:rPr>
                            </m:ctrlPr>
                          </m:fPr>
                          <m:num>
                            <m:sSup>
                              <m:sSupPr>
                                <m:ctrlPr>
                                  <a:rPr lang="el-GR" sz="1400" b="1" i="1" dirty="0">
                                    <a:solidFill>
                                      <a:srgbClr val="C00000"/>
                                    </a:solidFill>
                                    <a:latin typeface="Cambria Math" charset="0"/>
                                    <a:ea typeface="Cambria Math" charset="0"/>
                                    <a:cs typeface="Cambria Math" charset="0"/>
                                  </a:rPr>
                                </m:ctrlPr>
                              </m:sSupPr>
                              <m:e>
                                <m:d>
                                  <m:dPr>
                                    <m:ctrlPr>
                                      <a:rPr lang="el-GR" sz="1400" b="1" i="1" dirty="0">
                                        <a:solidFill>
                                          <a:srgbClr val="C00000"/>
                                        </a:solidFill>
                                        <a:latin typeface="Cambria Math" charset="0"/>
                                        <a:ea typeface="Cambria Math" charset="0"/>
                                        <a:cs typeface="Cambria Math" charset="0"/>
                                      </a:rPr>
                                    </m:ctrlPr>
                                  </m:dPr>
                                  <m:e>
                                    <m:sSub>
                                      <m:sSubPr>
                                        <m:ctrlPr>
                                          <a:rPr lang="el-GR" sz="1400" b="1" i="1" dirty="0">
                                            <a:solidFill>
                                              <a:srgbClr val="C00000"/>
                                            </a:solidFill>
                                            <a:latin typeface="Cambria Math" charset="0"/>
                                            <a:ea typeface="Cambria Math" charset="0"/>
                                            <a:cs typeface="Cambria Math" charset="0"/>
                                          </a:rPr>
                                        </m:ctrlPr>
                                      </m:sSubPr>
                                      <m:e>
                                        <m:r>
                                          <a:rPr lang="en-US" sz="1400" b="1" i="1" dirty="0">
                                            <a:solidFill>
                                              <a:srgbClr val="C00000"/>
                                            </a:solidFill>
                                            <a:latin typeface="Cambria Math" charset="0"/>
                                            <a:ea typeface="Cambria Math" charset="0"/>
                                            <a:cs typeface="Cambria Math" charset="0"/>
                                          </a:rPr>
                                          <m:t>𝒚</m:t>
                                        </m:r>
                                      </m:e>
                                      <m:sub>
                                        <m:r>
                                          <a:rPr lang="en-US" sz="1400" b="1" i="1" dirty="0">
                                            <a:solidFill>
                                              <a:srgbClr val="C00000"/>
                                            </a:solidFill>
                                            <a:latin typeface="Cambria Math" charset="0"/>
                                            <a:ea typeface="Cambria Math" charset="0"/>
                                            <a:cs typeface="Cambria Math" charset="0"/>
                                          </a:rPr>
                                          <m:t>𝒊</m:t>
                                        </m:r>
                                      </m:sub>
                                    </m:sSub>
                                    <m:r>
                                      <a:rPr lang="en-US" sz="1400" b="1" i="1" dirty="0">
                                        <a:solidFill>
                                          <a:srgbClr val="C00000"/>
                                        </a:solidFill>
                                        <a:latin typeface="Cambria Math" charset="0"/>
                                        <a:ea typeface="Cambria Math" charset="0"/>
                                        <a:cs typeface="Cambria Math" charset="0"/>
                                      </a:rPr>
                                      <m:t>−</m:t>
                                    </m:r>
                                    <m:d>
                                      <m:dPr>
                                        <m:begChr m:val="["/>
                                        <m:endChr m:val="]"/>
                                        <m:ctrlPr>
                                          <a:rPr lang="en-US" sz="1400" b="1" i="1" dirty="0">
                                            <a:solidFill>
                                              <a:srgbClr val="C00000"/>
                                            </a:solidFill>
                                            <a:latin typeface="Cambria Math" charset="0"/>
                                            <a:ea typeface="Cambria Math" charset="0"/>
                                            <a:cs typeface="Cambria Math" charset="0"/>
                                          </a:rPr>
                                        </m:ctrlPr>
                                      </m:dPr>
                                      <m:e>
                                        <m:r>
                                          <a:rPr lang="en-US" sz="1400" b="1" i="1" dirty="0">
                                            <a:solidFill>
                                              <a:srgbClr val="C00000"/>
                                            </a:solidFill>
                                            <a:latin typeface="Cambria Math" charset="0"/>
                                            <a:ea typeface="Cambria Math" charset="0"/>
                                            <a:cs typeface="Cambria Math" charset="0"/>
                                          </a:rPr>
                                          <m:t>𝒂</m:t>
                                        </m:r>
                                        <m:r>
                                          <a:rPr lang="en-US" sz="1400" b="1" i="1" dirty="0">
                                            <a:solidFill>
                                              <a:srgbClr val="C00000"/>
                                            </a:solidFill>
                                            <a:latin typeface="Cambria Math" charset="0"/>
                                            <a:ea typeface="Cambria Math" charset="0"/>
                                            <a:cs typeface="Cambria Math" charset="0"/>
                                          </a:rPr>
                                          <m:t>+</m:t>
                                        </m:r>
                                        <m:r>
                                          <a:rPr lang="en-US" sz="1400" b="1" i="1" dirty="0">
                                            <a:solidFill>
                                              <a:srgbClr val="C00000"/>
                                            </a:solidFill>
                                            <a:latin typeface="Cambria Math" charset="0"/>
                                            <a:ea typeface="Cambria Math" charset="0"/>
                                            <a:cs typeface="Cambria Math" charset="0"/>
                                          </a:rPr>
                                          <m:t>𝒃</m:t>
                                        </m:r>
                                        <m:sSub>
                                          <m:sSubPr>
                                            <m:ctrlPr>
                                              <a:rPr lang="en-US" sz="1400" b="1" i="1" dirty="0">
                                                <a:solidFill>
                                                  <a:srgbClr val="C00000"/>
                                                </a:solidFill>
                                                <a:latin typeface="Cambria Math" charset="0"/>
                                                <a:ea typeface="Cambria Math" charset="0"/>
                                                <a:cs typeface="Cambria Math" charset="0"/>
                                              </a:rPr>
                                            </m:ctrlPr>
                                          </m:sSubPr>
                                          <m:e>
                                            <m:r>
                                              <a:rPr lang="en-US" sz="1400" b="1" i="1" dirty="0">
                                                <a:solidFill>
                                                  <a:srgbClr val="C00000"/>
                                                </a:solidFill>
                                                <a:latin typeface="Cambria Math" charset="0"/>
                                                <a:ea typeface="Cambria Math" charset="0"/>
                                                <a:cs typeface="Cambria Math" charset="0"/>
                                              </a:rPr>
                                              <m:t>𝒙</m:t>
                                            </m:r>
                                          </m:e>
                                          <m:sub>
                                            <m:r>
                                              <a:rPr lang="en-US" sz="1400" b="1" i="1" dirty="0">
                                                <a:solidFill>
                                                  <a:srgbClr val="C00000"/>
                                                </a:solidFill>
                                                <a:latin typeface="Cambria Math" charset="0"/>
                                                <a:ea typeface="Cambria Math" charset="0"/>
                                                <a:cs typeface="Cambria Math" charset="0"/>
                                              </a:rPr>
                                              <m:t>𝒊</m:t>
                                            </m:r>
                                          </m:sub>
                                        </m:sSub>
                                      </m:e>
                                    </m:d>
                                  </m:e>
                                </m:d>
                              </m:e>
                              <m:sup>
                                <m:r>
                                  <a:rPr lang="en-US" sz="1400" b="1" i="1" dirty="0">
                                    <a:solidFill>
                                      <a:srgbClr val="C00000"/>
                                    </a:solidFill>
                                    <a:latin typeface="Cambria Math" charset="0"/>
                                    <a:ea typeface="Cambria Math" charset="0"/>
                                    <a:cs typeface="Cambria Math" charset="0"/>
                                  </a:rPr>
                                  <m:t>𝟐</m:t>
                                </m:r>
                              </m:sup>
                            </m:sSup>
                          </m:num>
                          <m:den>
                            <m:sSubSup>
                              <m:sSubSupPr>
                                <m:ctrlPr>
                                  <a:rPr lang="en-US" sz="1400" b="1" i="1" dirty="0">
                                    <a:solidFill>
                                      <a:srgbClr val="C00000"/>
                                    </a:solidFill>
                                    <a:latin typeface="Cambria Math" charset="0"/>
                                    <a:ea typeface="Cambria Math" charset="0"/>
                                    <a:cs typeface="Cambria Math" charset="0"/>
                                  </a:rPr>
                                </m:ctrlPr>
                              </m:sSubSupPr>
                              <m:e>
                                <m:r>
                                  <a:rPr lang="el-GR" sz="1400" b="1" i="1" dirty="0">
                                    <a:solidFill>
                                      <a:srgbClr val="C00000"/>
                                    </a:solidFill>
                                    <a:latin typeface="Cambria Math" charset="0"/>
                                    <a:ea typeface="Cambria Math" charset="0"/>
                                    <a:cs typeface="Cambria Math" charset="0"/>
                                  </a:rPr>
                                  <m:t>𝝈</m:t>
                                </m:r>
                              </m:e>
                              <m:sub>
                                <m:r>
                                  <a:rPr lang="en-US" sz="1400" b="1" i="1" dirty="0">
                                    <a:solidFill>
                                      <a:srgbClr val="C00000"/>
                                    </a:solidFill>
                                    <a:latin typeface="Cambria Math" charset="0"/>
                                    <a:ea typeface="Cambria Math" charset="0"/>
                                    <a:cs typeface="Cambria Math" charset="0"/>
                                  </a:rPr>
                                  <m:t>𝒊</m:t>
                                </m:r>
                              </m:sub>
                              <m:sup>
                                <m:r>
                                  <a:rPr lang="el-GR" sz="1400" b="1" i="1" dirty="0">
                                    <a:solidFill>
                                      <a:srgbClr val="C00000"/>
                                    </a:solidFill>
                                    <a:latin typeface="Cambria Math" charset="0"/>
                                    <a:ea typeface="Cambria Math" charset="0"/>
                                    <a:cs typeface="Cambria Math" charset="0"/>
                                  </a:rPr>
                                  <m:t>𝟐</m:t>
                                </m:r>
                              </m:sup>
                            </m:sSubSup>
                          </m:den>
                        </m:f>
                      </m:e>
                    </m:nary>
                  </m:oMath>
                </a14:m>
                <a:endParaRPr lang="en-US" sz="1400" dirty="0"/>
              </a:p>
            </p:txBody>
          </p:sp>
        </mc:Choice>
        <mc:Fallback xmlns="">
          <p:sp>
            <p:nvSpPr>
              <p:cNvPr id="5" name="Rectangle 4"/>
              <p:cNvSpPr>
                <a:spLocks noRot="1" noChangeAspect="1" noMove="1" noResize="1" noEditPoints="1" noAdjustHandles="1" noChangeArrowheads="1" noChangeShapeType="1" noTextEdit="1"/>
              </p:cNvSpPr>
              <p:nvPr/>
            </p:nvSpPr>
            <p:spPr>
              <a:xfrm>
                <a:off x="2519772" y="469008"/>
                <a:ext cx="4572000" cy="476412"/>
              </a:xfrm>
              <a:prstGeom prst="rect">
                <a:avLst/>
              </a:prstGeom>
              <a:blipFill rotWithShape="0">
                <a:blip r:embed="rId3"/>
                <a:stretch>
                  <a:fillRect t="-48718" b="-8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235234" y="1063845"/>
                <a:ext cx="3713076" cy="532453"/>
              </a:xfrm>
              <a:prstGeom prst="rect">
                <a:avLst/>
              </a:prstGeom>
            </p:spPr>
            <p:txBody>
              <a:bodyPr wrap="square">
                <a:spAutoFit/>
              </a:bodyPr>
              <a:lstStyle/>
              <a:p>
                <a14:m>
                  <m:oMath xmlns:m="http://schemas.openxmlformats.org/officeDocument/2006/math">
                    <m:sSup>
                      <m:sSupPr>
                        <m:ctrlPr>
                          <a:rPr lang="en-US" sz="1400" b="1" i="1" dirty="0" smtClean="0">
                            <a:solidFill>
                              <a:srgbClr val="C00000"/>
                            </a:solidFill>
                            <a:latin typeface="Cambria Math" charset="0"/>
                          </a:rPr>
                        </m:ctrlPr>
                      </m:sSupPr>
                      <m:e>
                        <m:sSubSup>
                          <m:sSubSupPr>
                            <m:ctrlPr>
                              <a:rPr lang="en-US" sz="1400" b="1" i="1" dirty="0" smtClean="0">
                                <a:solidFill>
                                  <a:srgbClr val="C00000"/>
                                </a:solidFill>
                                <a:latin typeface="Cambria Math" charset="0"/>
                              </a:rPr>
                            </m:ctrlPr>
                          </m:sSubSupPr>
                          <m:e>
                            <m:r>
                              <a:rPr lang="en-US" sz="1400" b="1" i="1" dirty="0">
                                <a:solidFill>
                                  <a:srgbClr val="C00000"/>
                                </a:solidFill>
                                <a:latin typeface="Cambria Math" charset="0"/>
                              </a:rPr>
                              <m:t>𝑸</m:t>
                            </m:r>
                          </m:e>
                          <m:sub>
                            <m:r>
                              <a:rPr lang="en-US" sz="1400" b="1" i="1" dirty="0" smtClean="0">
                                <a:solidFill>
                                  <a:srgbClr val="C00000"/>
                                </a:solidFill>
                                <a:latin typeface="Cambria Math" charset="0"/>
                              </a:rPr>
                              <m:t>𝒎𝒊𝒏</m:t>
                            </m:r>
                          </m:sub>
                          <m:sup>
                            <m:r>
                              <a:rPr lang="en-US" sz="1400" b="1" i="1" dirty="0" smtClean="0">
                                <a:solidFill>
                                  <a:srgbClr val="C00000"/>
                                </a:solidFill>
                                <a:latin typeface="Cambria Math" charset="0"/>
                              </a:rPr>
                              <m:t>𝟐</m:t>
                            </m:r>
                          </m:sup>
                        </m:sSubSup>
                        <m:r>
                          <a:rPr lang="en-US" sz="1400" b="1" i="1" dirty="0" smtClean="0">
                            <a:solidFill>
                              <a:srgbClr val="C00000"/>
                            </a:solidFill>
                            <a:latin typeface="Cambria Math" charset="0"/>
                          </a:rPr>
                          <m:t>=</m:t>
                        </m:r>
                        <m:r>
                          <a:rPr lang="en-US" sz="1400" b="1" i="1" dirty="0" smtClean="0">
                            <a:solidFill>
                              <a:srgbClr val="C00000"/>
                            </a:solidFill>
                            <a:latin typeface="Cambria Math" charset="0"/>
                          </a:rPr>
                          <m:t>𝑸</m:t>
                        </m:r>
                      </m:e>
                      <m:sup>
                        <m:r>
                          <a:rPr lang="en-US" sz="1400" b="1" i="1" dirty="0" smtClean="0">
                            <a:solidFill>
                              <a:srgbClr val="C00000"/>
                            </a:solidFill>
                            <a:latin typeface="Cambria Math" charset="0"/>
                          </a:rPr>
                          <m:t>𝟐</m:t>
                        </m:r>
                      </m:sup>
                    </m:sSup>
                    <m:d>
                      <m:dPr>
                        <m:ctrlPr>
                          <a:rPr lang="en-US" sz="1400" b="1" i="1" dirty="0">
                            <a:solidFill>
                              <a:srgbClr val="C00000"/>
                            </a:solidFill>
                            <a:latin typeface="Cambria Math" charset="0"/>
                          </a:rPr>
                        </m:ctrlPr>
                      </m:dPr>
                      <m:e>
                        <m:sSub>
                          <m:sSubPr>
                            <m:ctrlPr>
                              <a:rPr lang="en-US" sz="1400" b="1" i="1">
                                <a:solidFill>
                                  <a:srgbClr val="C00000"/>
                                </a:solidFill>
                                <a:latin typeface="Cambria Math" charset="0"/>
                              </a:rPr>
                            </m:ctrlPr>
                          </m:sSubPr>
                          <m:e>
                            <m:r>
                              <a:rPr lang="en-US" sz="1400" b="1" i="1">
                                <a:solidFill>
                                  <a:srgbClr val="C00000"/>
                                </a:solidFill>
                                <a:latin typeface="Cambria Math" charset="0"/>
                              </a:rPr>
                              <m:t>𝒚</m:t>
                            </m:r>
                          </m:e>
                          <m:sub>
                            <m:r>
                              <a:rPr lang="en-US" sz="1400" b="1" i="1">
                                <a:solidFill>
                                  <a:srgbClr val="C00000"/>
                                </a:solidFill>
                                <a:latin typeface="Cambria Math" charset="0"/>
                              </a:rPr>
                              <m:t>𝟏</m:t>
                            </m:r>
                          </m:sub>
                        </m:sSub>
                        <m:r>
                          <a:rPr lang="en-US" sz="1400" b="1" i="1">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𝒚</m:t>
                            </m:r>
                          </m:e>
                          <m:sub>
                            <m:r>
                              <a:rPr lang="en-US" sz="1400" b="1" i="1">
                                <a:solidFill>
                                  <a:srgbClr val="C00000"/>
                                </a:solidFill>
                                <a:latin typeface="Cambria Math" charset="0"/>
                              </a:rPr>
                              <m:t>𝑵</m:t>
                            </m:r>
                          </m:sub>
                        </m:sSub>
                        <m:r>
                          <a:rPr lang="en-US" sz="1400" b="1" i="1">
                            <a:solidFill>
                              <a:srgbClr val="C00000"/>
                            </a:solidFill>
                            <a:latin typeface="Cambria Math" charset="0"/>
                          </a:rPr>
                          <m:t>;</m:t>
                        </m:r>
                        <m:acc>
                          <m:accPr>
                            <m:chr m:val="̂"/>
                            <m:ctrlPr>
                              <a:rPr lang="en-US" sz="1400" b="1" i="1" dirty="0" smtClean="0">
                                <a:solidFill>
                                  <a:srgbClr val="C00000"/>
                                </a:solidFill>
                                <a:latin typeface="Cambria Math" charset="0"/>
                              </a:rPr>
                            </m:ctrlPr>
                          </m:accPr>
                          <m:e>
                            <m:r>
                              <a:rPr lang="en-US" sz="1400" b="1" i="1">
                                <a:solidFill>
                                  <a:srgbClr val="C00000"/>
                                </a:solidFill>
                                <a:latin typeface="Cambria Math" charset="0"/>
                              </a:rPr>
                              <m:t>𝒂</m:t>
                            </m:r>
                          </m:e>
                        </m:acc>
                        <m:r>
                          <a:rPr lang="en-US" sz="1400" b="1" i="1">
                            <a:solidFill>
                              <a:srgbClr val="C00000"/>
                            </a:solidFill>
                            <a:latin typeface="Cambria Math" charset="0"/>
                          </a:rPr>
                          <m:t>,</m:t>
                        </m:r>
                        <m:acc>
                          <m:accPr>
                            <m:chr m:val="̂"/>
                            <m:ctrlPr>
                              <a:rPr lang="en-US" sz="1400" b="1" i="1" dirty="0" smtClean="0">
                                <a:solidFill>
                                  <a:srgbClr val="C00000"/>
                                </a:solidFill>
                                <a:latin typeface="Cambria Math" charset="0"/>
                              </a:rPr>
                            </m:ctrlPr>
                          </m:accPr>
                          <m:e>
                            <m:r>
                              <a:rPr lang="en-US" sz="1400" b="1" i="1">
                                <a:solidFill>
                                  <a:srgbClr val="C00000"/>
                                </a:solidFill>
                                <a:latin typeface="Cambria Math" charset="0"/>
                              </a:rPr>
                              <m:t>𝒃</m:t>
                            </m:r>
                          </m:e>
                        </m:acc>
                      </m:e>
                    </m:d>
                  </m:oMath>
                </a14:m>
                <a:r>
                  <a:rPr lang="en-US" sz="1400" b="1" dirty="0"/>
                  <a:t> =</a:t>
                </a:r>
                <a14:m>
                  <m:oMath xmlns:m="http://schemas.openxmlformats.org/officeDocument/2006/math">
                    <m:nary>
                      <m:naryPr>
                        <m:chr m:val="∑"/>
                        <m:ctrlPr>
                          <a:rPr lang="en-US" sz="1400" b="1" i="1" dirty="0">
                            <a:solidFill>
                              <a:srgbClr val="C00000"/>
                            </a:solidFill>
                            <a:latin typeface="Cambria Math" charset="0"/>
                          </a:rPr>
                        </m:ctrlPr>
                      </m:naryPr>
                      <m:sub>
                        <m:r>
                          <m:rPr>
                            <m:brk m:alnAt="23"/>
                          </m:rPr>
                          <a:rPr lang="en-US" sz="1400" b="1" i="1" dirty="0">
                            <a:solidFill>
                              <a:srgbClr val="C00000"/>
                            </a:solidFill>
                            <a:latin typeface="Cambria Math" charset="0"/>
                          </a:rPr>
                          <m:t>𝒊</m:t>
                        </m:r>
                        <m:r>
                          <a:rPr lang="en-US" sz="1400" b="1" i="1" dirty="0">
                            <a:solidFill>
                              <a:srgbClr val="C00000"/>
                            </a:solidFill>
                            <a:latin typeface="Cambria Math" charset="0"/>
                          </a:rPr>
                          <m:t>=</m:t>
                        </m:r>
                        <m:r>
                          <a:rPr lang="en-US" sz="1400" b="1" i="1" dirty="0">
                            <a:solidFill>
                              <a:srgbClr val="C00000"/>
                            </a:solidFill>
                            <a:latin typeface="Cambria Math" charset="0"/>
                          </a:rPr>
                          <m:t>𝟏</m:t>
                        </m:r>
                      </m:sub>
                      <m:sup>
                        <m:r>
                          <a:rPr lang="en-US" sz="1400" b="1" i="1" dirty="0">
                            <a:solidFill>
                              <a:srgbClr val="C00000"/>
                            </a:solidFill>
                            <a:latin typeface="Cambria Math" charset="0"/>
                          </a:rPr>
                          <m:t>𝑵</m:t>
                        </m:r>
                      </m:sup>
                      <m:e>
                        <m:f>
                          <m:fPr>
                            <m:ctrlPr>
                              <a:rPr lang="el-GR" sz="1400" b="1" i="1" dirty="0">
                                <a:solidFill>
                                  <a:srgbClr val="C00000"/>
                                </a:solidFill>
                                <a:latin typeface="Cambria Math" charset="0"/>
                                <a:ea typeface="Cambria Math" charset="0"/>
                                <a:cs typeface="Cambria Math" charset="0"/>
                              </a:rPr>
                            </m:ctrlPr>
                          </m:fPr>
                          <m:num>
                            <m:sSup>
                              <m:sSupPr>
                                <m:ctrlPr>
                                  <a:rPr lang="el-GR" sz="1400" b="1" i="1" dirty="0">
                                    <a:solidFill>
                                      <a:srgbClr val="C00000"/>
                                    </a:solidFill>
                                    <a:latin typeface="Cambria Math" charset="0"/>
                                    <a:ea typeface="Cambria Math" charset="0"/>
                                    <a:cs typeface="Cambria Math" charset="0"/>
                                  </a:rPr>
                                </m:ctrlPr>
                              </m:sSupPr>
                              <m:e>
                                <m:d>
                                  <m:dPr>
                                    <m:ctrlPr>
                                      <a:rPr lang="el-GR" sz="1400" b="1" i="1" dirty="0">
                                        <a:solidFill>
                                          <a:srgbClr val="C00000"/>
                                        </a:solidFill>
                                        <a:latin typeface="Cambria Math" charset="0"/>
                                        <a:ea typeface="Cambria Math" charset="0"/>
                                        <a:cs typeface="Cambria Math" charset="0"/>
                                      </a:rPr>
                                    </m:ctrlPr>
                                  </m:dPr>
                                  <m:e>
                                    <m:sSub>
                                      <m:sSubPr>
                                        <m:ctrlPr>
                                          <a:rPr lang="el-GR" sz="1400" b="1" i="1" dirty="0">
                                            <a:solidFill>
                                              <a:srgbClr val="C00000"/>
                                            </a:solidFill>
                                            <a:latin typeface="Cambria Math" charset="0"/>
                                            <a:ea typeface="Cambria Math" charset="0"/>
                                            <a:cs typeface="Cambria Math" charset="0"/>
                                          </a:rPr>
                                        </m:ctrlPr>
                                      </m:sSubPr>
                                      <m:e>
                                        <m:r>
                                          <a:rPr lang="en-US" sz="1400" b="1" i="1" dirty="0">
                                            <a:solidFill>
                                              <a:srgbClr val="C00000"/>
                                            </a:solidFill>
                                            <a:latin typeface="Cambria Math" charset="0"/>
                                            <a:ea typeface="Cambria Math" charset="0"/>
                                            <a:cs typeface="Cambria Math" charset="0"/>
                                          </a:rPr>
                                          <m:t>𝒚</m:t>
                                        </m:r>
                                      </m:e>
                                      <m:sub>
                                        <m:r>
                                          <a:rPr lang="en-US" sz="1400" b="1" i="1" dirty="0">
                                            <a:solidFill>
                                              <a:srgbClr val="C00000"/>
                                            </a:solidFill>
                                            <a:latin typeface="Cambria Math" charset="0"/>
                                            <a:ea typeface="Cambria Math" charset="0"/>
                                            <a:cs typeface="Cambria Math" charset="0"/>
                                          </a:rPr>
                                          <m:t>𝒊</m:t>
                                        </m:r>
                                      </m:sub>
                                    </m:sSub>
                                    <m:r>
                                      <a:rPr lang="en-US" sz="1400" b="1" i="1" dirty="0">
                                        <a:solidFill>
                                          <a:srgbClr val="C00000"/>
                                        </a:solidFill>
                                        <a:latin typeface="Cambria Math" charset="0"/>
                                        <a:ea typeface="Cambria Math" charset="0"/>
                                        <a:cs typeface="Cambria Math" charset="0"/>
                                      </a:rPr>
                                      <m:t>−</m:t>
                                    </m:r>
                                    <m:d>
                                      <m:dPr>
                                        <m:begChr m:val="["/>
                                        <m:endChr m:val="]"/>
                                        <m:ctrlPr>
                                          <a:rPr lang="en-US" sz="1400" b="1" i="1" dirty="0">
                                            <a:solidFill>
                                              <a:srgbClr val="C00000"/>
                                            </a:solidFill>
                                            <a:latin typeface="Cambria Math" charset="0"/>
                                            <a:ea typeface="Cambria Math" charset="0"/>
                                            <a:cs typeface="Cambria Math" charset="0"/>
                                          </a:rPr>
                                        </m:ctrlPr>
                                      </m:dPr>
                                      <m:e>
                                        <m:acc>
                                          <m:accPr>
                                            <m:chr m:val="̂"/>
                                            <m:ctrlPr>
                                              <a:rPr lang="en-US" sz="1400" b="1" i="1" dirty="0" smtClean="0">
                                                <a:solidFill>
                                                  <a:srgbClr val="C00000"/>
                                                </a:solidFill>
                                                <a:latin typeface="Cambria Math" charset="0"/>
                                                <a:ea typeface="Cambria Math" charset="0"/>
                                                <a:cs typeface="Cambria Math" charset="0"/>
                                              </a:rPr>
                                            </m:ctrlPr>
                                          </m:accPr>
                                          <m:e>
                                            <m:r>
                                              <a:rPr lang="en-US" sz="1400" b="1" i="1" dirty="0">
                                                <a:solidFill>
                                                  <a:srgbClr val="C00000"/>
                                                </a:solidFill>
                                                <a:latin typeface="Cambria Math" charset="0"/>
                                                <a:ea typeface="Cambria Math" charset="0"/>
                                                <a:cs typeface="Cambria Math" charset="0"/>
                                              </a:rPr>
                                              <m:t>𝒂</m:t>
                                            </m:r>
                                          </m:e>
                                        </m:acc>
                                        <m:r>
                                          <a:rPr lang="en-US" sz="1400" b="1" i="1" dirty="0">
                                            <a:solidFill>
                                              <a:srgbClr val="C00000"/>
                                            </a:solidFill>
                                            <a:latin typeface="Cambria Math" charset="0"/>
                                            <a:ea typeface="Cambria Math" charset="0"/>
                                            <a:cs typeface="Cambria Math" charset="0"/>
                                          </a:rPr>
                                          <m:t>+</m:t>
                                        </m:r>
                                        <m:acc>
                                          <m:accPr>
                                            <m:chr m:val="̂"/>
                                            <m:ctrlPr>
                                              <a:rPr lang="en-US" sz="1400" b="1" i="1" dirty="0" smtClean="0">
                                                <a:solidFill>
                                                  <a:srgbClr val="C00000"/>
                                                </a:solidFill>
                                                <a:latin typeface="Cambria Math" charset="0"/>
                                                <a:ea typeface="Cambria Math" charset="0"/>
                                                <a:cs typeface="Cambria Math" charset="0"/>
                                              </a:rPr>
                                            </m:ctrlPr>
                                          </m:accPr>
                                          <m:e>
                                            <m:r>
                                              <a:rPr lang="en-US" sz="1400" b="1" i="1" dirty="0">
                                                <a:solidFill>
                                                  <a:srgbClr val="C00000"/>
                                                </a:solidFill>
                                                <a:latin typeface="Cambria Math" charset="0"/>
                                                <a:ea typeface="Cambria Math" charset="0"/>
                                                <a:cs typeface="Cambria Math" charset="0"/>
                                              </a:rPr>
                                              <m:t>𝒃</m:t>
                                            </m:r>
                                          </m:e>
                                        </m:acc>
                                        <m:sSub>
                                          <m:sSubPr>
                                            <m:ctrlPr>
                                              <a:rPr lang="en-US" sz="1400" b="1" i="1" dirty="0">
                                                <a:solidFill>
                                                  <a:srgbClr val="C00000"/>
                                                </a:solidFill>
                                                <a:latin typeface="Cambria Math" charset="0"/>
                                                <a:ea typeface="Cambria Math" charset="0"/>
                                                <a:cs typeface="Cambria Math" charset="0"/>
                                              </a:rPr>
                                            </m:ctrlPr>
                                          </m:sSubPr>
                                          <m:e>
                                            <m:r>
                                              <a:rPr lang="en-US" sz="1400" b="1" i="1" dirty="0">
                                                <a:solidFill>
                                                  <a:srgbClr val="C00000"/>
                                                </a:solidFill>
                                                <a:latin typeface="Cambria Math" charset="0"/>
                                                <a:ea typeface="Cambria Math" charset="0"/>
                                                <a:cs typeface="Cambria Math" charset="0"/>
                                              </a:rPr>
                                              <m:t>𝒙</m:t>
                                            </m:r>
                                          </m:e>
                                          <m:sub>
                                            <m:r>
                                              <a:rPr lang="en-US" sz="1400" b="1" i="1" dirty="0">
                                                <a:solidFill>
                                                  <a:srgbClr val="C00000"/>
                                                </a:solidFill>
                                                <a:latin typeface="Cambria Math" charset="0"/>
                                                <a:ea typeface="Cambria Math" charset="0"/>
                                                <a:cs typeface="Cambria Math" charset="0"/>
                                              </a:rPr>
                                              <m:t>𝒊</m:t>
                                            </m:r>
                                          </m:sub>
                                        </m:sSub>
                                      </m:e>
                                    </m:d>
                                  </m:e>
                                </m:d>
                              </m:e>
                              <m:sup>
                                <m:r>
                                  <a:rPr lang="en-US" sz="1400" b="1" i="1" dirty="0">
                                    <a:solidFill>
                                      <a:srgbClr val="C00000"/>
                                    </a:solidFill>
                                    <a:latin typeface="Cambria Math" charset="0"/>
                                    <a:ea typeface="Cambria Math" charset="0"/>
                                    <a:cs typeface="Cambria Math" charset="0"/>
                                  </a:rPr>
                                  <m:t>𝟐</m:t>
                                </m:r>
                              </m:sup>
                            </m:sSup>
                          </m:num>
                          <m:den>
                            <m:sSubSup>
                              <m:sSubSupPr>
                                <m:ctrlPr>
                                  <a:rPr lang="en-US" sz="1400" b="1" i="1" dirty="0">
                                    <a:solidFill>
                                      <a:srgbClr val="C00000"/>
                                    </a:solidFill>
                                    <a:latin typeface="Cambria Math" charset="0"/>
                                    <a:ea typeface="Cambria Math" charset="0"/>
                                    <a:cs typeface="Cambria Math" charset="0"/>
                                  </a:rPr>
                                </m:ctrlPr>
                              </m:sSubSupPr>
                              <m:e>
                                <m:r>
                                  <a:rPr lang="el-GR" sz="1400" b="1" i="1" dirty="0">
                                    <a:solidFill>
                                      <a:srgbClr val="C00000"/>
                                    </a:solidFill>
                                    <a:latin typeface="Cambria Math" charset="0"/>
                                    <a:ea typeface="Cambria Math" charset="0"/>
                                    <a:cs typeface="Cambria Math" charset="0"/>
                                  </a:rPr>
                                  <m:t>𝝈</m:t>
                                </m:r>
                              </m:e>
                              <m:sub>
                                <m:r>
                                  <a:rPr lang="en-US" sz="1400" b="1" i="1" dirty="0">
                                    <a:solidFill>
                                      <a:srgbClr val="C00000"/>
                                    </a:solidFill>
                                    <a:latin typeface="Cambria Math" charset="0"/>
                                    <a:ea typeface="Cambria Math" charset="0"/>
                                    <a:cs typeface="Cambria Math" charset="0"/>
                                  </a:rPr>
                                  <m:t>𝒊</m:t>
                                </m:r>
                              </m:sub>
                              <m:sup>
                                <m:r>
                                  <a:rPr lang="el-GR" sz="1400" b="1" i="1" dirty="0">
                                    <a:solidFill>
                                      <a:srgbClr val="C00000"/>
                                    </a:solidFill>
                                    <a:latin typeface="Cambria Math" charset="0"/>
                                    <a:ea typeface="Cambria Math" charset="0"/>
                                    <a:cs typeface="Cambria Math" charset="0"/>
                                  </a:rPr>
                                  <m:t>𝟐</m:t>
                                </m:r>
                              </m:sup>
                            </m:sSubSup>
                          </m:den>
                        </m:f>
                      </m:e>
                    </m:nary>
                  </m:oMath>
                </a14:m>
                <a:endParaRPr lang="en-US" sz="1400" dirty="0"/>
              </a:p>
            </p:txBody>
          </p:sp>
        </mc:Choice>
        <mc:Fallback xmlns="">
          <p:sp>
            <p:nvSpPr>
              <p:cNvPr id="6" name="Rectangle 5"/>
              <p:cNvSpPr>
                <a:spLocks noRot="1" noChangeAspect="1" noMove="1" noResize="1" noEditPoints="1" noAdjustHandles="1" noChangeArrowheads="1" noChangeShapeType="1" noTextEdit="1"/>
              </p:cNvSpPr>
              <p:nvPr/>
            </p:nvSpPr>
            <p:spPr>
              <a:xfrm>
                <a:off x="5235234" y="1063845"/>
                <a:ext cx="3713076" cy="532453"/>
              </a:xfrm>
              <a:prstGeom prst="rect">
                <a:avLst/>
              </a:prstGeom>
              <a:blipFill rotWithShape="0">
                <a:blip r:embed="rId4"/>
                <a:stretch>
                  <a:fillRect t="-35632" b="-747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02434" y="1108374"/>
                <a:ext cx="1596719" cy="471539"/>
              </a:xfrm>
              <a:prstGeom prst="rect">
                <a:avLst/>
              </a:prstGeom>
            </p:spPr>
            <p:txBody>
              <a:bodyPr wrap="none">
                <a:spAutoFit/>
              </a:bodyPr>
              <a:lstStyle/>
              <a:p>
                <a14:m>
                  <m:oMath xmlns:m="http://schemas.openxmlformats.org/officeDocument/2006/math">
                    <m:acc>
                      <m:accPr>
                        <m:chr m:val="̂"/>
                        <m:ctrlPr>
                          <a:rPr lang="en-US" sz="1200" i="1" smtClean="0">
                            <a:solidFill>
                              <a:schemeClr val="tx1"/>
                            </a:solidFill>
                            <a:latin typeface="Cambria Math" charset="0"/>
                          </a:rPr>
                        </m:ctrlPr>
                      </m:accPr>
                      <m:e>
                        <m:r>
                          <a:rPr lang="en-US" sz="1200" i="1">
                            <a:solidFill>
                              <a:schemeClr val="tx1"/>
                            </a:solidFill>
                            <a:latin typeface="Cambria Math" charset="0"/>
                          </a:rPr>
                          <m:t>𝑎</m:t>
                        </m:r>
                      </m:e>
                    </m:acc>
                  </m:oMath>
                </a14:m>
                <a:r>
                  <a:rPr lang="en-US" sz="1200" dirty="0" smtClean="0">
                    <a:solidFill>
                      <a:schemeClr val="tx1"/>
                    </a:solidFill>
                  </a:rPr>
                  <a:t>=-0.221</a:t>
                </a:r>
                <a:r>
                  <a:rPr lang="en-US" sz="1200" i="1" dirty="0" smtClean="0">
                    <a:solidFill>
                      <a:schemeClr val="tx1"/>
                    </a:solidFill>
                    <a:latin typeface="Cambria Math" charset="0"/>
                  </a:rPr>
                  <a:t>   </a:t>
                </a:r>
                <a14:m>
                  <m:oMath xmlns:m="http://schemas.openxmlformats.org/officeDocument/2006/math">
                    <m:sSub>
                      <m:sSubPr>
                        <m:ctrlPr>
                          <a:rPr lang="en-US" sz="1200" i="1" dirty="0" smtClean="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i="1" dirty="0">
                                <a:solidFill>
                                  <a:schemeClr val="tx1"/>
                                </a:solidFill>
                                <a:latin typeface="Cambria Math" charset="0"/>
                              </a:rPr>
                              <m:t>𝑎</m:t>
                            </m:r>
                          </m:e>
                        </m:acc>
                      </m:sub>
                    </m:sSub>
                    <m:r>
                      <a:rPr lang="el-GR" sz="1200" i="1" dirty="0">
                        <a:solidFill>
                          <a:schemeClr val="tx1"/>
                        </a:solidFill>
                        <a:latin typeface="Cambria Math" charset="0"/>
                      </a:rPr>
                      <m:t>=</m:t>
                    </m:r>
                    <m:r>
                      <a:rPr lang="en-US" sz="1200" b="0" i="1" dirty="0" smtClean="0">
                        <a:solidFill>
                          <a:schemeClr val="tx1"/>
                        </a:solidFill>
                        <a:latin typeface="Cambria Math" charset="0"/>
                      </a:rPr>
                      <m:t>0.2</m:t>
                    </m:r>
                    <m:r>
                      <a:rPr lang="el-GR" sz="1200" b="0" i="1" dirty="0" smtClean="0">
                        <a:solidFill>
                          <a:schemeClr val="tx1"/>
                        </a:solidFill>
                        <a:latin typeface="Cambria Math" charset="0"/>
                      </a:rPr>
                      <m:t>20</m:t>
                    </m:r>
                  </m:oMath>
                </a14:m>
                <a:endParaRPr lang="el-GR" sz="1200" b="0" i="1" dirty="0" smtClean="0">
                  <a:solidFill>
                    <a:schemeClr val="tx1"/>
                  </a:solidFill>
                  <a:latin typeface="Cambria Math" charset="0"/>
                </a:endParaRPr>
              </a:p>
              <a:p>
                <a14:m>
                  <m:oMath xmlns:m="http://schemas.openxmlformats.org/officeDocument/2006/math">
                    <m:acc>
                      <m:accPr>
                        <m:chr m:val="̂"/>
                        <m:ctrlPr>
                          <a:rPr lang="en-US" sz="1200" i="1">
                            <a:solidFill>
                              <a:schemeClr val="tx1"/>
                            </a:solidFill>
                            <a:latin typeface="Cambria Math" charset="0"/>
                          </a:rPr>
                        </m:ctrlPr>
                      </m:accPr>
                      <m:e>
                        <m:r>
                          <a:rPr lang="en-US" sz="1200" b="0" i="1" smtClean="0">
                            <a:solidFill>
                              <a:schemeClr val="tx1"/>
                            </a:solidFill>
                            <a:latin typeface="Cambria Math" charset="0"/>
                          </a:rPr>
                          <m:t>𝑏</m:t>
                        </m:r>
                      </m:e>
                    </m:acc>
                  </m:oMath>
                </a14:m>
                <a:r>
                  <a:rPr lang="en-US" sz="1200" dirty="0" smtClean="0">
                    <a:solidFill>
                      <a:schemeClr val="tx1"/>
                    </a:solidFill>
                  </a:rPr>
                  <a:t>=2.194</a:t>
                </a:r>
                <a:r>
                  <a:rPr lang="en-US" sz="1200" i="1" dirty="0" smtClean="0">
                    <a:solidFill>
                      <a:schemeClr val="tx1"/>
                    </a:solidFill>
                    <a:latin typeface="Cambria Math" charset="0"/>
                  </a:rPr>
                  <a:t>  </a:t>
                </a:r>
                <a14:m>
                  <m:oMath xmlns:m="http://schemas.openxmlformats.org/officeDocument/2006/math">
                    <m:sSub>
                      <m:sSubPr>
                        <m:ctrlPr>
                          <a:rPr lang="en-US" sz="1200" i="1" dirty="0">
                            <a:solidFill>
                              <a:schemeClr val="tx1"/>
                            </a:solidFill>
                            <a:latin typeface="Cambria Math" charset="0"/>
                          </a:rPr>
                        </m:ctrlPr>
                      </m:sSubPr>
                      <m:e>
                        <m:r>
                          <a:rPr lang="el-GR" sz="1200" i="1" dirty="0">
                            <a:solidFill>
                              <a:schemeClr val="tx1"/>
                            </a:solidFill>
                            <a:latin typeface="Cambria Math" charset="0"/>
                          </a:rPr>
                          <m:t>𝜎</m:t>
                        </m:r>
                      </m:e>
                      <m:sub>
                        <m:acc>
                          <m:accPr>
                            <m:chr m:val="̂"/>
                            <m:ctrlPr>
                              <a:rPr lang="en-US" sz="1200" i="1" dirty="0">
                                <a:solidFill>
                                  <a:schemeClr val="tx1"/>
                                </a:solidFill>
                                <a:latin typeface="Cambria Math" charset="0"/>
                              </a:rPr>
                            </m:ctrlPr>
                          </m:accPr>
                          <m:e>
                            <m:r>
                              <a:rPr lang="en-US" sz="1200" b="0" i="1" dirty="0" smtClean="0">
                                <a:solidFill>
                                  <a:schemeClr val="tx1"/>
                                </a:solidFill>
                                <a:latin typeface="Cambria Math" charset="0"/>
                              </a:rPr>
                              <m:t>𝑏</m:t>
                            </m:r>
                          </m:e>
                        </m:acc>
                      </m:sub>
                    </m:sSub>
                    <m:r>
                      <a:rPr lang="el-GR" sz="1200" i="1" dirty="0">
                        <a:solidFill>
                          <a:schemeClr val="tx1"/>
                        </a:solidFill>
                        <a:latin typeface="Cambria Math" charset="0"/>
                      </a:rPr>
                      <m:t>=</m:t>
                    </m:r>
                  </m:oMath>
                </a14:m>
                <a:r>
                  <a:rPr lang="en-US" sz="1200" dirty="0" smtClean="0">
                    <a:solidFill>
                      <a:schemeClr val="tx1"/>
                    </a:solidFill>
                  </a:rPr>
                  <a:t>0.21</a:t>
                </a:r>
                <a:r>
                  <a:rPr lang="el-GR" sz="1200" dirty="0" smtClean="0">
                    <a:solidFill>
                      <a:schemeClr val="tx1"/>
                    </a:solidFill>
                  </a:rPr>
                  <a:t>4</a:t>
                </a:r>
                <a:endParaRPr lang="en-US" sz="12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902434" y="1108374"/>
                <a:ext cx="1596719" cy="471539"/>
              </a:xfrm>
              <a:prstGeom prst="rect">
                <a:avLst/>
              </a:prstGeom>
              <a:blipFill rotWithShape="0">
                <a:blip r:embed="rId5"/>
                <a:stretch>
                  <a:fillRect t="-1299" b="-10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27684" y="1490742"/>
                <a:ext cx="4572000" cy="336759"/>
              </a:xfrm>
              <a:prstGeom prst="rect">
                <a:avLst/>
              </a:prstGeom>
            </p:spPr>
            <p:txBody>
              <a:bodyPr>
                <a:spAutoFit/>
              </a:bodyPr>
              <a:lstStyle/>
              <a:p>
                <a:r>
                  <a:rPr lang="en-US" sz="1400" dirty="0" smtClean="0">
                    <a:solidFill>
                      <a:schemeClr val="tx1"/>
                    </a:solidFill>
                  </a:rPr>
                  <a:t>cov</a:t>
                </a:r>
                <a14:m>
                  <m:oMath xmlns:m="http://schemas.openxmlformats.org/officeDocument/2006/math">
                    <m:d>
                      <m:dPr>
                        <m:begChr m:val="["/>
                        <m:endChr m:val="]"/>
                        <m:ctrlPr>
                          <a:rPr lang="en-US" sz="1400" i="1">
                            <a:solidFill>
                              <a:schemeClr val="tx1"/>
                            </a:solidFill>
                            <a:latin typeface="Cambria Math" charset="0"/>
                          </a:rPr>
                        </m:ctrlPr>
                      </m:dPr>
                      <m:e>
                        <m:acc>
                          <m:accPr>
                            <m:chr m:val="̂"/>
                            <m:ctrlPr>
                              <a:rPr lang="en-US" sz="1400" i="1">
                                <a:solidFill>
                                  <a:schemeClr val="tx1"/>
                                </a:solidFill>
                                <a:latin typeface="Cambria Math" charset="0"/>
                              </a:rPr>
                            </m:ctrlPr>
                          </m:accPr>
                          <m:e>
                            <m:r>
                              <a:rPr lang="en-US" sz="1400" b="0" i="1">
                                <a:solidFill>
                                  <a:schemeClr val="tx1"/>
                                </a:solidFill>
                                <a:latin typeface="Cambria Math" charset="0"/>
                              </a:rPr>
                              <m:t>𝑎</m:t>
                            </m:r>
                          </m:e>
                        </m:acc>
                        <m:r>
                          <a:rPr lang="en-US" sz="1400" b="0" i="1">
                            <a:solidFill>
                              <a:schemeClr val="tx1"/>
                            </a:solidFill>
                            <a:latin typeface="Cambria Math" charset="0"/>
                          </a:rPr>
                          <m:t>,</m:t>
                        </m:r>
                        <m:acc>
                          <m:accPr>
                            <m:chr m:val="̂"/>
                            <m:ctrlPr>
                              <a:rPr lang="en-US" sz="1400" i="1">
                                <a:solidFill>
                                  <a:schemeClr val="tx1"/>
                                </a:solidFill>
                                <a:latin typeface="Cambria Math" charset="0"/>
                              </a:rPr>
                            </m:ctrlPr>
                          </m:accPr>
                          <m:e>
                            <m:r>
                              <a:rPr lang="en-US" sz="1400" b="0" i="1">
                                <a:solidFill>
                                  <a:schemeClr val="tx1"/>
                                </a:solidFill>
                                <a:latin typeface="Cambria Math" charset="0"/>
                              </a:rPr>
                              <m:t>𝑏</m:t>
                            </m:r>
                          </m:e>
                        </m:acc>
                      </m:e>
                    </m:d>
                  </m:oMath>
                </a14:m>
                <a:r>
                  <a:rPr lang="en-US" sz="1400" dirty="0">
                    <a:solidFill>
                      <a:schemeClr val="tx1"/>
                    </a:solidFill>
                  </a:rPr>
                  <a:t>=-0.0463 </a:t>
                </a:r>
                <a:r>
                  <a:rPr lang="el-GR" sz="1400" dirty="0">
                    <a:solidFill>
                      <a:schemeClr val="tx1"/>
                    </a:solidFill>
                  </a:rPr>
                  <a:t>και ρ=-0.986</a:t>
                </a:r>
                <a:endParaRPr lang="en-US" sz="14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727684" y="1490742"/>
                <a:ext cx="4572000" cy="336759"/>
              </a:xfrm>
              <a:prstGeom prst="rect">
                <a:avLst/>
              </a:prstGeom>
              <a:blipFill rotWithShape="0">
                <a:blip r:embed="rId6"/>
                <a:stretch>
                  <a:fillRect b="-1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0584" y="1987731"/>
                <a:ext cx="6297726" cy="538737"/>
              </a:xfrm>
              <a:prstGeom prst="rect">
                <a:avLst/>
              </a:prstGeom>
              <a:noFill/>
            </p:spPr>
            <p:txBody>
              <a:bodyPr wrap="square" rtlCol="0">
                <a:spAutoFit/>
              </a:bodyPr>
              <a:lstStyle/>
              <a:p>
                <a:r>
                  <a:rPr lang="el-GR" sz="1400" dirty="0" smtClean="0">
                    <a:solidFill>
                      <a:srgbClr val="BA5306"/>
                    </a:solidFill>
                  </a:rPr>
                  <a:t>Αριθμός Βαθμών Ελευθερίας </a:t>
                </a:r>
                <a:r>
                  <a:rPr lang="en-US" sz="1400" dirty="0" smtClean="0">
                    <a:solidFill>
                      <a:srgbClr val="BA5306"/>
                    </a:solidFill>
                  </a:rPr>
                  <a:t>(k)</a:t>
                </a:r>
                <a:r>
                  <a:rPr lang="el-GR" sz="1400" dirty="0" smtClean="0">
                    <a:solidFill>
                      <a:srgbClr val="BA5306"/>
                    </a:solidFill>
                  </a:rPr>
                  <a:t>= αριθμός δεδομένων – αριθμός παραμέτρων</a:t>
                </a:r>
              </a:p>
              <a:p>
                <a:r>
                  <a:rPr lang="el-GR" sz="1400" dirty="0" smtClean="0">
                    <a:solidFill>
                      <a:srgbClr val="BA5306"/>
                    </a:solidFill>
                  </a:rPr>
                  <a:t>Το </a:t>
                </a:r>
                <a14:m>
                  <m:oMath xmlns:m="http://schemas.openxmlformats.org/officeDocument/2006/math">
                    <m:sSubSup>
                      <m:sSubSupPr>
                        <m:ctrlPr>
                          <a:rPr lang="en-US" sz="1400" b="1" i="1" dirty="0">
                            <a:solidFill>
                              <a:srgbClr val="C00000"/>
                            </a:solidFill>
                            <a:latin typeface="Cambria Math" charset="0"/>
                          </a:rPr>
                        </m:ctrlPr>
                      </m:sSubSupPr>
                      <m:e>
                        <m:r>
                          <a:rPr lang="en-US" sz="1400" b="1" i="1" dirty="0">
                            <a:solidFill>
                              <a:srgbClr val="C00000"/>
                            </a:solidFill>
                            <a:latin typeface="Cambria Math" charset="0"/>
                          </a:rPr>
                          <m:t>𝑸</m:t>
                        </m:r>
                      </m:e>
                      <m:sub>
                        <m:r>
                          <a:rPr lang="en-US" sz="1400" b="1" i="1" dirty="0">
                            <a:solidFill>
                              <a:srgbClr val="C00000"/>
                            </a:solidFill>
                            <a:latin typeface="Cambria Math" charset="0"/>
                          </a:rPr>
                          <m:t>𝒎𝒊𝒏</m:t>
                        </m:r>
                      </m:sub>
                      <m:sup>
                        <m:r>
                          <a:rPr lang="en-US" sz="1400" b="1" i="1" dirty="0">
                            <a:solidFill>
                              <a:srgbClr val="C00000"/>
                            </a:solidFill>
                            <a:latin typeface="Cambria Math" charset="0"/>
                          </a:rPr>
                          <m:t>𝟐</m:t>
                        </m:r>
                      </m:sup>
                    </m:sSubSup>
                  </m:oMath>
                </a14:m>
                <a:r>
                  <a:rPr lang="el-GR" sz="1400" dirty="0" smtClean="0">
                    <a:solidFill>
                      <a:srgbClr val="BA5306"/>
                    </a:solidFill>
                  </a:rPr>
                  <a:t> είναι τυχαία μεταβλητή  </a:t>
                </a:r>
                <a:endParaRPr lang="en-US" sz="1400" dirty="0">
                  <a:solidFill>
                    <a:srgbClr val="BA5306"/>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0584" y="1987731"/>
                <a:ext cx="6297726" cy="538737"/>
              </a:xfrm>
              <a:prstGeom prst="rect">
                <a:avLst/>
              </a:prstGeom>
              <a:blipFill rotWithShape="0">
                <a:blip r:embed="rId7"/>
                <a:stretch>
                  <a:fillRect t="-2273" b="-12500"/>
                </a:stretch>
              </a:blipFill>
            </p:spPr>
            <p:txBody>
              <a:bodyPr/>
              <a:lstStyle/>
              <a:p>
                <a:r>
                  <a:rPr lang="en-US">
                    <a:noFill/>
                  </a:rPr>
                  <a:t> </a:t>
                </a:r>
              </a:p>
            </p:txBody>
          </p:sp>
        </mc:Fallback>
      </mc:AlternateContent>
      <p:grpSp>
        <p:nvGrpSpPr>
          <p:cNvPr id="16" name="Group 15"/>
          <p:cNvGrpSpPr/>
          <p:nvPr/>
        </p:nvGrpSpPr>
        <p:grpSpPr>
          <a:xfrm>
            <a:off x="575556" y="3025880"/>
            <a:ext cx="3647669" cy="2613724"/>
            <a:chOff x="575556" y="3025880"/>
            <a:chExt cx="3647669" cy="2613724"/>
          </a:xfrm>
        </p:grpSpPr>
        <p:grpSp>
          <p:nvGrpSpPr>
            <p:cNvPr id="14" name="Group 13"/>
            <p:cNvGrpSpPr/>
            <p:nvPr/>
          </p:nvGrpSpPr>
          <p:grpSpPr>
            <a:xfrm>
              <a:off x="755576" y="3025880"/>
              <a:ext cx="3467649" cy="2613724"/>
              <a:chOff x="755576" y="3025880"/>
              <a:chExt cx="3467649" cy="2613724"/>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576" y="3025880"/>
                <a:ext cx="2481613" cy="2411863"/>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2120246" y="5365746"/>
                    <a:ext cx="530338"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100" b="1" i="1" dirty="0" smtClean="0">
                                  <a:solidFill>
                                    <a:schemeClr val="tx1"/>
                                  </a:solidFill>
                                  <a:latin typeface="Cambria Math" charset="0"/>
                                </a:rPr>
                              </m:ctrlPr>
                            </m:sSubSupPr>
                            <m:e>
                              <m:r>
                                <a:rPr lang="en-US" sz="1100" b="1" i="1" dirty="0">
                                  <a:solidFill>
                                    <a:schemeClr val="tx1"/>
                                  </a:solidFill>
                                  <a:latin typeface="Cambria Math" charset="0"/>
                                </a:rPr>
                                <m:t>𝑸</m:t>
                              </m:r>
                            </m:e>
                            <m:sub>
                              <m:r>
                                <a:rPr lang="en-US" sz="1100" b="1" i="1" dirty="0">
                                  <a:solidFill>
                                    <a:schemeClr val="tx1"/>
                                  </a:solidFill>
                                  <a:latin typeface="Cambria Math" charset="0"/>
                                </a:rPr>
                                <m:t>𝒎𝒊𝒏</m:t>
                              </m:r>
                            </m:sub>
                            <m:sup>
                              <m:r>
                                <a:rPr lang="en-US" sz="1100" b="1" i="1" dirty="0">
                                  <a:solidFill>
                                    <a:schemeClr val="tx1"/>
                                  </a:solidFill>
                                  <a:latin typeface="Cambria Math" charset="0"/>
                                </a:rPr>
                                <m:t>𝟐</m:t>
                              </m:r>
                            </m:sup>
                          </m:sSubSup>
                        </m:oMath>
                      </m:oMathPara>
                    </a14:m>
                    <a:endParaRPr lang="en-US" sz="1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120246" y="5365746"/>
                    <a:ext cx="530338" cy="273858"/>
                  </a:xfrm>
                  <a:prstGeom prst="rect">
                    <a:avLst/>
                  </a:prstGeom>
                  <a:blipFill rotWithShape="0">
                    <a:blip r:embed="rId9"/>
                    <a:stretch>
                      <a:fillRect/>
                    </a:stretch>
                  </a:blipFill>
                </p:spPr>
                <p:txBody>
                  <a:bodyPr/>
                  <a:lstStyle/>
                  <a:p>
                    <a:r>
                      <a:rPr lang="en-US">
                        <a:noFill/>
                      </a:rPr>
                      <a:t> </a:t>
                    </a:r>
                  </a:p>
                </p:txBody>
              </p:sp>
            </mc:Fallback>
          </mc:AlternateContent>
          <p:sp>
            <p:nvSpPr>
              <p:cNvPr id="12" name="TextBox 11"/>
              <p:cNvSpPr txBox="1"/>
              <p:nvPr/>
            </p:nvSpPr>
            <p:spPr>
              <a:xfrm>
                <a:off x="3178361" y="4223231"/>
                <a:ext cx="1044864" cy="1015663"/>
              </a:xfrm>
              <a:prstGeom prst="rect">
                <a:avLst/>
              </a:prstGeom>
              <a:noFill/>
            </p:spPr>
            <p:txBody>
              <a:bodyPr wrap="square" rtlCol="0">
                <a:spAutoFit/>
              </a:bodyPr>
              <a:lstStyle/>
              <a:p>
                <a:r>
                  <a:rPr lang="en-US" sz="1200" dirty="0" smtClean="0"/>
                  <a:t>1000000</a:t>
                </a:r>
              </a:p>
              <a:p>
                <a:r>
                  <a:rPr lang="el-GR" sz="1200" dirty="0" smtClean="0"/>
                  <a:t>Πειράματα</a:t>
                </a:r>
                <a:endParaRPr lang="en-US" sz="1200" dirty="0" smtClean="0"/>
              </a:p>
              <a:p>
                <a:r>
                  <a:rPr lang="en-US" sz="1200" dirty="0" smtClean="0">
                    <a:solidFill>
                      <a:srgbClr val="FF0000"/>
                    </a:solidFill>
                  </a:rPr>
                  <a:t>k=10-2=8</a:t>
                </a:r>
                <a:endParaRPr lang="el-GR" sz="1200" dirty="0" smtClean="0">
                  <a:solidFill>
                    <a:srgbClr val="FF0000"/>
                  </a:solidFill>
                </a:endParaRPr>
              </a:p>
              <a:p>
                <a:r>
                  <a:rPr lang="el-GR" sz="1200" dirty="0">
                    <a:solidFill>
                      <a:srgbClr val="FF0000"/>
                    </a:solidFill>
                  </a:rPr>
                  <a:t>β</a:t>
                </a:r>
                <a:r>
                  <a:rPr lang="el-GR" sz="1200" dirty="0" smtClean="0">
                    <a:solidFill>
                      <a:srgbClr val="FF0000"/>
                    </a:solidFill>
                  </a:rPr>
                  <a:t>αθμοί ελευθερίας</a:t>
                </a:r>
                <a:endParaRPr lang="en-US" sz="1200" dirty="0">
                  <a:solidFill>
                    <a:srgbClr val="FF0000"/>
                  </a:solidFill>
                </a:endParaRPr>
              </a:p>
            </p:txBody>
          </p:sp>
        </p:grpSp>
        <p:sp>
          <p:nvSpPr>
            <p:cNvPr id="15" name="TextBox 14"/>
            <p:cNvSpPr txBox="1"/>
            <p:nvPr/>
          </p:nvSpPr>
          <p:spPr>
            <a:xfrm>
              <a:off x="575556" y="3718705"/>
              <a:ext cx="252028" cy="261610"/>
            </a:xfrm>
            <a:prstGeom prst="rect">
              <a:avLst/>
            </a:prstGeom>
            <a:noFill/>
          </p:spPr>
          <p:txBody>
            <a:bodyPr wrap="square" rtlCol="0">
              <a:spAutoFit/>
            </a:bodyPr>
            <a:lstStyle/>
            <a:p>
              <a:r>
                <a:rPr lang="el-GR" sz="1100" dirty="0" smtClean="0"/>
                <a:t>ρ</a:t>
              </a:r>
              <a:endParaRPr lang="en-US" sz="1100" dirty="0"/>
            </a:p>
          </p:txBody>
        </p:sp>
      </p:grpSp>
      <p:pic>
        <p:nvPicPr>
          <p:cNvPr id="11" name="Picture 10"/>
          <p:cNvPicPr>
            <a:picLocks noChangeAspect="1"/>
          </p:cNvPicPr>
          <p:nvPr/>
        </p:nvPicPr>
        <p:blipFill>
          <a:blip r:embed="rId10">
            <a:alphaModFix/>
            <a:extLst>
              <a:ext uri="{28A0092B-C50C-407E-A947-70E740481C1C}">
                <a14:useLocalDpi xmlns:a14="http://schemas.microsoft.com/office/drawing/2010/main" val="0"/>
              </a:ext>
            </a:extLst>
          </a:blip>
          <a:stretch>
            <a:fillRect/>
          </a:stretch>
        </p:blipFill>
        <p:spPr>
          <a:xfrm>
            <a:off x="759523" y="3007946"/>
            <a:ext cx="2477666" cy="2411863"/>
          </a:xfrm>
          <a:prstGeom prst="rect">
            <a:avLst/>
          </a:prstGeom>
        </p:spPr>
      </p:pic>
      <p:grpSp>
        <p:nvGrpSpPr>
          <p:cNvPr id="20" name="Group 19"/>
          <p:cNvGrpSpPr/>
          <p:nvPr/>
        </p:nvGrpSpPr>
        <p:grpSpPr>
          <a:xfrm>
            <a:off x="4045918" y="2741009"/>
            <a:ext cx="4014700" cy="1832409"/>
            <a:chOff x="4045918" y="2741009"/>
            <a:chExt cx="4014700" cy="1832409"/>
          </a:xfrm>
        </p:grpSpPr>
        <mc:AlternateContent xmlns:mc="http://schemas.openxmlformats.org/markup-compatibility/2006" xmlns:a14="http://schemas.microsoft.com/office/drawing/2010/main">
          <mc:Choice Requires="a14">
            <p:sp>
              <p:nvSpPr>
                <p:cNvPr id="17" name="TextBox 16"/>
                <p:cNvSpPr txBox="1"/>
                <p:nvPr/>
              </p:nvSpPr>
              <p:spPr>
                <a:xfrm>
                  <a:off x="4045918" y="2741009"/>
                  <a:ext cx="4014700" cy="1029064"/>
                </a:xfrm>
                <a:prstGeom prst="rect">
                  <a:avLst/>
                </a:prstGeom>
                <a:noFill/>
              </p:spPr>
              <p:txBody>
                <a:bodyPr wrap="square" rtlCol="0">
                  <a:spAutoFit/>
                </a:bodyPr>
                <a:lstStyle/>
                <a:p>
                  <a:r>
                    <a:rPr lang="el-GR" sz="1200" dirty="0" smtClean="0"/>
                    <a:t>Αποδεικνύεται ότι: </a:t>
                  </a:r>
                  <a:r>
                    <a:rPr lang="el-GR" sz="1200" dirty="0"/>
                    <a:t>ε</a:t>
                  </a:r>
                  <a:r>
                    <a:rPr lang="el-GR" sz="1200" dirty="0" smtClean="0"/>
                    <a:t>άν οι μετρήσεις ακολουθούν </a:t>
                  </a:r>
                  <a:r>
                    <a:rPr lang="en-US" sz="1200" dirty="0" smtClean="0"/>
                    <a:t>Gaussian pdf </a:t>
                  </a:r>
                  <a:r>
                    <a:rPr lang="el-GR" sz="1200" dirty="0" smtClean="0"/>
                    <a:t>τότε η πιθανότητα μία εκτίμηση να </a:t>
                  </a:r>
                  <a:r>
                    <a:rPr lang="el-GR" sz="1200" dirty="0" smtClean="0">
                      <a:solidFill>
                        <a:schemeClr val="tx1"/>
                      </a:solidFill>
                    </a:rPr>
                    <a:t>α</a:t>
                  </a:r>
                  <a14:m>
                    <m:oMath xmlns:m="http://schemas.openxmlformats.org/officeDocument/2006/math">
                      <m:r>
                        <m:rPr>
                          <m:sty m:val="p"/>
                        </m:rPr>
                        <a:rPr lang="el-GR" sz="1200" b="0" i="0" dirty="0" smtClean="0">
                          <a:solidFill>
                            <a:schemeClr val="tx1"/>
                          </a:solidFill>
                          <a:latin typeface="Cambria Math" charset="0"/>
                        </a:rPr>
                        <m:t>ντιστοιχε</m:t>
                      </m:r>
                      <m:r>
                        <m:rPr>
                          <m:sty m:val="p"/>
                        </m:rPr>
                        <a:rPr lang="el-GR" sz="1200" b="0" i="1" dirty="0" smtClean="0">
                          <a:solidFill>
                            <a:schemeClr val="tx1"/>
                          </a:solidFill>
                          <a:latin typeface="Cambria Math" charset="0"/>
                        </a:rPr>
                        <m:t>ί</m:t>
                      </m:r>
                      <m:r>
                        <a:rPr lang="el-GR" sz="1200" b="0" i="1" dirty="0" smtClean="0">
                          <a:solidFill>
                            <a:schemeClr val="tx1"/>
                          </a:solidFill>
                          <a:latin typeface="Cambria Math" charset="0"/>
                        </a:rPr>
                        <m:t> </m:t>
                      </m:r>
                      <m:r>
                        <a:rPr lang="el-GR" sz="1200" b="0" i="1" dirty="0" smtClean="0">
                          <a:solidFill>
                            <a:schemeClr val="tx1"/>
                          </a:solidFill>
                          <a:latin typeface="Cambria Math" charset="0"/>
                        </a:rPr>
                        <m:t>𝜎𝜀</m:t>
                      </m:r>
                      <m:r>
                        <a:rPr lang="el-GR" sz="1200" b="0" i="1" dirty="0" smtClean="0">
                          <a:solidFill>
                            <a:schemeClr val="tx1"/>
                          </a:solidFill>
                          <a:latin typeface="Cambria Math" charset="0"/>
                        </a:rPr>
                        <m:t> </m:t>
                      </m:r>
                      <m:sSubSup>
                        <m:sSubSupPr>
                          <m:ctrlPr>
                            <a:rPr lang="en-US" sz="1200" b="1" i="1" dirty="0">
                              <a:solidFill>
                                <a:srgbClr val="C00000"/>
                              </a:solidFill>
                              <a:latin typeface="Cambria Math" charset="0"/>
                            </a:rPr>
                          </m:ctrlPr>
                        </m:sSubSupPr>
                        <m:e>
                          <m:r>
                            <a:rPr lang="en-US" sz="1200" b="1" i="1" dirty="0">
                              <a:solidFill>
                                <a:srgbClr val="C00000"/>
                              </a:solidFill>
                              <a:latin typeface="Cambria Math" charset="0"/>
                            </a:rPr>
                            <m:t>𝑸</m:t>
                          </m:r>
                        </m:e>
                        <m:sub>
                          <m:r>
                            <a:rPr lang="en-US" sz="1200" b="1" i="1" dirty="0">
                              <a:solidFill>
                                <a:srgbClr val="C00000"/>
                              </a:solidFill>
                              <a:latin typeface="Cambria Math" charset="0"/>
                            </a:rPr>
                            <m:t>𝒎𝒊𝒏</m:t>
                          </m:r>
                        </m:sub>
                        <m:sup>
                          <m:r>
                            <a:rPr lang="en-US" sz="1200" b="1" i="1" dirty="0">
                              <a:solidFill>
                                <a:srgbClr val="C00000"/>
                              </a:solidFill>
                              <a:latin typeface="Cambria Math" charset="0"/>
                            </a:rPr>
                            <m:t>𝟐</m:t>
                          </m:r>
                        </m:sup>
                      </m:sSubSup>
                    </m:oMath>
                  </a14:m>
                  <a:r>
                    <a:rPr lang="el-GR" sz="1200" dirty="0" smtClean="0"/>
                    <a:t> δίνεται από την (λεγόμενη) χ</a:t>
                  </a:r>
                  <a:r>
                    <a:rPr lang="el-GR" sz="1200" baseline="30000" dirty="0" smtClean="0"/>
                    <a:t>2</a:t>
                  </a:r>
                  <a:r>
                    <a:rPr lang="el-GR" sz="1200" dirty="0" smtClean="0"/>
                    <a:t> συνάρτηση πυκνότητας πιθανότητας για </a:t>
                  </a:r>
                  <a:r>
                    <a:rPr lang="en-US" sz="1200" dirty="0" smtClean="0"/>
                    <a:t>k</a:t>
                  </a:r>
                  <a:r>
                    <a:rPr lang="el-GR" sz="1200" dirty="0" smtClean="0"/>
                    <a:t>  βαθμούς ελευθερίας </a:t>
                  </a:r>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045918" y="2741009"/>
                  <a:ext cx="4014700" cy="1029064"/>
                </a:xfrm>
                <a:prstGeom prst="rect">
                  <a:avLst/>
                </a:prstGeom>
                <a:blipFill rotWithShape="0">
                  <a:blip r:embed="rId11"/>
                  <a:stretch>
                    <a:fillRect t="-595"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592960" y="3618677"/>
                  <a:ext cx="2853795" cy="504049"/>
                </a:xfrm>
                <a:prstGeom prst="rect">
                  <a:avLst/>
                </a:prstGeom>
                <a:noFill/>
              </p:spPr>
              <p:txBody>
                <a:bodyPr wrap="none" lIns="0" tIns="0" rIns="0" bIns="0" rtlCol="0">
                  <a:spAutoFit/>
                </a:bodyPr>
                <a:lstStyle/>
                <a:p>
                  <a14:m>
                    <m:oMath xmlns:m="http://schemas.openxmlformats.org/officeDocument/2006/math">
                      <m:sSup>
                        <m:sSupPr>
                          <m:ctrlPr>
                            <a:rPr lang="en-US" sz="1400" i="1" smtClean="0">
                              <a:latin typeface="Cambria Math" charset="0"/>
                              <a:ea typeface="Cambria Math" charset="0"/>
                              <a:cs typeface="Cambria Math" charset="0"/>
                            </a:rPr>
                          </m:ctrlPr>
                        </m:sSupPr>
                        <m:e>
                          <m:r>
                            <a:rPr lang="en-US" sz="1400" i="1">
                              <a:latin typeface="Cambria Math" charset="0"/>
                              <a:ea typeface="Cambria Math" charset="0"/>
                              <a:cs typeface="Cambria Math" charset="0"/>
                            </a:rPr>
                            <m:t>𝜒</m:t>
                          </m:r>
                        </m:e>
                        <m:sup>
                          <m:r>
                            <a:rPr lang="el-GR" sz="1400" b="0" i="1" smtClean="0">
                              <a:latin typeface="Cambria Math" charset="0"/>
                              <a:ea typeface="Cambria Math" charset="0"/>
                              <a:cs typeface="Cambria Math" charset="0"/>
                            </a:rPr>
                            <m:t>2</m:t>
                          </m:r>
                        </m:sup>
                      </m:sSup>
                      <m:d>
                        <m:dPr>
                          <m:ctrlPr>
                            <a:rPr lang="en-US" sz="1400" i="1" smtClean="0">
                              <a:latin typeface="Cambria Math" charset="0"/>
                              <a:ea typeface="Cambria Math" charset="0"/>
                              <a:cs typeface="Cambria Math" charset="0"/>
                            </a:rPr>
                          </m:ctrlPr>
                        </m:dPr>
                        <m:e>
                          <m:sSubSup>
                            <m:sSubSupPr>
                              <m:ctrlPr>
                                <a:rPr lang="en-US" sz="1400" b="1" i="1" dirty="0">
                                  <a:solidFill>
                                    <a:srgbClr val="C00000"/>
                                  </a:solidFill>
                                  <a:latin typeface="Cambria Math" charset="0"/>
                                </a:rPr>
                              </m:ctrlPr>
                            </m:sSubSupPr>
                            <m:e>
                              <m:r>
                                <a:rPr lang="en-US" sz="1400" b="1" i="1" dirty="0">
                                  <a:solidFill>
                                    <a:srgbClr val="C00000"/>
                                  </a:solidFill>
                                  <a:latin typeface="Cambria Math" charset="0"/>
                                </a:rPr>
                                <m:t>𝑸</m:t>
                              </m:r>
                            </m:e>
                            <m:sub>
                              <m:r>
                                <a:rPr lang="en-US" sz="1400" b="1" i="1" dirty="0">
                                  <a:solidFill>
                                    <a:srgbClr val="C00000"/>
                                  </a:solidFill>
                                  <a:latin typeface="Cambria Math" charset="0"/>
                                </a:rPr>
                                <m:t>𝒎𝒊𝒏</m:t>
                              </m:r>
                            </m:sub>
                            <m:sup>
                              <m:r>
                                <a:rPr lang="en-US" sz="1400" b="1" i="1" dirty="0">
                                  <a:solidFill>
                                    <a:srgbClr val="C00000"/>
                                  </a:solidFill>
                                  <a:latin typeface="Cambria Math" charset="0"/>
                                </a:rPr>
                                <m:t>𝟐</m:t>
                              </m:r>
                            </m:sup>
                          </m:sSubSup>
                          <m:r>
                            <a:rPr lang="en-US" sz="1400" b="1" i="1" dirty="0" smtClean="0">
                              <a:solidFill>
                                <a:srgbClr val="C00000"/>
                              </a:solidFill>
                              <a:latin typeface="Cambria Math" charset="0"/>
                            </a:rPr>
                            <m:t>;</m:t>
                          </m:r>
                          <m:r>
                            <a:rPr lang="en-US" sz="1400" b="0" i="1" dirty="0" smtClean="0">
                              <a:solidFill>
                                <a:srgbClr val="C00000"/>
                              </a:solidFill>
                              <a:latin typeface="Cambria Math" charset="0"/>
                            </a:rPr>
                            <m:t>𝑘</m:t>
                          </m:r>
                        </m:e>
                      </m:d>
                    </m:oMath>
                  </a14:m>
                  <a:r>
                    <a:rPr lang="en-US" sz="1400" dirty="0" smtClean="0"/>
                    <a:t>=</a:t>
                  </a:r>
                  <a14:m>
                    <m:oMath xmlns:m="http://schemas.openxmlformats.org/officeDocument/2006/math">
                      <m:f>
                        <m:fPr>
                          <m:ctrlPr>
                            <a:rPr lang="en-US" sz="1400" i="1" dirty="0" smtClean="0">
                              <a:latin typeface="Cambria Math" charset="0"/>
                            </a:rPr>
                          </m:ctrlPr>
                        </m:fPr>
                        <m:num>
                          <m:r>
                            <a:rPr lang="en-US" sz="1400" b="0" i="1" dirty="0" smtClean="0">
                              <a:latin typeface="Cambria Math" charset="0"/>
                            </a:rPr>
                            <m:t>1</m:t>
                          </m:r>
                        </m:num>
                        <m:den>
                          <m:sSup>
                            <m:sSupPr>
                              <m:ctrlPr>
                                <a:rPr lang="en-US" sz="1400" i="1" dirty="0" smtClean="0">
                                  <a:latin typeface="Cambria Math" charset="0"/>
                                </a:rPr>
                              </m:ctrlPr>
                            </m:sSupPr>
                            <m:e>
                              <m:r>
                                <a:rPr lang="en-US" sz="1400" b="0" i="1" dirty="0" smtClean="0">
                                  <a:latin typeface="Cambria Math" charset="0"/>
                                </a:rPr>
                                <m:t>2</m:t>
                              </m:r>
                            </m:e>
                            <m:sup>
                              <m:f>
                                <m:fPr>
                                  <m:type m:val="skw"/>
                                  <m:ctrlPr>
                                    <a:rPr lang="en-US" sz="1400" i="1" dirty="0" smtClean="0">
                                      <a:latin typeface="Cambria Math" charset="0"/>
                                    </a:rPr>
                                  </m:ctrlPr>
                                </m:fPr>
                                <m:num>
                                  <m:r>
                                    <a:rPr lang="en-US" sz="1400" b="0" i="1" dirty="0" smtClean="0">
                                      <a:latin typeface="Cambria Math" charset="0"/>
                                    </a:rPr>
                                    <m:t>𝑘</m:t>
                                  </m:r>
                                </m:num>
                                <m:den>
                                  <m:r>
                                    <a:rPr lang="en-US" sz="1400" b="0" i="1" dirty="0" smtClean="0">
                                      <a:latin typeface="Cambria Math" charset="0"/>
                                    </a:rPr>
                                    <m:t>2</m:t>
                                  </m:r>
                                </m:den>
                              </m:f>
                              <m:r>
                                <a:rPr lang="en-US" sz="1400" b="0" i="1" dirty="0" smtClean="0">
                                  <a:latin typeface="Cambria Math" charset="0"/>
                                </a:rPr>
                                <m:t> </m:t>
                              </m:r>
                              <m:r>
                                <m:rPr>
                                  <m:sty m:val="p"/>
                                </m:rPr>
                                <a:rPr lang="el-GR" sz="1400" b="0" i="0" dirty="0" smtClean="0">
                                  <a:latin typeface="Cambria Math" charset="0"/>
                                </a:rPr>
                                <m:t>Γ</m:t>
                              </m:r>
                              <m:d>
                                <m:dPr>
                                  <m:ctrlPr>
                                    <a:rPr lang="el-GR" sz="1400" b="0" i="1" dirty="0" smtClean="0">
                                      <a:latin typeface="Cambria Math" charset="0"/>
                                    </a:rPr>
                                  </m:ctrlPr>
                                </m:dPr>
                                <m:e>
                                  <m:f>
                                    <m:fPr>
                                      <m:ctrlPr>
                                        <a:rPr lang="el-GR" sz="1400" b="0" i="1" dirty="0" smtClean="0">
                                          <a:latin typeface="Cambria Math" charset="0"/>
                                        </a:rPr>
                                      </m:ctrlPr>
                                    </m:fPr>
                                    <m:num>
                                      <m:r>
                                        <a:rPr lang="en-US" sz="1400" b="0" i="1" dirty="0" smtClean="0">
                                          <a:latin typeface="Cambria Math" charset="0"/>
                                        </a:rPr>
                                        <m:t>𝑘</m:t>
                                      </m:r>
                                    </m:num>
                                    <m:den>
                                      <m:r>
                                        <a:rPr lang="en-US" sz="1400" b="0" i="1" dirty="0" smtClean="0">
                                          <a:latin typeface="Cambria Math" charset="0"/>
                                        </a:rPr>
                                        <m:t>2</m:t>
                                      </m:r>
                                    </m:den>
                                  </m:f>
                                </m:e>
                              </m:d>
                            </m:sup>
                          </m:sSup>
                        </m:den>
                      </m:f>
                      <m:sSup>
                        <m:sSupPr>
                          <m:ctrlPr>
                            <a:rPr lang="en-US" sz="1400" i="1" dirty="0" smtClean="0">
                              <a:latin typeface="Cambria Math" charset="0"/>
                            </a:rPr>
                          </m:ctrlPr>
                        </m:sSupPr>
                        <m:e>
                          <m:d>
                            <m:dPr>
                              <m:begChr m:val="["/>
                              <m:endChr m:val="]"/>
                              <m:ctrlPr>
                                <a:rPr lang="en-US" sz="1400" i="1" dirty="0">
                                  <a:latin typeface="Cambria Math" charset="0"/>
                                </a:rPr>
                              </m:ctrlPr>
                            </m:dPr>
                            <m:e>
                              <m:sSubSup>
                                <m:sSubSupPr>
                                  <m:ctrlPr>
                                    <a:rPr lang="en-US" sz="1400" b="1" i="1" dirty="0">
                                      <a:solidFill>
                                        <a:srgbClr val="C00000"/>
                                      </a:solidFill>
                                      <a:latin typeface="Cambria Math" charset="0"/>
                                    </a:rPr>
                                  </m:ctrlPr>
                                </m:sSubSupPr>
                                <m:e>
                                  <m:r>
                                    <a:rPr lang="en-US" sz="1400" b="1" i="1" dirty="0">
                                      <a:solidFill>
                                        <a:srgbClr val="C00000"/>
                                      </a:solidFill>
                                      <a:latin typeface="Cambria Math" charset="0"/>
                                    </a:rPr>
                                    <m:t>𝑸</m:t>
                                  </m:r>
                                </m:e>
                                <m:sub>
                                  <m:r>
                                    <a:rPr lang="en-US" sz="1400" b="1" i="1" dirty="0">
                                      <a:solidFill>
                                        <a:srgbClr val="C00000"/>
                                      </a:solidFill>
                                      <a:latin typeface="Cambria Math" charset="0"/>
                                    </a:rPr>
                                    <m:t>𝒎𝒊𝒏</m:t>
                                  </m:r>
                                </m:sub>
                                <m:sup>
                                  <m:r>
                                    <a:rPr lang="en-US" sz="1400" b="1" i="1" dirty="0">
                                      <a:solidFill>
                                        <a:srgbClr val="C00000"/>
                                      </a:solidFill>
                                      <a:latin typeface="Cambria Math" charset="0"/>
                                    </a:rPr>
                                    <m:t>𝟐</m:t>
                                  </m:r>
                                </m:sup>
                              </m:sSubSup>
                            </m:e>
                          </m:d>
                        </m:e>
                        <m:sup>
                          <m:f>
                            <m:fPr>
                              <m:ctrlPr>
                                <a:rPr lang="en-US" sz="1400" i="1" dirty="0" smtClean="0">
                                  <a:latin typeface="Cambria Math" charset="0"/>
                                </a:rPr>
                              </m:ctrlPr>
                            </m:fPr>
                            <m:num>
                              <m:r>
                                <a:rPr lang="en-US" sz="1400" b="0" i="1" dirty="0" smtClean="0">
                                  <a:latin typeface="Cambria Math" charset="0"/>
                                </a:rPr>
                                <m:t>𝑘</m:t>
                              </m:r>
                            </m:num>
                            <m:den>
                              <m:r>
                                <a:rPr lang="en-US" sz="1400" b="0" i="1" dirty="0" smtClean="0">
                                  <a:latin typeface="Cambria Math" charset="0"/>
                                </a:rPr>
                                <m:t>2</m:t>
                              </m:r>
                            </m:den>
                          </m:f>
                          <m:r>
                            <a:rPr lang="en-US" sz="1400" b="0" i="1" dirty="0" smtClean="0">
                              <a:latin typeface="Cambria Math" charset="0"/>
                            </a:rPr>
                            <m:t>−1</m:t>
                          </m:r>
                        </m:sup>
                      </m:sSup>
                      <m:sSup>
                        <m:sSupPr>
                          <m:ctrlPr>
                            <a:rPr lang="el-GR" sz="1400" i="1" dirty="0" smtClean="0">
                              <a:latin typeface="Cambria Math" charset="0"/>
                            </a:rPr>
                          </m:ctrlPr>
                        </m:sSupPr>
                        <m:e>
                          <m:r>
                            <a:rPr lang="el-GR" sz="1400" i="1" dirty="0" smtClean="0">
                              <a:latin typeface="Cambria Math" charset="0"/>
                            </a:rPr>
                            <m:t>𝑒</m:t>
                          </m:r>
                        </m:e>
                        <m:sup>
                          <m:r>
                            <a:rPr lang="el-GR" sz="1400" i="1" dirty="0" smtClean="0">
                              <a:latin typeface="Cambria Math" charset="0"/>
                            </a:rPr>
                            <m:t>−</m:t>
                          </m:r>
                          <m:f>
                            <m:fPr>
                              <m:ctrlPr>
                                <a:rPr lang="el-GR" sz="1400" i="1" dirty="0" smtClean="0">
                                  <a:latin typeface="Cambria Math" charset="0"/>
                                </a:rPr>
                              </m:ctrlPr>
                            </m:fPr>
                            <m:num>
                              <m:sSubSup>
                                <m:sSubSupPr>
                                  <m:ctrlPr>
                                    <a:rPr lang="en-US" sz="1400" b="1" i="1" dirty="0">
                                      <a:solidFill>
                                        <a:srgbClr val="C00000"/>
                                      </a:solidFill>
                                      <a:latin typeface="Cambria Math" charset="0"/>
                                    </a:rPr>
                                  </m:ctrlPr>
                                </m:sSubSupPr>
                                <m:e>
                                  <m:r>
                                    <a:rPr lang="en-US" sz="1400" b="1" i="1" dirty="0">
                                      <a:solidFill>
                                        <a:srgbClr val="C00000"/>
                                      </a:solidFill>
                                      <a:latin typeface="Cambria Math" charset="0"/>
                                    </a:rPr>
                                    <m:t>𝑸</m:t>
                                  </m:r>
                                </m:e>
                                <m:sub>
                                  <m:r>
                                    <a:rPr lang="en-US" sz="1400" b="1" i="1" dirty="0">
                                      <a:solidFill>
                                        <a:srgbClr val="C00000"/>
                                      </a:solidFill>
                                      <a:latin typeface="Cambria Math" charset="0"/>
                                    </a:rPr>
                                    <m:t>𝒎𝒊𝒏</m:t>
                                  </m:r>
                                </m:sub>
                                <m:sup>
                                  <m:r>
                                    <a:rPr lang="en-US" sz="1400" b="1" i="1" dirty="0">
                                      <a:solidFill>
                                        <a:srgbClr val="C00000"/>
                                      </a:solidFill>
                                      <a:latin typeface="Cambria Math" charset="0"/>
                                    </a:rPr>
                                    <m:t>𝟐</m:t>
                                  </m:r>
                                </m:sup>
                              </m:sSubSup>
                            </m:num>
                            <m:den>
                              <m:r>
                                <a:rPr lang="en-US" sz="1400" b="0" i="1" dirty="0" smtClean="0">
                                  <a:latin typeface="Cambria Math" charset="0"/>
                                </a:rPr>
                                <m:t>2</m:t>
                              </m:r>
                            </m:den>
                          </m:f>
                        </m:sup>
                      </m:sSup>
                    </m:oMath>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592960" y="3618677"/>
                  <a:ext cx="2853795" cy="504049"/>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647452" y="4155996"/>
                  <a:ext cx="811632" cy="417422"/>
                </a:xfrm>
                <a:prstGeom prst="rect">
                  <a:avLst/>
                </a:prstGeom>
                <a:noFill/>
              </p:spPr>
              <p:txBody>
                <a:bodyPr wrap="none" lIns="0" tIns="0" rIns="0" bIns="0" rtlCol="0">
                  <a:spAutoFit/>
                </a:bodyPr>
                <a:lstStyle/>
                <a:p>
                  <a14:m>
                    <m:oMath xmlns:m="http://schemas.openxmlformats.org/officeDocument/2006/math">
                      <m:d>
                        <m:dPr>
                          <m:begChr m:val="⟨"/>
                          <m:endChr m:val="⟩"/>
                          <m:ctrlPr>
                            <a:rPr lang="en-US" sz="1200" i="1" smtClean="0">
                              <a:latin typeface="Cambria Math" charset="0"/>
                            </a:rPr>
                          </m:ctrlPr>
                        </m:dPr>
                        <m:e>
                          <m:sSubSup>
                            <m:sSubSupPr>
                              <m:ctrlPr>
                                <a:rPr lang="en-US" sz="1200" b="1" i="1" dirty="0">
                                  <a:solidFill>
                                    <a:srgbClr val="C00000"/>
                                  </a:solidFill>
                                  <a:latin typeface="Cambria Math" charset="0"/>
                                </a:rPr>
                              </m:ctrlPr>
                            </m:sSubSupPr>
                            <m:e>
                              <m:r>
                                <a:rPr lang="en-US" sz="1200" b="1" i="1" dirty="0">
                                  <a:solidFill>
                                    <a:srgbClr val="C00000"/>
                                  </a:solidFill>
                                  <a:latin typeface="Cambria Math" charset="0"/>
                                </a:rPr>
                                <m:t>𝑸</m:t>
                              </m:r>
                            </m:e>
                            <m:sub>
                              <m:r>
                                <a:rPr lang="en-US" sz="1200" b="1" i="1" dirty="0">
                                  <a:solidFill>
                                    <a:srgbClr val="C00000"/>
                                  </a:solidFill>
                                  <a:latin typeface="Cambria Math" charset="0"/>
                                </a:rPr>
                                <m:t>𝒎𝒊𝒏</m:t>
                              </m:r>
                            </m:sub>
                            <m:sup>
                              <m:r>
                                <a:rPr lang="en-US" sz="1200" b="1" i="1" dirty="0">
                                  <a:solidFill>
                                    <a:srgbClr val="C00000"/>
                                  </a:solidFill>
                                  <a:latin typeface="Cambria Math" charset="0"/>
                                </a:rPr>
                                <m:t>𝟐</m:t>
                              </m:r>
                            </m:sup>
                          </m:sSubSup>
                        </m:e>
                      </m:d>
                    </m:oMath>
                  </a14:m>
                  <a:r>
                    <a:rPr lang="en-US" sz="1200" dirty="0" smtClean="0"/>
                    <a:t>=k</a:t>
                  </a:r>
                </a:p>
                <a:p>
                  <a:r>
                    <a:rPr lang="en-US" sz="1200" dirty="0" smtClean="0"/>
                    <a:t>V</a:t>
                  </a:r>
                  <a14:m>
                    <m:oMath xmlns:m="http://schemas.openxmlformats.org/officeDocument/2006/math">
                      <m:d>
                        <m:dPr>
                          <m:begChr m:val="["/>
                          <m:endChr m:val="]"/>
                          <m:ctrlPr>
                            <a:rPr lang="en-US" sz="1200" i="1" smtClean="0">
                              <a:latin typeface="Cambria Math" charset="0"/>
                            </a:rPr>
                          </m:ctrlPr>
                        </m:dPr>
                        <m:e>
                          <m:sSubSup>
                            <m:sSubSupPr>
                              <m:ctrlPr>
                                <a:rPr lang="en-US" sz="1200" b="1" i="1" dirty="0">
                                  <a:solidFill>
                                    <a:srgbClr val="C00000"/>
                                  </a:solidFill>
                                  <a:latin typeface="Cambria Math" charset="0"/>
                                </a:rPr>
                              </m:ctrlPr>
                            </m:sSubSupPr>
                            <m:e>
                              <m:r>
                                <a:rPr lang="en-US" sz="1200" b="1" i="1" dirty="0">
                                  <a:solidFill>
                                    <a:srgbClr val="C00000"/>
                                  </a:solidFill>
                                  <a:latin typeface="Cambria Math" charset="0"/>
                                </a:rPr>
                                <m:t>𝑸</m:t>
                              </m:r>
                            </m:e>
                            <m:sub>
                              <m:r>
                                <a:rPr lang="en-US" sz="1200" b="1" i="1" dirty="0">
                                  <a:solidFill>
                                    <a:srgbClr val="C00000"/>
                                  </a:solidFill>
                                  <a:latin typeface="Cambria Math" charset="0"/>
                                </a:rPr>
                                <m:t>𝒎𝒊𝒏</m:t>
                              </m:r>
                            </m:sub>
                            <m:sup>
                              <m:r>
                                <a:rPr lang="en-US" sz="1200" b="1" i="1" dirty="0">
                                  <a:solidFill>
                                    <a:srgbClr val="C00000"/>
                                  </a:solidFill>
                                  <a:latin typeface="Cambria Math" charset="0"/>
                                </a:rPr>
                                <m:t>𝟐</m:t>
                              </m:r>
                            </m:sup>
                          </m:sSubSup>
                        </m:e>
                      </m:d>
                    </m:oMath>
                  </a14:m>
                  <a:r>
                    <a:rPr lang="en-US" sz="1200" dirty="0" smtClean="0"/>
                    <a:t>=2k</a:t>
                  </a:r>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647452" y="4155996"/>
                  <a:ext cx="811632" cy="417422"/>
                </a:xfrm>
                <a:prstGeom prst="rect">
                  <a:avLst/>
                </a:prstGeom>
                <a:blipFill rotWithShape="0">
                  <a:blip r:embed="rId13"/>
                  <a:stretch>
                    <a:fillRect l="-10448" t="-7353" r="-10448" b="-20588"/>
                  </a:stretch>
                </a:blipFill>
              </p:spPr>
              <p:txBody>
                <a:bodyPr/>
                <a:lstStyle/>
                <a:p>
                  <a:r>
                    <a:rPr lang="en-US">
                      <a:noFill/>
                    </a:rPr>
                    <a:t> </a:t>
                  </a:r>
                </a:p>
              </p:txBody>
            </p:sp>
          </mc:Fallback>
        </mc:AlternateContent>
      </p:grpSp>
      <p:grpSp>
        <p:nvGrpSpPr>
          <p:cNvPr id="26" name="Group 25"/>
          <p:cNvGrpSpPr/>
          <p:nvPr/>
        </p:nvGrpSpPr>
        <p:grpSpPr>
          <a:xfrm>
            <a:off x="2902434" y="4709594"/>
            <a:ext cx="4439943" cy="2131789"/>
            <a:chOff x="2902434" y="4709594"/>
            <a:chExt cx="4439943" cy="2131789"/>
          </a:xfrm>
        </p:grpSpPr>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64088" y="4709594"/>
              <a:ext cx="1978289" cy="1981337"/>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2902434" y="5812131"/>
                  <a:ext cx="2527487" cy="235064"/>
                </a:xfrm>
                <a:prstGeom prst="rect">
                  <a:avLst/>
                </a:prstGeom>
                <a:noFill/>
              </p:spPr>
              <p:txBody>
                <a:bodyPr wrap="none" lIns="0" tIns="0" rIns="0" bIns="0" rtlCol="0">
                  <a:spAutoFit/>
                </a:bodyPr>
                <a:lstStyle/>
                <a:p>
                  <a:r>
                    <a:rPr lang="en-US" sz="1400" dirty="0" smtClean="0">
                      <a:ea typeface="Cambria Math" charset="0"/>
                      <a:cs typeface="Cambria Math" charset="0"/>
                    </a:rPr>
                    <a:t>P</a:t>
                  </a:r>
                  <a14:m>
                    <m:oMath xmlns:m="http://schemas.openxmlformats.org/officeDocument/2006/math">
                      <m:d>
                        <m:dPr>
                          <m:ctrlPr>
                            <a:rPr lang="en-US" sz="1200" i="1" smtClean="0">
                              <a:latin typeface="Cambria Math" charset="0"/>
                              <a:ea typeface="Cambria Math" charset="0"/>
                              <a:cs typeface="Cambria Math" charset="0"/>
                            </a:rPr>
                          </m:ctrlPr>
                        </m:dPr>
                        <m:e>
                          <m:sSubSup>
                            <m:sSubSupPr>
                              <m:ctrlPr>
                                <a:rPr lang="en-US" sz="1200" b="1" i="1" dirty="0">
                                  <a:solidFill>
                                    <a:srgbClr val="C00000"/>
                                  </a:solidFill>
                                  <a:latin typeface="Cambria Math" charset="0"/>
                                </a:rPr>
                              </m:ctrlPr>
                            </m:sSubSupPr>
                            <m:e>
                              <m:r>
                                <a:rPr lang="en-US" sz="1200" b="1" i="1" dirty="0">
                                  <a:solidFill>
                                    <a:srgbClr val="C00000"/>
                                  </a:solidFill>
                                  <a:latin typeface="Cambria Math" charset="0"/>
                                </a:rPr>
                                <m:t>𝑸</m:t>
                              </m:r>
                            </m:e>
                            <m:sub>
                              <m:r>
                                <a:rPr lang="en-US" sz="1200" b="1" i="1" dirty="0">
                                  <a:solidFill>
                                    <a:srgbClr val="C00000"/>
                                  </a:solidFill>
                                  <a:latin typeface="Cambria Math" charset="0"/>
                                </a:rPr>
                                <m:t>𝒎𝒊𝒏</m:t>
                              </m:r>
                            </m:sub>
                            <m:sup>
                              <m:r>
                                <a:rPr lang="en-US" sz="1200" b="1" i="1" dirty="0">
                                  <a:solidFill>
                                    <a:srgbClr val="C00000"/>
                                  </a:solidFill>
                                  <a:latin typeface="Cambria Math" charset="0"/>
                                </a:rPr>
                                <m:t>𝟐</m:t>
                              </m:r>
                            </m:sup>
                          </m:sSubSup>
                          <m:r>
                            <a:rPr lang="en-US" sz="1200" b="1" i="1" dirty="0" smtClean="0">
                              <a:solidFill>
                                <a:srgbClr val="C00000"/>
                              </a:solidFill>
                              <a:latin typeface="Cambria Math" charset="0"/>
                              <a:ea typeface="Cambria Math" charset="0"/>
                              <a:cs typeface="Cambria Math" charset="0"/>
                            </a:rPr>
                            <m:t>≥</m:t>
                          </m:r>
                          <m:r>
                            <a:rPr lang="en-US" sz="1200" b="0" i="1" dirty="0" smtClean="0">
                              <a:solidFill>
                                <a:srgbClr val="C00000"/>
                              </a:solidFill>
                              <a:latin typeface="Cambria Math" charset="0"/>
                              <a:ea typeface="Cambria Math" charset="0"/>
                              <a:cs typeface="Cambria Math" charset="0"/>
                            </a:rPr>
                            <m:t>𝑢</m:t>
                          </m:r>
                        </m:e>
                      </m:d>
                      <m:r>
                        <a:rPr lang="en-US" sz="1200" b="0" i="1" smtClean="0">
                          <a:latin typeface="Cambria Math" charset="0"/>
                          <a:ea typeface="Cambria Math" charset="0"/>
                          <a:cs typeface="Cambria Math" charset="0"/>
                        </a:rPr>
                        <m:t>=</m:t>
                      </m:r>
                      <m:nary>
                        <m:naryPr>
                          <m:ctrlPr>
                            <a:rPr lang="en-US" sz="1200" i="1" smtClean="0">
                              <a:solidFill>
                                <a:schemeClr val="tx1"/>
                              </a:solidFill>
                              <a:latin typeface="Cambria Math" charset="0"/>
                              <a:ea typeface="Cambria Math" charset="0"/>
                              <a:cs typeface="Cambria Math" charset="0"/>
                            </a:rPr>
                          </m:ctrlPr>
                        </m:naryPr>
                        <m:sub>
                          <m:r>
                            <m:rPr>
                              <m:brk m:alnAt="23"/>
                            </m:rPr>
                            <a:rPr lang="en-US" sz="1200" b="0" i="1" smtClean="0">
                              <a:solidFill>
                                <a:schemeClr val="tx1"/>
                              </a:solidFill>
                              <a:latin typeface="Cambria Math" charset="0"/>
                              <a:ea typeface="Cambria Math" charset="0"/>
                              <a:cs typeface="Cambria Math" charset="0"/>
                            </a:rPr>
                            <m:t>𝑢</m:t>
                          </m:r>
                        </m:sub>
                        <m:sup>
                          <m:r>
                            <a:rPr lang="en-US" sz="1200" i="1" smtClean="0">
                              <a:solidFill>
                                <a:schemeClr val="tx1"/>
                              </a:solidFill>
                              <a:latin typeface="Cambria Math" charset="0"/>
                              <a:ea typeface="Cambria Math" charset="0"/>
                              <a:cs typeface="Cambria Math" charset="0"/>
                            </a:rPr>
                            <m:t>∞</m:t>
                          </m:r>
                        </m:sup>
                        <m:e>
                          <m:sSup>
                            <m:sSupPr>
                              <m:ctrlPr>
                                <a:rPr lang="en-US" sz="1200" i="1">
                                  <a:solidFill>
                                    <a:schemeClr val="tx1"/>
                                  </a:solidFill>
                                  <a:latin typeface="Cambria Math" charset="0"/>
                                  <a:ea typeface="Cambria Math" charset="0"/>
                                  <a:cs typeface="Cambria Math" charset="0"/>
                                </a:rPr>
                              </m:ctrlPr>
                            </m:sSupPr>
                            <m:e>
                              <m:r>
                                <a:rPr lang="en-US" sz="1200" i="1">
                                  <a:solidFill>
                                    <a:schemeClr val="tx1"/>
                                  </a:solidFill>
                                  <a:latin typeface="Cambria Math" charset="0"/>
                                  <a:ea typeface="Cambria Math" charset="0"/>
                                  <a:cs typeface="Cambria Math" charset="0"/>
                                </a:rPr>
                                <m:t>𝜒</m:t>
                              </m:r>
                            </m:e>
                            <m:sup>
                              <m:r>
                                <a:rPr lang="el-GR" sz="1200" i="1">
                                  <a:solidFill>
                                    <a:schemeClr val="tx1"/>
                                  </a:solidFill>
                                  <a:latin typeface="Cambria Math" charset="0"/>
                                  <a:ea typeface="Cambria Math" charset="0"/>
                                  <a:cs typeface="Cambria Math" charset="0"/>
                                </a:rPr>
                                <m:t>2</m:t>
                              </m:r>
                            </m:sup>
                          </m:sSup>
                          <m:d>
                            <m:dPr>
                              <m:ctrlPr>
                                <a:rPr lang="en-US" sz="1200" i="1">
                                  <a:solidFill>
                                    <a:schemeClr val="tx1"/>
                                  </a:solidFill>
                                  <a:latin typeface="Cambria Math" charset="0"/>
                                  <a:ea typeface="Cambria Math" charset="0"/>
                                  <a:cs typeface="Cambria Math" charset="0"/>
                                </a:rPr>
                              </m:ctrlPr>
                            </m:dPr>
                            <m:e>
                              <m:sSubSup>
                                <m:sSubSupPr>
                                  <m:ctrlPr>
                                    <a:rPr lang="en-US" sz="1200" b="1" i="1" dirty="0">
                                      <a:solidFill>
                                        <a:schemeClr val="tx1"/>
                                      </a:solidFill>
                                      <a:latin typeface="Cambria Math" charset="0"/>
                                    </a:rPr>
                                  </m:ctrlPr>
                                </m:sSubSupPr>
                                <m:e>
                                  <m:r>
                                    <a:rPr lang="en-US" sz="1200" b="1" i="1" dirty="0">
                                      <a:solidFill>
                                        <a:schemeClr val="tx1"/>
                                      </a:solidFill>
                                      <a:latin typeface="Cambria Math" charset="0"/>
                                    </a:rPr>
                                    <m:t>𝑸</m:t>
                                  </m:r>
                                </m:e>
                                <m:sub>
                                  <m:r>
                                    <a:rPr lang="en-US" sz="1200" b="1" i="1" dirty="0">
                                      <a:solidFill>
                                        <a:schemeClr val="tx1"/>
                                      </a:solidFill>
                                      <a:latin typeface="Cambria Math" charset="0"/>
                                    </a:rPr>
                                    <m:t>𝒎𝒊𝒏</m:t>
                                  </m:r>
                                </m:sub>
                                <m:sup>
                                  <m:r>
                                    <a:rPr lang="en-US" sz="1200" b="1" i="1" dirty="0">
                                      <a:solidFill>
                                        <a:schemeClr val="tx1"/>
                                      </a:solidFill>
                                      <a:latin typeface="Cambria Math" charset="0"/>
                                    </a:rPr>
                                    <m:t>𝟐</m:t>
                                  </m:r>
                                </m:sup>
                              </m:sSubSup>
                              <m:r>
                                <a:rPr lang="en-US" sz="1200" b="1" i="1" dirty="0">
                                  <a:solidFill>
                                    <a:schemeClr val="tx1"/>
                                  </a:solidFill>
                                  <a:latin typeface="Cambria Math" charset="0"/>
                                </a:rPr>
                                <m:t>;</m:t>
                              </m:r>
                              <m:r>
                                <a:rPr lang="en-US" sz="1200" i="1" dirty="0">
                                  <a:solidFill>
                                    <a:schemeClr val="tx1"/>
                                  </a:solidFill>
                                  <a:latin typeface="Cambria Math" charset="0"/>
                                </a:rPr>
                                <m:t>𝑘</m:t>
                              </m:r>
                            </m:e>
                          </m:d>
                          <m:r>
                            <a:rPr lang="en-US" sz="1200" i="1">
                              <a:solidFill>
                                <a:schemeClr val="tx1"/>
                              </a:solidFill>
                              <a:latin typeface="Cambria Math" charset="0"/>
                              <a:ea typeface="Cambria Math" charset="0"/>
                              <a:cs typeface="Cambria Math" charset="0"/>
                            </a:rPr>
                            <m:t>𝑑</m:t>
                          </m:r>
                          <m:sSubSup>
                            <m:sSubSupPr>
                              <m:ctrlPr>
                                <a:rPr lang="en-US" sz="1200" b="1" i="1" dirty="0">
                                  <a:solidFill>
                                    <a:schemeClr val="tx1"/>
                                  </a:solidFill>
                                  <a:latin typeface="Cambria Math" charset="0"/>
                                </a:rPr>
                              </m:ctrlPr>
                            </m:sSubSupPr>
                            <m:e>
                              <m:r>
                                <a:rPr lang="en-US" sz="1200" b="1" i="1" dirty="0">
                                  <a:solidFill>
                                    <a:schemeClr val="tx1"/>
                                  </a:solidFill>
                                  <a:latin typeface="Cambria Math" charset="0"/>
                                </a:rPr>
                                <m:t>𝑸</m:t>
                              </m:r>
                            </m:e>
                            <m:sub>
                              <m:r>
                                <a:rPr lang="en-US" sz="1200" b="1" i="1" dirty="0">
                                  <a:solidFill>
                                    <a:schemeClr val="tx1"/>
                                  </a:solidFill>
                                  <a:latin typeface="Cambria Math" charset="0"/>
                                </a:rPr>
                                <m:t>𝒎𝒊𝒏</m:t>
                              </m:r>
                            </m:sub>
                            <m:sup>
                              <m:r>
                                <a:rPr lang="en-US" sz="1200" b="1" i="1" dirty="0">
                                  <a:solidFill>
                                    <a:schemeClr val="tx1"/>
                                  </a:solidFill>
                                  <a:latin typeface="Cambria Math" charset="0"/>
                                </a:rPr>
                                <m:t>𝟐</m:t>
                              </m:r>
                            </m:sup>
                          </m:sSubSup>
                        </m:e>
                      </m:nary>
                    </m:oMath>
                  </a14:m>
                  <a:endParaRPr lang="en-US"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902434" y="5812131"/>
                  <a:ext cx="2527487" cy="235064"/>
                </a:xfrm>
                <a:prstGeom prst="rect">
                  <a:avLst/>
                </a:prstGeom>
                <a:blipFill rotWithShape="0">
                  <a:blip r:embed="rId15"/>
                  <a:stretch>
                    <a:fillRect l="-3855" t="-151282" r="-964" b="-23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705127" y="6564384"/>
                  <a:ext cx="31521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charset="0"/>
                            <a:ea typeface="Cambria Math" charset="0"/>
                            <a:cs typeface="Cambria Math" charset="0"/>
                          </a:rPr>
                          <m:t>𝑢</m:t>
                        </m:r>
                      </m:oMath>
                    </m:oMathPara>
                  </a14:m>
                  <a:endParaRPr lang="en-US" sz="1200" dirty="0"/>
                </a:p>
              </p:txBody>
            </p:sp>
          </mc:Choice>
          <mc:Fallback xmlns="">
            <p:sp>
              <p:nvSpPr>
                <p:cNvPr id="25" name="Rectangle 24"/>
                <p:cNvSpPr>
                  <a:spLocks noRot="1" noChangeAspect="1" noMove="1" noResize="1" noEditPoints="1" noAdjustHandles="1" noChangeArrowheads="1" noChangeShapeType="1" noTextEdit="1"/>
                </p:cNvSpPr>
                <p:nvPr/>
              </p:nvSpPr>
              <p:spPr>
                <a:xfrm>
                  <a:off x="5705127" y="6564384"/>
                  <a:ext cx="315214" cy="276999"/>
                </a:xfrm>
                <a:prstGeom prst="rect">
                  <a:avLst/>
                </a:prstGeom>
                <a:blipFill rotWithShape="0">
                  <a:blip r:embed="rId16"/>
                  <a:stretch>
                    <a:fillRect/>
                  </a:stretch>
                </a:blipFill>
              </p:spPr>
              <p:txBody>
                <a:bodyPr/>
                <a:lstStyle/>
                <a:p>
                  <a:r>
                    <a:rPr lang="en-US">
                      <a:noFill/>
                    </a:rPr>
                    <a:t> </a:t>
                  </a:r>
                </a:p>
              </p:txBody>
            </p:sp>
          </mc:Fallback>
        </mc:AlternateContent>
      </p:grpSp>
      <p:grpSp>
        <p:nvGrpSpPr>
          <p:cNvPr id="31" name="Group 30"/>
          <p:cNvGrpSpPr/>
          <p:nvPr/>
        </p:nvGrpSpPr>
        <p:grpSpPr>
          <a:xfrm>
            <a:off x="5544108" y="5420798"/>
            <a:ext cx="1682466" cy="1300677"/>
            <a:chOff x="5544108" y="5420798"/>
            <a:chExt cx="1682466" cy="1300677"/>
          </a:xfrm>
        </p:grpSpPr>
        <mc:AlternateContent xmlns:mc="http://schemas.openxmlformats.org/markup-compatibility/2006" xmlns:a14="http://schemas.microsoft.com/office/drawing/2010/main">
          <mc:Choice Requires="a14">
            <p:sp>
              <p:nvSpPr>
                <p:cNvPr id="22" name="Rectangle 21"/>
                <p:cNvSpPr/>
                <p:nvPr/>
              </p:nvSpPr>
              <p:spPr>
                <a:xfrm>
                  <a:off x="6696236" y="5420798"/>
                  <a:ext cx="530338"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100" b="1" i="1" dirty="0" smtClean="0">
                                <a:solidFill>
                                  <a:schemeClr val="tx1"/>
                                </a:solidFill>
                                <a:latin typeface="Cambria Math" charset="0"/>
                              </a:rPr>
                            </m:ctrlPr>
                          </m:sSubSupPr>
                          <m:e>
                            <m:r>
                              <a:rPr lang="en-US" sz="1100" b="1" i="1" dirty="0">
                                <a:solidFill>
                                  <a:schemeClr val="tx1"/>
                                </a:solidFill>
                                <a:latin typeface="Cambria Math" charset="0"/>
                              </a:rPr>
                              <m:t>𝑸</m:t>
                            </m:r>
                          </m:e>
                          <m:sub>
                            <m:r>
                              <a:rPr lang="en-US" sz="1100" b="1" i="1" dirty="0">
                                <a:solidFill>
                                  <a:schemeClr val="tx1"/>
                                </a:solidFill>
                                <a:latin typeface="Cambria Math" charset="0"/>
                              </a:rPr>
                              <m:t>𝒎𝒊𝒏</m:t>
                            </m:r>
                          </m:sub>
                          <m:sup>
                            <m:r>
                              <a:rPr lang="en-US" sz="1100" b="1" i="1" dirty="0">
                                <a:solidFill>
                                  <a:schemeClr val="tx1"/>
                                </a:solidFill>
                                <a:latin typeface="Cambria Math" charset="0"/>
                              </a:rPr>
                              <m:t>𝟐</m:t>
                            </m:r>
                          </m:sup>
                        </m:sSubSup>
                      </m:oMath>
                    </m:oMathPara>
                  </a14:m>
                  <a:endParaRPr lang="en-US" sz="1100" dirty="0">
                    <a:solidFill>
                      <a:schemeClr val="tx1"/>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6696236" y="5420798"/>
                  <a:ext cx="530338" cy="273858"/>
                </a:xfrm>
                <a:prstGeom prst="rect">
                  <a:avLst/>
                </a:prstGeom>
                <a:blipFill rotWithShape="0">
                  <a:blip r:embed="rId17"/>
                  <a:stretch>
                    <a:fillRect/>
                  </a:stretch>
                </a:blipFill>
              </p:spPr>
              <p:txBody>
                <a:bodyPr/>
                <a:lstStyle/>
                <a:p>
                  <a:r>
                    <a:rPr lang="en-US">
                      <a:noFill/>
                    </a:rPr>
                    <a:t> </a:t>
                  </a:r>
                </a:p>
              </p:txBody>
            </p:sp>
          </mc:Fallback>
        </mc:AlternateContent>
        <p:cxnSp>
          <p:nvCxnSpPr>
            <p:cNvPr id="28" name="Straight Connector 27"/>
            <p:cNvCxnSpPr/>
            <p:nvPr/>
          </p:nvCxnSpPr>
          <p:spPr bwMode="auto">
            <a:xfrm>
              <a:off x="7056276" y="5707906"/>
              <a:ext cx="0" cy="1013569"/>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 name="Straight Connector 29"/>
            <p:cNvCxnSpPr/>
            <p:nvPr/>
          </p:nvCxnSpPr>
          <p:spPr bwMode="auto">
            <a:xfrm>
              <a:off x="5544108" y="6165304"/>
              <a:ext cx="1547664" cy="36004"/>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mc:AlternateContent xmlns:mc="http://schemas.openxmlformats.org/markup-compatibility/2006" xmlns:a14="http://schemas.microsoft.com/office/drawing/2010/main">
        <mc:Choice Requires="a14">
          <p:sp>
            <p:nvSpPr>
              <p:cNvPr id="32" name="TextBox 31"/>
              <p:cNvSpPr txBox="1"/>
              <p:nvPr/>
            </p:nvSpPr>
            <p:spPr>
              <a:xfrm>
                <a:off x="423100" y="6353204"/>
                <a:ext cx="4624683" cy="422360"/>
              </a:xfrm>
              <a:prstGeom prst="rect">
                <a:avLst/>
              </a:prstGeom>
              <a:noFill/>
            </p:spPr>
            <p:txBody>
              <a:bodyPr wrap="square" rtlCol="0">
                <a:spAutoFit/>
              </a:bodyPr>
              <a:lstStyle/>
              <a:p>
                <a:pPr algn="just"/>
                <a:r>
                  <a:rPr lang="el-GR" sz="2000" dirty="0" smtClean="0"/>
                  <a:t>Πρακτικά ανησυχούμε εάν </a:t>
                </a:r>
                <a14:m>
                  <m:oMath xmlns:m="http://schemas.openxmlformats.org/officeDocument/2006/math">
                    <m:sSubSup>
                      <m:sSubSupPr>
                        <m:ctrlPr>
                          <a:rPr lang="en-US" sz="2000" b="1" i="1" dirty="0">
                            <a:latin typeface="Cambria Math" charset="0"/>
                          </a:rPr>
                        </m:ctrlPr>
                      </m:sSubSupPr>
                      <m:e>
                        <m:r>
                          <a:rPr lang="en-US" sz="2000" b="1" i="1" dirty="0">
                            <a:latin typeface="Cambria Math" charset="0"/>
                          </a:rPr>
                          <m:t>𝑸</m:t>
                        </m:r>
                      </m:e>
                      <m:sub>
                        <m:r>
                          <a:rPr lang="en-US" sz="2000" b="1" i="1" dirty="0">
                            <a:latin typeface="Cambria Math" charset="0"/>
                          </a:rPr>
                          <m:t>𝒎𝒊𝒏</m:t>
                        </m:r>
                      </m:sub>
                      <m:sup>
                        <m:r>
                          <a:rPr lang="en-US" sz="2000" b="1" i="1" dirty="0">
                            <a:latin typeface="Cambria Math" charset="0"/>
                          </a:rPr>
                          <m:t>𝟐</m:t>
                        </m:r>
                      </m:sup>
                    </m:sSubSup>
                  </m:oMath>
                </a14:m>
                <a:r>
                  <a:rPr lang="el-GR" sz="2000" dirty="0" smtClean="0"/>
                  <a:t>&gt;&gt;</a:t>
                </a:r>
                <a:r>
                  <a:rPr lang="en-US" sz="2000" dirty="0" smtClean="0"/>
                  <a:t>k</a:t>
                </a:r>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23100" y="6353204"/>
                <a:ext cx="4624683" cy="422360"/>
              </a:xfrm>
              <a:prstGeom prst="rect">
                <a:avLst/>
              </a:prstGeom>
              <a:blipFill rotWithShape="0">
                <a:blip r:embed="rId18"/>
                <a:stretch>
                  <a:fillRect l="-1318" t="-1449" b="-26087"/>
                </a:stretch>
              </a:blipFill>
            </p:spPr>
            <p:txBody>
              <a:bodyPr/>
              <a:lstStyle/>
              <a:p>
                <a:r>
                  <a:rPr lang="en-US">
                    <a:noFill/>
                  </a:rPr>
                  <a:t> </a:t>
                </a:r>
              </a:p>
            </p:txBody>
          </p:sp>
        </mc:Fallback>
      </mc:AlternateContent>
    </p:spTree>
    <p:extLst>
      <p:ext uri="{BB962C8B-B14F-4D97-AF65-F5344CB8AC3E}">
        <p14:creationId xmlns:p14="http://schemas.microsoft.com/office/powerpoint/2010/main" val="19277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83D5D-67FD-9A47-8D13-7B5989A5CB4D}" type="slidenum">
              <a:rPr lang="el-GR" smtClean="0"/>
              <a:pPr>
                <a:defRPr/>
              </a:pPr>
              <a:t>49</a:t>
            </a:fld>
            <a:endParaRPr lang="el-GR"/>
          </a:p>
        </p:txBody>
      </p:sp>
      <mc:AlternateContent xmlns:mc="http://schemas.openxmlformats.org/markup-compatibility/2006">
        <mc:Choice xmlns:a14="http://schemas.microsoft.com/office/drawing/2010/main" Requires="a14">
          <p:sp>
            <p:nvSpPr>
              <p:cNvPr id="3" name="TextBox 2"/>
              <p:cNvSpPr txBox="1"/>
              <p:nvPr/>
            </p:nvSpPr>
            <p:spPr>
              <a:xfrm>
                <a:off x="395536" y="260648"/>
                <a:ext cx="8064896" cy="1167371"/>
              </a:xfrm>
              <a:prstGeom prst="rect">
                <a:avLst/>
              </a:prstGeom>
              <a:noFill/>
            </p:spPr>
            <p:txBody>
              <a:bodyPr wrap="square" rtlCol="0">
                <a:spAutoFit/>
              </a:bodyPr>
              <a:lstStyle/>
              <a:p>
                <a:pPr algn="just"/>
                <a:r>
                  <a:rPr lang="el-GR" sz="1400" dirty="0" smtClean="0"/>
                  <a:t>Ο εκτιμητ</a:t>
                </a:r>
                <a:r>
                  <a:rPr lang="el-GR" sz="1400" dirty="0" smtClean="0"/>
                  <a:t>ής ελαχίστων τετραγώνων </a:t>
                </a:r>
                <a:endParaRPr lang="en-US" sz="1400" dirty="0" smtClean="0"/>
              </a:p>
              <a:p>
                <a:pPr algn="just"/>
                <a14:m>
                  <m:oMath xmlns:m="http://schemas.openxmlformats.org/officeDocument/2006/math">
                    <m:sSup>
                      <m:sSupPr>
                        <m:ctrlPr>
                          <a:rPr lang="en-US" sz="1400" b="1" i="1" dirty="0">
                            <a:solidFill>
                              <a:srgbClr val="C00000"/>
                            </a:solidFill>
                            <a:latin typeface="Cambria Math" charset="0"/>
                          </a:rPr>
                        </m:ctrlPr>
                      </m:sSupPr>
                      <m:e>
                        <m:r>
                          <a:rPr lang="en-US" sz="1400" b="1" i="1" dirty="0">
                            <a:solidFill>
                              <a:srgbClr val="C00000"/>
                            </a:solidFill>
                            <a:latin typeface="Cambria Math" charset="0"/>
                          </a:rPr>
                          <m:t>𝑸</m:t>
                        </m:r>
                      </m:e>
                      <m:sup>
                        <m:r>
                          <a:rPr lang="en-US" sz="1400" b="1" i="1" dirty="0">
                            <a:solidFill>
                              <a:srgbClr val="C00000"/>
                            </a:solidFill>
                            <a:latin typeface="Cambria Math" charset="0"/>
                          </a:rPr>
                          <m:t>𝟐</m:t>
                        </m:r>
                      </m:sup>
                    </m:sSup>
                    <m:d>
                      <m:dPr>
                        <m:ctrlPr>
                          <a:rPr lang="en-US" sz="1400" b="1" i="1" dirty="0" smtClean="0">
                            <a:solidFill>
                              <a:srgbClr val="C00000"/>
                            </a:solidFill>
                            <a:latin typeface="Cambria Math" charset="0"/>
                          </a:rPr>
                        </m:ctrlPr>
                      </m:dPr>
                      <m:e>
                        <m:sSub>
                          <m:sSubPr>
                            <m:ctrlPr>
                              <a:rPr lang="en-US" sz="1400" b="1" i="1">
                                <a:solidFill>
                                  <a:srgbClr val="C00000"/>
                                </a:solidFill>
                                <a:latin typeface="Cambria Math" charset="0"/>
                              </a:rPr>
                            </m:ctrlPr>
                          </m:sSubPr>
                          <m:e>
                            <m:r>
                              <a:rPr lang="en-US" sz="1400" b="1" i="1">
                                <a:solidFill>
                                  <a:srgbClr val="C00000"/>
                                </a:solidFill>
                                <a:latin typeface="Cambria Math" charset="0"/>
                              </a:rPr>
                              <m:t>𝒚</m:t>
                            </m:r>
                          </m:e>
                          <m:sub>
                            <m:r>
                              <a:rPr lang="en-US" sz="1400" b="1" i="1">
                                <a:solidFill>
                                  <a:srgbClr val="C00000"/>
                                </a:solidFill>
                                <a:latin typeface="Cambria Math" charset="0"/>
                              </a:rPr>
                              <m:t>𝟏</m:t>
                            </m:r>
                          </m:sub>
                        </m:sSub>
                        <m:r>
                          <a:rPr lang="en-US" sz="1400" b="1" i="1">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𝒚</m:t>
                            </m:r>
                          </m:e>
                          <m:sub>
                            <m:r>
                              <a:rPr lang="en-US" sz="1400" b="1" i="1">
                                <a:solidFill>
                                  <a:srgbClr val="C00000"/>
                                </a:solidFill>
                                <a:latin typeface="Cambria Math" charset="0"/>
                              </a:rPr>
                              <m:t>𝑵</m:t>
                            </m:r>
                          </m:sub>
                        </m:sSub>
                        <m:r>
                          <a:rPr lang="en-US" sz="1400" b="1" i="1">
                            <a:solidFill>
                              <a:srgbClr val="C00000"/>
                            </a:solidFill>
                            <a:latin typeface="Cambria Math" charset="0"/>
                          </a:rPr>
                          <m:t>;</m:t>
                        </m:r>
                        <m:r>
                          <a:rPr lang="en-US" sz="1400" b="1" i="1" smtClean="0">
                            <a:solidFill>
                              <a:srgbClr val="C00000"/>
                            </a:solidFill>
                            <a:latin typeface="Cambria Math" charset="0"/>
                          </a:rPr>
                          <m:t> </m:t>
                        </m:r>
                        <m:sSub>
                          <m:sSubPr>
                            <m:ctrlPr>
                              <a:rPr lang="en-US" sz="1400" b="1" i="1" smtClean="0">
                                <a:solidFill>
                                  <a:srgbClr val="C00000"/>
                                </a:solidFill>
                                <a:latin typeface="Cambria Math" charset="0"/>
                              </a:rPr>
                            </m:ctrlPr>
                          </m:sSubPr>
                          <m:e>
                            <m:r>
                              <a:rPr lang="en-US" sz="1400" b="1" i="1" smtClean="0">
                                <a:solidFill>
                                  <a:srgbClr val="C00000"/>
                                </a:solidFill>
                                <a:latin typeface="Cambria Math" charset="0"/>
                              </a:rPr>
                              <m:t>𝒂</m:t>
                            </m:r>
                          </m:e>
                          <m:sub>
                            <m:r>
                              <a:rPr lang="en-US" sz="1400" b="1" i="1" smtClean="0">
                                <a:solidFill>
                                  <a:srgbClr val="C00000"/>
                                </a:solidFill>
                                <a:latin typeface="Cambria Math" charset="0"/>
                              </a:rPr>
                              <m:t>𝟏</m:t>
                            </m:r>
                          </m:sub>
                        </m:sSub>
                        <m:r>
                          <a:rPr lang="en-US" sz="1400" b="1" i="1" smtClean="0">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smtClean="0">
                                <a:solidFill>
                                  <a:srgbClr val="C00000"/>
                                </a:solidFill>
                                <a:latin typeface="Cambria Math" charset="0"/>
                              </a:rPr>
                              <m:t>𝟐</m:t>
                            </m:r>
                          </m:sub>
                        </m:sSub>
                        <m:r>
                          <a:rPr lang="en-US" sz="1400" b="1" i="1" smtClean="0">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smtClean="0">
                                <a:solidFill>
                                  <a:srgbClr val="C00000"/>
                                </a:solidFill>
                                <a:latin typeface="Cambria Math" charset="0"/>
                              </a:rPr>
                              <m:t>𝒌</m:t>
                            </m:r>
                          </m:sub>
                        </m:sSub>
                      </m:e>
                    </m:d>
                  </m:oMath>
                </a14:m>
                <a:r>
                  <a:rPr lang="en-US" sz="1400" b="1" dirty="0"/>
                  <a:t> </a:t>
                </a:r>
                <a:r>
                  <a:rPr lang="en-US" sz="1400" b="1" dirty="0"/>
                  <a:t>=</a:t>
                </a:r>
                <a14:m>
                  <m:oMath xmlns:m="http://schemas.openxmlformats.org/officeDocument/2006/math">
                    <m:nary>
                      <m:naryPr>
                        <m:chr m:val="∑"/>
                        <m:ctrlPr>
                          <a:rPr lang="en-US" sz="1400" b="1" i="1" dirty="0">
                            <a:solidFill>
                              <a:srgbClr val="C00000"/>
                            </a:solidFill>
                            <a:latin typeface="Cambria Math" charset="0"/>
                          </a:rPr>
                        </m:ctrlPr>
                      </m:naryPr>
                      <m:sub>
                        <m:r>
                          <m:rPr>
                            <m:brk m:alnAt="23"/>
                          </m:rPr>
                          <a:rPr lang="en-US" sz="1400" b="1" i="1" dirty="0">
                            <a:solidFill>
                              <a:srgbClr val="C00000"/>
                            </a:solidFill>
                            <a:latin typeface="Cambria Math" charset="0"/>
                          </a:rPr>
                          <m:t>𝒊</m:t>
                        </m:r>
                        <m:r>
                          <a:rPr lang="en-US" sz="1400" b="1" i="1" dirty="0">
                            <a:solidFill>
                              <a:srgbClr val="C00000"/>
                            </a:solidFill>
                            <a:latin typeface="Cambria Math" charset="0"/>
                          </a:rPr>
                          <m:t>=</m:t>
                        </m:r>
                        <m:r>
                          <a:rPr lang="en-US" sz="1400" b="1" i="1" dirty="0">
                            <a:solidFill>
                              <a:srgbClr val="C00000"/>
                            </a:solidFill>
                            <a:latin typeface="Cambria Math" charset="0"/>
                          </a:rPr>
                          <m:t>𝟏</m:t>
                        </m:r>
                      </m:sub>
                      <m:sup>
                        <m:r>
                          <a:rPr lang="en-US" sz="1400" b="1" i="1" dirty="0">
                            <a:solidFill>
                              <a:srgbClr val="C00000"/>
                            </a:solidFill>
                            <a:latin typeface="Cambria Math" charset="0"/>
                          </a:rPr>
                          <m:t>𝑵</m:t>
                        </m:r>
                      </m:sup>
                      <m:e>
                        <m:f>
                          <m:fPr>
                            <m:ctrlPr>
                              <a:rPr lang="el-GR" sz="1400" b="1" i="1" dirty="0">
                                <a:solidFill>
                                  <a:srgbClr val="C00000"/>
                                </a:solidFill>
                                <a:latin typeface="Cambria Math" charset="0"/>
                                <a:ea typeface="Cambria Math" charset="0"/>
                                <a:cs typeface="Cambria Math" charset="0"/>
                              </a:rPr>
                            </m:ctrlPr>
                          </m:fPr>
                          <m:num>
                            <m:sSup>
                              <m:sSupPr>
                                <m:ctrlPr>
                                  <a:rPr lang="el-GR" sz="1400" b="1" i="1" dirty="0">
                                    <a:solidFill>
                                      <a:srgbClr val="C00000"/>
                                    </a:solidFill>
                                    <a:latin typeface="Cambria Math" charset="0"/>
                                    <a:ea typeface="Cambria Math" charset="0"/>
                                    <a:cs typeface="Cambria Math" charset="0"/>
                                  </a:rPr>
                                </m:ctrlPr>
                              </m:sSupPr>
                              <m:e>
                                <m:d>
                                  <m:dPr>
                                    <m:ctrlPr>
                                      <a:rPr lang="el-GR" sz="1400" b="1" i="1" dirty="0">
                                        <a:solidFill>
                                          <a:srgbClr val="C00000"/>
                                        </a:solidFill>
                                        <a:latin typeface="Cambria Math" charset="0"/>
                                        <a:ea typeface="Cambria Math" charset="0"/>
                                        <a:cs typeface="Cambria Math" charset="0"/>
                                      </a:rPr>
                                    </m:ctrlPr>
                                  </m:dPr>
                                  <m:e>
                                    <m:sSub>
                                      <m:sSubPr>
                                        <m:ctrlPr>
                                          <a:rPr lang="el-GR" sz="1400" b="1" i="1" dirty="0">
                                            <a:solidFill>
                                              <a:srgbClr val="C00000"/>
                                            </a:solidFill>
                                            <a:latin typeface="Cambria Math" charset="0"/>
                                            <a:ea typeface="Cambria Math" charset="0"/>
                                            <a:cs typeface="Cambria Math" charset="0"/>
                                          </a:rPr>
                                        </m:ctrlPr>
                                      </m:sSubPr>
                                      <m:e>
                                        <m:r>
                                          <a:rPr lang="en-US" sz="1400" b="1" i="1" dirty="0">
                                            <a:solidFill>
                                              <a:srgbClr val="C00000"/>
                                            </a:solidFill>
                                            <a:latin typeface="Cambria Math" charset="0"/>
                                            <a:ea typeface="Cambria Math" charset="0"/>
                                            <a:cs typeface="Cambria Math" charset="0"/>
                                          </a:rPr>
                                          <m:t>𝒚</m:t>
                                        </m:r>
                                      </m:e>
                                      <m:sub>
                                        <m:r>
                                          <a:rPr lang="en-US" sz="1400" b="1" i="1" dirty="0">
                                            <a:solidFill>
                                              <a:srgbClr val="C00000"/>
                                            </a:solidFill>
                                            <a:latin typeface="Cambria Math" charset="0"/>
                                            <a:ea typeface="Cambria Math" charset="0"/>
                                            <a:cs typeface="Cambria Math" charset="0"/>
                                          </a:rPr>
                                          <m:t>𝒊</m:t>
                                        </m:r>
                                      </m:sub>
                                    </m:sSub>
                                    <m:r>
                                      <a:rPr lang="en-US" sz="1400" b="1" i="1" dirty="0">
                                        <a:solidFill>
                                          <a:srgbClr val="C00000"/>
                                        </a:solidFill>
                                        <a:latin typeface="Cambria Math" charset="0"/>
                                        <a:ea typeface="Cambria Math" charset="0"/>
                                        <a:cs typeface="Cambria Math" charset="0"/>
                                      </a:rPr>
                                      <m:t>−</m:t>
                                    </m:r>
                                    <m:r>
                                      <a:rPr lang="en-US" sz="1400" b="1" i="1" dirty="0" smtClean="0">
                                        <a:solidFill>
                                          <a:srgbClr val="C00000"/>
                                        </a:solidFill>
                                        <a:latin typeface="Cambria Math" charset="0"/>
                                        <a:ea typeface="Cambria Math" charset="0"/>
                                        <a:cs typeface="Cambria Math" charset="0"/>
                                      </a:rPr>
                                      <m:t>𝒉</m:t>
                                    </m:r>
                                    <m:d>
                                      <m:dPr>
                                        <m:ctrlPr>
                                          <a:rPr lang="en-US" sz="1400" b="1" i="1" dirty="0" smtClean="0">
                                            <a:solidFill>
                                              <a:srgbClr val="C00000"/>
                                            </a:solidFill>
                                            <a:latin typeface="Cambria Math" charset="0"/>
                                            <a:ea typeface="Cambria Math" charset="0"/>
                                            <a:cs typeface="Cambria Math" charset="0"/>
                                          </a:rPr>
                                        </m:ctrlPr>
                                      </m:dPr>
                                      <m:e>
                                        <m:sSub>
                                          <m:sSubPr>
                                            <m:ctrlPr>
                                              <a:rPr lang="en-US" sz="1400" b="1" i="1" dirty="0">
                                                <a:solidFill>
                                                  <a:srgbClr val="C00000"/>
                                                </a:solidFill>
                                                <a:latin typeface="Cambria Math" charset="0"/>
                                                <a:ea typeface="Cambria Math" charset="0"/>
                                                <a:cs typeface="Cambria Math" charset="0"/>
                                              </a:rPr>
                                            </m:ctrlPr>
                                          </m:sSubPr>
                                          <m:e>
                                            <m:r>
                                              <a:rPr lang="en-US" sz="1400" b="1" i="1" dirty="0">
                                                <a:solidFill>
                                                  <a:srgbClr val="C00000"/>
                                                </a:solidFill>
                                                <a:latin typeface="Cambria Math" charset="0"/>
                                                <a:ea typeface="Cambria Math" charset="0"/>
                                                <a:cs typeface="Cambria Math" charset="0"/>
                                              </a:rPr>
                                              <m:t>𝒙</m:t>
                                            </m:r>
                                          </m:e>
                                          <m:sub>
                                            <m:r>
                                              <a:rPr lang="en-US" sz="1400" b="1" i="1" dirty="0">
                                                <a:solidFill>
                                                  <a:srgbClr val="C00000"/>
                                                </a:solidFill>
                                                <a:latin typeface="Cambria Math" charset="0"/>
                                                <a:ea typeface="Cambria Math" charset="0"/>
                                                <a:cs typeface="Cambria Math" charset="0"/>
                                              </a:rPr>
                                              <m:t>𝒊</m:t>
                                            </m:r>
                                          </m:sub>
                                        </m:sSub>
                                        <m:r>
                                          <a:rPr lang="en-US" sz="1400" b="1" i="1" dirty="0" smtClean="0">
                                            <a:solidFill>
                                              <a:srgbClr val="C00000"/>
                                            </a:solidFill>
                                            <a:latin typeface="Cambria Math" charset="0"/>
                                            <a:ea typeface="Cambria Math" charset="0"/>
                                            <a:cs typeface="Cambria Math" charset="0"/>
                                          </a:rPr>
                                          <m:t>;</m:t>
                                        </m:r>
                                        <m:r>
                                          <a:rPr lang="en-US" sz="1400" b="1" i="1">
                                            <a:solidFill>
                                              <a:srgbClr val="C00000"/>
                                            </a:solidFill>
                                            <a:latin typeface="Cambria Math" charset="0"/>
                                          </a:rPr>
                                          <m:t> </m:t>
                                        </m:r>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a:solidFill>
                                                  <a:srgbClr val="C00000"/>
                                                </a:solidFill>
                                                <a:latin typeface="Cambria Math" charset="0"/>
                                              </a:rPr>
                                              <m:t>𝟏</m:t>
                                            </m:r>
                                          </m:sub>
                                        </m:sSub>
                                        <m:r>
                                          <a:rPr lang="en-US" sz="1400" b="1" i="1">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a:solidFill>
                                                  <a:srgbClr val="C00000"/>
                                                </a:solidFill>
                                                <a:latin typeface="Cambria Math" charset="0"/>
                                              </a:rPr>
                                              <m:t>𝟐</m:t>
                                            </m:r>
                                          </m:sub>
                                        </m:sSub>
                                        <m:r>
                                          <a:rPr lang="en-US" sz="1400" b="1" i="1">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smtClean="0">
                                                <a:solidFill>
                                                  <a:srgbClr val="C00000"/>
                                                </a:solidFill>
                                                <a:latin typeface="Cambria Math" charset="0"/>
                                              </a:rPr>
                                              <m:t>𝒌</m:t>
                                            </m:r>
                                          </m:sub>
                                        </m:sSub>
                                      </m:e>
                                    </m:d>
                                  </m:e>
                                </m:d>
                              </m:e>
                              <m:sup>
                                <m:r>
                                  <a:rPr lang="en-US" sz="1400" b="1" i="1" dirty="0">
                                    <a:solidFill>
                                      <a:srgbClr val="C00000"/>
                                    </a:solidFill>
                                    <a:latin typeface="Cambria Math" charset="0"/>
                                    <a:ea typeface="Cambria Math" charset="0"/>
                                    <a:cs typeface="Cambria Math" charset="0"/>
                                  </a:rPr>
                                  <m:t>𝟐</m:t>
                                </m:r>
                              </m:sup>
                            </m:sSup>
                          </m:num>
                          <m:den>
                            <m:sSubSup>
                              <m:sSubSupPr>
                                <m:ctrlPr>
                                  <a:rPr lang="en-US" sz="1400" b="1" i="1" dirty="0">
                                    <a:solidFill>
                                      <a:srgbClr val="C00000"/>
                                    </a:solidFill>
                                    <a:latin typeface="Cambria Math" charset="0"/>
                                    <a:ea typeface="Cambria Math" charset="0"/>
                                    <a:cs typeface="Cambria Math" charset="0"/>
                                  </a:rPr>
                                </m:ctrlPr>
                              </m:sSubSupPr>
                              <m:e>
                                <m:r>
                                  <a:rPr lang="el-GR" sz="1400" b="1" i="1" dirty="0">
                                    <a:solidFill>
                                      <a:srgbClr val="C00000"/>
                                    </a:solidFill>
                                    <a:latin typeface="Cambria Math" charset="0"/>
                                    <a:ea typeface="Cambria Math" charset="0"/>
                                    <a:cs typeface="Cambria Math" charset="0"/>
                                  </a:rPr>
                                  <m:t>𝝈</m:t>
                                </m:r>
                              </m:e>
                              <m:sub>
                                <m:r>
                                  <a:rPr lang="en-US" sz="1400" b="1" i="1" dirty="0">
                                    <a:solidFill>
                                      <a:srgbClr val="C00000"/>
                                    </a:solidFill>
                                    <a:latin typeface="Cambria Math" charset="0"/>
                                    <a:ea typeface="Cambria Math" charset="0"/>
                                    <a:cs typeface="Cambria Math" charset="0"/>
                                  </a:rPr>
                                  <m:t>𝒊</m:t>
                                </m:r>
                              </m:sub>
                              <m:sup>
                                <m:r>
                                  <a:rPr lang="el-GR" sz="1400" b="1" i="1" dirty="0">
                                    <a:solidFill>
                                      <a:srgbClr val="C00000"/>
                                    </a:solidFill>
                                    <a:latin typeface="Cambria Math" charset="0"/>
                                    <a:ea typeface="Cambria Math" charset="0"/>
                                    <a:cs typeface="Cambria Math" charset="0"/>
                                  </a:rPr>
                                  <m:t>𝟐</m:t>
                                </m:r>
                              </m:sup>
                            </m:sSubSup>
                          </m:den>
                        </m:f>
                      </m:e>
                    </m:nary>
                  </m:oMath>
                </a14:m>
                <a:r>
                  <a:rPr lang="el-GR" sz="1400" dirty="0" smtClean="0"/>
                  <a:t> </a:t>
                </a:r>
                <a:r>
                  <a:rPr lang="en-US" sz="1400" dirty="0" smtClean="0"/>
                  <a:t> </a:t>
                </a:r>
                <a:r>
                  <a:rPr lang="el-GR" sz="1400" dirty="0" smtClean="0"/>
                  <a:t>όπου  </a:t>
                </a:r>
                <a14:m>
                  <m:oMath xmlns:m="http://schemas.openxmlformats.org/officeDocument/2006/math">
                    <m:r>
                      <a:rPr lang="en-US" sz="1400" b="1" i="1" dirty="0">
                        <a:solidFill>
                          <a:srgbClr val="C00000"/>
                        </a:solidFill>
                        <a:latin typeface="Cambria Math" charset="0"/>
                        <a:ea typeface="Cambria Math" charset="0"/>
                        <a:cs typeface="Cambria Math" charset="0"/>
                      </a:rPr>
                      <m:t>𝒉</m:t>
                    </m:r>
                    <m:d>
                      <m:dPr>
                        <m:ctrlPr>
                          <a:rPr lang="en-US" sz="1400" b="1" i="1" dirty="0">
                            <a:solidFill>
                              <a:srgbClr val="C00000"/>
                            </a:solidFill>
                            <a:latin typeface="Cambria Math" charset="0"/>
                            <a:ea typeface="Cambria Math" charset="0"/>
                            <a:cs typeface="Cambria Math" charset="0"/>
                          </a:rPr>
                        </m:ctrlPr>
                      </m:dPr>
                      <m:e>
                        <m:sSub>
                          <m:sSubPr>
                            <m:ctrlPr>
                              <a:rPr lang="en-US" sz="1400" b="1" i="1" dirty="0">
                                <a:solidFill>
                                  <a:srgbClr val="C00000"/>
                                </a:solidFill>
                                <a:latin typeface="Cambria Math" charset="0"/>
                                <a:ea typeface="Cambria Math" charset="0"/>
                                <a:cs typeface="Cambria Math" charset="0"/>
                              </a:rPr>
                            </m:ctrlPr>
                          </m:sSubPr>
                          <m:e>
                            <m:r>
                              <a:rPr lang="en-US" sz="1400" b="1" i="1" dirty="0">
                                <a:solidFill>
                                  <a:srgbClr val="C00000"/>
                                </a:solidFill>
                                <a:latin typeface="Cambria Math" charset="0"/>
                                <a:ea typeface="Cambria Math" charset="0"/>
                                <a:cs typeface="Cambria Math" charset="0"/>
                              </a:rPr>
                              <m:t>𝒙</m:t>
                            </m:r>
                          </m:e>
                          <m:sub/>
                        </m:sSub>
                        <m:r>
                          <a:rPr lang="en-US" sz="1400" b="1" i="1" dirty="0">
                            <a:solidFill>
                              <a:srgbClr val="C00000"/>
                            </a:solidFill>
                            <a:latin typeface="Cambria Math" charset="0"/>
                            <a:ea typeface="Cambria Math" charset="0"/>
                            <a:cs typeface="Cambria Math" charset="0"/>
                          </a:rPr>
                          <m:t>;</m:t>
                        </m:r>
                        <m:r>
                          <a:rPr lang="en-US" sz="1400" b="1" i="1">
                            <a:solidFill>
                              <a:srgbClr val="C00000"/>
                            </a:solidFill>
                            <a:latin typeface="Cambria Math" charset="0"/>
                          </a:rPr>
                          <m:t> </m:t>
                        </m:r>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a:solidFill>
                                  <a:srgbClr val="C00000"/>
                                </a:solidFill>
                                <a:latin typeface="Cambria Math" charset="0"/>
                              </a:rPr>
                              <m:t>𝟏</m:t>
                            </m:r>
                          </m:sub>
                        </m:sSub>
                        <m:r>
                          <a:rPr lang="en-US" sz="1400" b="1" i="1">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a:solidFill>
                                  <a:srgbClr val="C00000"/>
                                </a:solidFill>
                                <a:latin typeface="Cambria Math" charset="0"/>
                              </a:rPr>
                              <m:t>𝟐</m:t>
                            </m:r>
                          </m:sub>
                        </m:sSub>
                        <m:r>
                          <a:rPr lang="en-US" sz="1400" b="1" i="1" smtClean="0">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smtClean="0">
                                <a:solidFill>
                                  <a:srgbClr val="C00000"/>
                                </a:solidFill>
                                <a:latin typeface="Cambria Math" charset="0"/>
                              </a:rPr>
                              <m:t>𝟑</m:t>
                            </m:r>
                          </m:sub>
                        </m:sSub>
                      </m:e>
                    </m:d>
                  </m:oMath>
                </a14:m>
                <a:r>
                  <a:rPr lang="el-GR" sz="1400" dirty="0" smtClean="0"/>
                  <a:t> = </a:t>
                </a:r>
                <a14:m>
                  <m:oMath xmlns:m="http://schemas.openxmlformats.org/officeDocument/2006/math">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a:solidFill>
                              <a:srgbClr val="C00000"/>
                            </a:solidFill>
                            <a:latin typeface="Cambria Math" charset="0"/>
                          </a:rPr>
                          <m:t>𝟏</m:t>
                        </m:r>
                      </m:sub>
                    </m:sSub>
                    <m:r>
                      <m:rPr>
                        <m:sty m:val="p"/>
                      </m:rPr>
                      <a:rPr lang="en-US" sz="1400" b="0" i="0" smtClean="0">
                        <a:solidFill>
                          <a:srgbClr val="C00000"/>
                        </a:solidFill>
                        <a:latin typeface="Cambria Math" charset="0"/>
                      </a:rPr>
                      <m:t>sin</m:t>
                    </m:r>
                    <m:d>
                      <m:dPr>
                        <m:ctrlPr>
                          <a:rPr lang="en-US" sz="1400" b="0" i="1" smtClean="0">
                            <a:solidFill>
                              <a:srgbClr val="C00000"/>
                            </a:solidFill>
                            <a:latin typeface="Cambria Math" charset="0"/>
                          </a:rPr>
                        </m:ctrlPr>
                      </m:dPr>
                      <m:e>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a:solidFill>
                                  <a:srgbClr val="C00000"/>
                                </a:solidFill>
                                <a:latin typeface="Cambria Math" charset="0"/>
                              </a:rPr>
                              <m:t>𝟐</m:t>
                            </m:r>
                          </m:sub>
                        </m:sSub>
                        <m:r>
                          <a:rPr lang="en-US" sz="1400" b="0" i="1" smtClean="0">
                            <a:solidFill>
                              <a:srgbClr val="C00000"/>
                            </a:solidFill>
                            <a:latin typeface="Cambria Math" charset="0"/>
                          </a:rPr>
                          <m:t>𝑥</m:t>
                        </m:r>
                        <m:r>
                          <a:rPr lang="en-US" sz="1400" b="0" i="1" smtClean="0">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𝒂</m:t>
                            </m:r>
                          </m:e>
                          <m:sub>
                            <m:r>
                              <a:rPr lang="en-US" sz="1400" b="1" i="1">
                                <a:solidFill>
                                  <a:srgbClr val="C00000"/>
                                </a:solidFill>
                                <a:latin typeface="Cambria Math" charset="0"/>
                              </a:rPr>
                              <m:t>𝟑</m:t>
                            </m:r>
                          </m:sub>
                        </m:sSub>
                      </m:e>
                    </m:d>
                  </m:oMath>
                </a14:m>
                <a:endParaRPr lang="en-US" sz="1400" dirty="0" smtClean="0"/>
              </a:p>
              <a:p>
                <a:pPr algn="just"/>
                <a:r>
                  <a:rPr lang="el-GR" sz="1400" dirty="0" smtClean="0"/>
                  <a:t>ορίζεται για κάθε «πρότυπο προσαρμογής»</a:t>
                </a:r>
                <a:r>
                  <a:rPr lang="en-US" sz="1400" dirty="0" smtClean="0"/>
                  <a:t>, </a:t>
                </a:r>
                <a:r>
                  <a:rPr lang="el-GR" sz="1400" dirty="0" smtClean="0"/>
                  <a:t>έστω και εάν οι μετρήσεις</a:t>
                </a:r>
                <a:r>
                  <a:rPr lang="en-US" sz="1400" dirty="0" smtClean="0"/>
                  <a:t> </a:t>
                </a:r>
                <a14:m>
                  <m:oMath xmlns:m="http://schemas.openxmlformats.org/officeDocument/2006/math">
                    <m:sSub>
                      <m:sSubPr>
                        <m:ctrlPr>
                          <a:rPr lang="en-US" sz="1400" b="1" i="1">
                            <a:solidFill>
                              <a:srgbClr val="C00000"/>
                            </a:solidFill>
                            <a:latin typeface="Cambria Math" charset="0"/>
                          </a:rPr>
                        </m:ctrlPr>
                      </m:sSubPr>
                      <m:e>
                        <m:r>
                          <a:rPr lang="en-US" sz="1400" b="1" i="1">
                            <a:solidFill>
                              <a:srgbClr val="C00000"/>
                            </a:solidFill>
                            <a:latin typeface="Cambria Math" charset="0"/>
                          </a:rPr>
                          <m:t>𝒚</m:t>
                        </m:r>
                      </m:e>
                      <m:sub>
                        <m:r>
                          <a:rPr lang="en-US" sz="1400" b="1" i="1">
                            <a:solidFill>
                              <a:srgbClr val="C00000"/>
                            </a:solidFill>
                            <a:latin typeface="Cambria Math" charset="0"/>
                          </a:rPr>
                          <m:t>𝟏</m:t>
                        </m:r>
                      </m:sub>
                    </m:sSub>
                    <m:r>
                      <a:rPr lang="en-US" sz="1400" b="1" i="1">
                        <a:solidFill>
                          <a:srgbClr val="C00000"/>
                        </a:solidFill>
                        <a:latin typeface="Cambria Math" charset="0"/>
                      </a:rPr>
                      <m:t>,…</m:t>
                    </m:r>
                    <m:sSub>
                      <m:sSubPr>
                        <m:ctrlPr>
                          <a:rPr lang="en-US" sz="1400" b="1" i="1">
                            <a:solidFill>
                              <a:srgbClr val="C00000"/>
                            </a:solidFill>
                            <a:latin typeface="Cambria Math" charset="0"/>
                          </a:rPr>
                        </m:ctrlPr>
                      </m:sSubPr>
                      <m:e>
                        <m:r>
                          <a:rPr lang="en-US" sz="1400" b="1" i="1">
                            <a:solidFill>
                              <a:srgbClr val="C00000"/>
                            </a:solidFill>
                            <a:latin typeface="Cambria Math" charset="0"/>
                          </a:rPr>
                          <m:t>𝒚</m:t>
                        </m:r>
                      </m:e>
                      <m:sub>
                        <m:r>
                          <a:rPr lang="en-US" sz="1400" b="1" i="1">
                            <a:solidFill>
                              <a:srgbClr val="C00000"/>
                            </a:solidFill>
                            <a:latin typeface="Cambria Math" charset="0"/>
                          </a:rPr>
                          <m:t>𝑵</m:t>
                        </m:r>
                      </m:sub>
                    </m:sSub>
                  </m:oMath>
                </a14:m>
                <a:r>
                  <a:rPr lang="en-US" sz="1400" dirty="0" smtClean="0"/>
                  <a:t> </a:t>
                </a:r>
                <a:r>
                  <a:rPr lang="el-GR" sz="1400" dirty="0" smtClean="0"/>
                  <a:t>ΔΕΝ ακολουθο</a:t>
                </a:r>
                <a:r>
                  <a:rPr lang="el-GR" sz="1400" dirty="0" smtClean="0"/>
                  <a:t>ύν </a:t>
                </a:r>
                <a:r>
                  <a:rPr lang="en-US" sz="1400" dirty="0" smtClean="0"/>
                  <a:t>Gaussian </a:t>
                </a:r>
                <a:r>
                  <a:rPr lang="el-GR" sz="1400" dirty="0" smtClean="0"/>
                  <a:t>συναρτήσεις πυκνότητας πιθανότητας</a:t>
                </a:r>
                <a:endParaRPr lang="en-US" sz="1400" dirty="0"/>
              </a:p>
            </p:txBody>
          </p:sp>
        </mc:Choice>
        <mc:Fallback>
          <p:sp>
            <p:nvSpPr>
              <p:cNvPr id="3" name="TextBox 2"/>
              <p:cNvSpPr txBox="1">
                <a:spLocks noRot="1" noChangeAspect="1" noMove="1" noResize="1" noEditPoints="1" noAdjustHandles="1" noChangeArrowheads="1" noChangeShapeType="1" noTextEdit="1"/>
              </p:cNvSpPr>
              <p:nvPr/>
            </p:nvSpPr>
            <p:spPr>
              <a:xfrm>
                <a:off x="395536" y="260648"/>
                <a:ext cx="8064896" cy="1167371"/>
              </a:xfrm>
              <a:prstGeom prst="rect">
                <a:avLst/>
              </a:prstGeom>
              <a:blipFill rotWithShape="0">
                <a:blip r:embed="rId2"/>
                <a:stretch>
                  <a:fillRect l="-227" t="-1047" r="-756" b="-418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700808"/>
            <a:ext cx="3527884" cy="2630857"/>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107504" y="4581128"/>
                <a:ext cx="8496944" cy="1653273"/>
              </a:xfrm>
              <a:prstGeom prst="rect">
                <a:avLst/>
              </a:prstGeom>
              <a:noFill/>
            </p:spPr>
            <p:txBody>
              <a:bodyPr wrap="square" rtlCol="0">
                <a:spAutoFit/>
              </a:bodyPr>
              <a:lstStyle/>
              <a:p>
                <a:pPr algn="just"/>
                <a:r>
                  <a:rPr lang="el-GR" sz="1600" dirty="0" smtClean="0">
                    <a:solidFill>
                      <a:srgbClr val="0000CC"/>
                    </a:solidFill>
                  </a:rPr>
                  <a:t>Ορ</a:t>
                </a:r>
                <a:r>
                  <a:rPr lang="el-GR" sz="1600" dirty="0" smtClean="0">
                    <a:solidFill>
                      <a:srgbClr val="0000CC"/>
                    </a:solidFill>
                  </a:rPr>
                  <a:t>ίζεται ακόμη και στην περίπτωση όπου οι μετρήσεις  </a:t>
                </a:r>
                <a14:m>
                  <m:oMath xmlns:m="http://schemas.openxmlformats.org/officeDocument/2006/math">
                    <m:sSub>
                      <m:sSubPr>
                        <m:ctrlPr>
                          <a:rPr lang="en-US" sz="1600" b="1" i="1">
                            <a:solidFill>
                              <a:srgbClr val="0000CC"/>
                            </a:solidFill>
                            <a:latin typeface="Cambria Math" charset="0"/>
                          </a:rPr>
                        </m:ctrlPr>
                      </m:sSubPr>
                      <m:e>
                        <m:r>
                          <a:rPr lang="en-US" sz="1600" b="1" i="1">
                            <a:solidFill>
                              <a:srgbClr val="0000CC"/>
                            </a:solidFill>
                            <a:latin typeface="Cambria Math" charset="0"/>
                          </a:rPr>
                          <m:t>𝒚</m:t>
                        </m:r>
                      </m:e>
                      <m:sub>
                        <m:r>
                          <a:rPr lang="en-US" sz="1600" b="1" i="1">
                            <a:solidFill>
                              <a:srgbClr val="0000CC"/>
                            </a:solidFill>
                            <a:latin typeface="Cambria Math" charset="0"/>
                          </a:rPr>
                          <m:t>𝟏</m:t>
                        </m:r>
                      </m:sub>
                    </m:sSub>
                    <m:r>
                      <a:rPr lang="en-US" sz="1600" b="1" i="1">
                        <a:solidFill>
                          <a:srgbClr val="0000CC"/>
                        </a:solidFill>
                        <a:latin typeface="Cambria Math" charset="0"/>
                      </a:rPr>
                      <m:t>,…</m:t>
                    </m:r>
                    <m:sSub>
                      <m:sSubPr>
                        <m:ctrlPr>
                          <a:rPr lang="en-US" sz="1600" b="1" i="1">
                            <a:solidFill>
                              <a:srgbClr val="0000CC"/>
                            </a:solidFill>
                            <a:latin typeface="Cambria Math" charset="0"/>
                          </a:rPr>
                        </m:ctrlPr>
                      </m:sSubPr>
                      <m:e>
                        <m:r>
                          <a:rPr lang="en-US" sz="1600" b="1" i="1">
                            <a:solidFill>
                              <a:srgbClr val="0000CC"/>
                            </a:solidFill>
                            <a:latin typeface="Cambria Math" charset="0"/>
                          </a:rPr>
                          <m:t>𝒚</m:t>
                        </m:r>
                      </m:e>
                      <m:sub>
                        <m:r>
                          <a:rPr lang="en-US" sz="1600" b="1" i="1">
                            <a:solidFill>
                              <a:srgbClr val="0000CC"/>
                            </a:solidFill>
                            <a:latin typeface="Cambria Math" charset="0"/>
                          </a:rPr>
                          <m:t>𝑵</m:t>
                        </m:r>
                      </m:sub>
                    </m:sSub>
                  </m:oMath>
                </a14:m>
                <a:r>
                  <a:rPr lang="el-GR" sz="1600" dirty="0" smtClean="0">
                    <a:solidFill>
                      <a:srgbClr val="0000CC"/>
                    </a:solidFill>
                  </a:rPr>
                  <a:t> ε</a:t>
                </a:r>
                <a:r>
                  <a:rPr lang="el-GR" sz="1600" dirty="0" smtClean="0">
                    <a:solidFill>
                      <a:srgbClr val="0000CC"/>
                    </a:solidFill>
                  </a:rPr>
                  <a:t>ίναι αμοιβαία εξαρτημένες</a:t>
                </a:r>
              </a:p>
              <a:p>
                <a:pPr algn="just"/>
                <a:endParaRPr lang="el-GR" sz="1600" dirty="0"/>
              </a:p>
              <a:p>
                <a:pPr algn="just"/>
                <a:r>
                  <a:rPr lang="el-GR" sz="1600" dirty="0" smtClean="0"/>
                  <a:t>Επισημαίνεται πως οι ιδιότητες των εκτιμητών που αναφέραμε (π.χ. ότι </a:t>
                </a:r>
                <a14:m>
                  <m:oMath xmlns:m="http://schemas.openxmlformats.org/officeDocument/2006/math">
                    <m:sSup>
                      <m:sSupPr>
                        <m:ctrlPr>
                          <a:rPr lang="en-US" sz="1600" b="1" i="1" dirty="0">
                            <a:solidFill>
                              <a:srgbClr val="C00000"/>
                            </a:solidFill>
                            <a:latin typeface="Cambria Math" charset="0"/>
                          </a:rPr>
                        </m:ctrlPr>
                      </m:sSupPr>
                      <m:e>
                        <m:sSubSup>
                          <m:sSubSupPr>
                            <m:ctrlPr>
                              <a:rPr lang="en-US" sz="1600" b="1" i="1" dirty="0">
                                <a:solidFill>
                                  <a:srgbClr val="C00000"/>
                                </a:solidFill>
                                <a:latin typeface="Cambria Math" charset="0"/>
                              </a:rPr>
                            </m:ctrlPr>
                          </m:sSubSupPr>
                          <m:e>
                            <m:r>
                              <a:rPr lang="en-US" sz="1600" b="1" i="1" dirty="0">
                                <a:solidFill>
                                  <a:srgbClr val="C00000"/>
                                </a:solidFill>
                                <a:latin typeface="Cambria Math" charset="0"/>
                              </a:rPr>
                              <m:t>𝑸</m:t>
                            </m:r>
                          </m:e>
                          <m:sub>
                            <m:r>
                              <a:rPr lang="en-US" sz="1600" b="1" i="1" dirty="0">
                                <a:solidFill>
                                  <a:srgbClr val="C00000"/>
                                </a:solidFill>
                                <a:latin typeface="Cambria Math" charset="0"/>
                              </a:rPr>
                              <m:t>𝒎𝒊𝒏</m:t>
                            </m:r>
                          </m:sub>
                          <m:sup>
                            <m:r>
                              <a:rPr lang="en-US" sz="1600" b="1" i="1" dirty="0">
                                <a:solidFill>
                                  <a:srgbClr val="C00000"/>
                                </a:solidFill>
                                <a:latin typeface="Cambria Math" charset="0"/>
                              </a:rPr>
                              <m:t>𝟐</m:t>
                            </m:r>
                          </m:sup>
                        </m:sSubSup>
                        <m:r>
                          <a:rPr lang="en-US" sz="1600" b="1" i="1" dirty="0">
                            <a:solidFill>
                              <a:srgbClr val="C00000"/>
                            </a:solidFill>
                            <a:latin typeface="Cambria Math" charset="0"/>
                          </a:rPr>
                          <m:t>=</m:t>
                        </m:r>
                        <m:r>
                          <a:rPr lang="en-US" sz="1600" b="1" i="1" dirty="0">
                            <a:solidFill>
                              <a:srgbClr val="C00000"/>
                            </a:solidFill>
                            <a:latin typeface="Cambria Math" charset="0"/>
                          </a:rPr>
                          <m:t>𝑸</m:t>
                        </m:r>
                      </m:e>
                      <m:sup>
                        <m:r>
                          <a:rPr lang="en-US" sz="1600" b="1" i="1" dirty="0">
                            <a:solidFill>
                              <a:srgbClr val="C00000"/>
                            </a:solidFill>
                            <a:latin typeface="Cambria Math" charset="0"/>
                          </a:rPr>
                          <m:t>𝟐</m:t>
                        </m:r>
                      </m:sup>
                    </m:sSup>
                    <m:d>
                      <m:dPr>
                        <m:ctrlPr>
                          <a:rPr lang="en-US" sz="1600" b="1" i="1" dirty="0">
                            <a:solidFill>
                              <a:srgbClr val="C00000"/>
                            </a:solidFill>
                            <a:latin typeface="Cambria Math" charset="0"/>
                          </a:rPr>
                        </m:ctrlPr>
                      </m:dPr>
                      <m:e>
                        <m:sSub>
                          <m:sSubPr>
                            <m:ctrlPr>
                              <a:rPr lang="en-US" sz="1600" b="1" i="1">
                                <a:solidFill>
                                  <a:srgbClr val="C00000"/>
                                </a:solidFill>
                                <a:latin typeface="Cambria Math" charset="0"/>
                              </a:rPr>
                            </m:ctrlPr>
                          </m:sSubPr>
                          <m:e>
                            <m:r>
                              <a:rPr lang="en-US" sz="1600" b="1" i="1">
                                <a:solidFill>
                                  <a:srgbClr val="C00000"/>
                                </a:solidFill>
                                <a:latin typeface="Cambria Math" charset="0"/>
                              </a:rPr>
                              <m:t>𝒚</m:t>
                            </m:r>
                          </m:e>
                          <m:sub>
                            <m:r>
                              <a:rPr lang="en-US" sz="1600" b="1" i="1">
                                <a:solidFill>
                                  <a:srgbClr val="C00000"/>
                                </a:solidFill>
                                <a:latin typeface="Cambria Math" charset="0"/>
                              </a:rPr>
                              <m:t>𝟏</m:t>
                            </m:r>
                          </m:sub>
                        </m:sSub>
                        <m:r>
                          <a:rPr lang="en-US" sz="1600" b="1" i="1">
                            <a:solidFill>
                              <a:srgbClr val="C00000"/>
                            </a:solidFill>
                            <a:latin typeface="Cambria Math" charset="0"/>
                          </a:rPr>
                          <m:t>,…</m:t>
                        </m:r>
                        <m:sSub>
                          <m:sSubPr>
                            <m:ctrlPr>
                              <a:rPr lang="en-US" sz="1600" b="1" i="1">
                                <a:solidFill>
                                  <a:srgbClr val="C00000"/>
                                </a:solidFill>
                                <a:latin typeface="Cambria Math" charset="0"/>
                              </a:rPr>
                            </m:ctrlPr>
                          </m:sSubPr>
                          <m:e>
                            <m:r>
                              <a:rPr lang="en-US" sz="1600" b="1" i="1">
                                <a:solidFill>
                                  <a:srgbClr val="C00000"/>
                                </a:solidFill>
                                <a:latin typeface="Cambria Math" charset="0"/>
                              </a:rPr>
                              <m:t>𝒚</m:t>
                            </m:r>
                          </m:e>
                          <m:sub>
                            <m:r>
                              <a:rPr lang="en-US" sz="1600" b="1" i="1">
                                <a:solidFill>
                                  <a:srgbClr val="C00000"/>
                                </a:solidFill>
                                <a:latin typeface="Cambria Math" charset="0"/>
                              </a:rPr>
                              <m:t>𝑵</m:t>
                            </m:r>
                          </m:sub>
                        </m:sSub>
                        <m:r>
                          <a:rPr lang="en-US" sz="1600" b="1" i="1">
                            <a:solidFill>
                              <a:srgbClr val="C00000"/>
                            </a:solidFill>
                            <a:latin typeface="Cambria Math" charset="0"/>
                          </a:rPr>
                          <m:t>;</m:t>
                        </m:r>
                        <m:acc>
                          <m:accPr>
                            <m:chr m:val="̂"/>
                            <m:ctrlPr>
                              <a:rPr lang="en-US" sz="1600" b="1" i="1" dirty="0">
                                <a:solidFill>
                                  <a:srgbClr val="C00000"/>
                                </a:solidFill>
                                <a:latin typeface="Cambria Math" charset="0"/>
                              </a:rPr>
                            </m:ctrlPr>
                          </m:accPr>
                          <m:e>
                            <m:r>
                              <a:rPr lang="en-US" sz="1600" b="1" i="1">
                                <a:solidFill>
                                  <a:srgbClr val="C00000"/>
                                </a:solidFill>
                                <a:latin typeface="Cambria Math" charset="0"/>
                              </a:rPr>
                              <m:t>𝒂</m:t>
                            </m:r>
                          </m:e>
                        </m:acc>
                        <m:r>
                          <a:rPr lang="en-US" sz="1600" b="1" i="1">
                            <a:solidFill>
                              <a:srgbClr val="C00000"/>
                            </a:solidFill>
                            <a:latin typeface="Cambria Math" charset="0"/>
                          </a:rPr>
                          <m:t>,</m:t>
                        </m:r>
                        <m:acc>
                          <m:accPr>
                            <m:chr m:val="̂"/>
                            <m:ctrlPr>
                              <a:rPr lang="en-US" sz="1600" b="1" i="1" dirty="0">
                                <a:solidFill>
                                  <a:srgbClr val="C00000"/>
                                </a:solidFill>
                                <a:latin typeface="Cambria Math" charset="0"/>
                              </a:rPr>
                            </m:ctrlPr>
                          </m:accPr>
                          <m:e>
                            <m:r>
                              <a:rPr lang="en-US" sz="1600" b="1" i="1">
                                <a:solidFill>
                                  <a:srgbClr val="C00000"/>
                                </a:solidFill>
                                <a:latin typeface="Cambria Math" charset="0"/>
                              </a:rPr>
                              <m:t>𝒃</m:t>
                            </m:r>
                          </m:e>
                        </m:acc>
                      </m:e>
                    </m:d>
                  </m:oMath>
                </a14:m>
                <a:r>
                  <a:rPr lang="el-GR" sz="1600" dirty="0" smtClean="0"/>
                  <a:t> ακολο</a:t>
                </a:r>
                <a:r>
                  <a:rPr lang="el-GR" sz="1600" dirty="0" smtClean="0"/>
                  <a:t>υθεί την </a:t>
                </a:r>
                <a14:m>
                  <m:oMath xmlns:m="http://schemas.openxmlformats.org/officeDocument/2006/math">
                    <m:sSup>
                      <m:sSupPr>
                        <m:ctrlPr>
                          <a:rPr lang="en-US" sz="1600" i="1">
                            <a:latin typeface="Cambria Math" charset="0"/>
                            <a:ea typeface="Cambria Math" charset="0"/>
                            <a:cs typeface="Cambria Math" charset="0"/>
                          </a:rPr>
                        </m:ctrlPr>
                      </m:sSupPr>
                      <m:e>
                        <m:r>
                          <a:rPr lang="en-US" sz="1600" i="1">
                            <a:latin typeface="Cambria Math" charset="0"/>
                            <a:ea typeface="Cambria Math" charset="0"/>
                            <a:cs typeface="Cambria Math" charset="0"/>
                          </a:rPr>
                          <m:t>𝜒</m:t>
                        </m:r>
                      </m:e>
                      <m:sup>
                        <m:r>
                          <a:rPr lang="el-GR" sz="1600" i="1">
                            <a:latin typeface="Cambria Math" charset="0"/>
                            <a:ea typeface="Cambria Math" charset="0"/>
                            <a:cs typeface="Cambria Math" charset="0"/>
                          </a:rPr>
                          <m:t>2</m:t>
                        </m:r>
                      </m:sup>
                    </m:sSup>
                    <m:d>
                      <m:dPr>
                        <m:ctrlPr>
                          <a:rPr lang="en-US" sz="1600" i="1">
                            <a:latin typeface="Cambria Math" charset="0"/>
                            <a:ea typeface="Cambria Math" charset="0"/>
                            <a:cs typeface="Cambria Math" charset="0"/>
                          </a:rPr>
                        </m:ctrlPr>
                      </m:dPr>
                      <m:e>
                        <m:sSubSup>
                          <m:sSubSupPr>
                            <m:ctrlPr>
                              <a:rPr lang="en-US" sz="1600" b="1" i="1" dirty="0">
                                <a:solidFill>
                                  <a:srgbClr val="C00000"/>
                                </a:solidFill>
                                <a:latin typeface="Cambria Math" charset="0"/>
                              </a:rPr>
                            </m:ctrlPr>
                          </m:sSubSupPr>
                          <m:e>
                            <m:r>
                              <a:rPr lang="en-US" sz="1600" b="1" i="1" dirty="0">
                                <a:solidFill>
                                  <a:srgbClr val="C00000"/>
                                </a:solidFill>
                                <a:latin typeface="Cambria Math" charset="0"/>
                              </a:rPr>
                              <m:t>𝑸</m:t>
                            </m:r>
                          </m:e>
                          <m:sub>
                            <m:r>
                              <a:rPr lang="en-US" sz="1600" b="1" i="1" dirty="0">
                                <a:solidFill>
                                  <a:srgbClr val="C00000"/>
                                </a:solidFill>
                                <a:latin typeface="Cambria Math" charset="0"/>
                              </a:rPr>
                              <m:t>𝒎𝒊𝒏</m:t>
                            </m:r>
                          </m:sub>
                          <m:sup>
                            <m:r>
                              <a:rPr lang="en-US" sz="1600" b="1" i="1" dirty="0">
                                <a:solidFill>
                                  <a:srgbClr val="C00000"/>
                                </a:solidFill>
                                <a:latin typeface="Cambria Math" charset="0"/>
                              </a:rPr>
                              <m:t>𝟐</m:t>
                            </m:r>
                          </m:sup>
                        </m:sSubSup>
                        <m:r>
                          <a:rPr lang="en-US" sz="1600" b="1" i="1" dirty="0">
                            <a:solidFill>
                              <a:srgbClr val="C00000"/>
                            </a:solidFill>
                            <a:latin typeface="Cambria Math" charset="0"/>
                          </a:rPr>
                          <m:t>;</m:t>
                        </m:r>
                        <m:r>
                          <a:rPr lang="en-US" sz="1600" i="1" dirty="0">
                            <a:solidFill>
                              <a:srgbClr val="C00000"/>
                            </a:solidFill>
                            <a:latin typeface="Cambria Math" charset="0"/>
                          </a:rPr>
                          <m:t>𝑘</m:t>
                        </m:r>
                      </m:e>
                    </m:d>
                  </m:oMath>
                </a14:m>
                <a:r>
                  <a:rPr lang="en-US" sz="1600" dirty="0"/>
                  <a:t>=</a:t>
                </a:r>
                <a14:m>
                  <m:oMath xmlns:m="http://schemas.openxmlformats.org/officeDocument/2006/math">
                    <m:f>
                      <m:fPr>
                        <m:ctrlPr>
                          <a:rPr lang="en-US" sz="1600" i="1" dirty="0">
                            <a:latin typeface="Cambria Math" charset="0"/>
                          </a:rPr>
                        </m:ctrlPr>
                      </m:fPr>
                      <m:num>
                        <m:r>
                          <a:rPr lang="en-US" sz="1600" i="1" dirty="0">
                            <a:latin typeface="Cambria Math" charset="0"/>
                          </a:rPr>
                          <m:t>1</m:t>
                        </m:r>
                      </m:num>
                      <m:den>
                        <m:sSup>
                          <m:sSupPr>
                            <m:ctrlPr>
                              <a:rPr lang="en-US" sz="1600" i="1" dirty="0">
                                <a:latin typeface="Cambria Math" charset="0"/>
                              </a:rPr>
                            </m:ctrlPr>
                          </m:sSupPr>
                          <m:e>
                            <m:r>
                              <a:rPr lang="en-US" sz="1600" i="1" dirty="0">
                                <a:latin typeface="Cambria Math" charset="0"/>
                              </a:rPr>
                              <m:t>2</m:t>
                            </m:r>
                          </m:e>
                          <m:sup>
                            <m:f>
                              <m:fPr>
                                <m:type m:val="skw"/>
                                <m:ctrlPr>
                                  <a:rPr lang="en-US" sz="1600" i="1" dirty="0">
                                    <a:latin typeface="Cambria Math" charset="0"/>
                                  </a:rPr>
                                </m:ctrlPr>
                              </m:fPr>
                              <m:num>
                                <m:r>
                                  <a:rPr lang="en-US" sz="1600" i="1" dirty="0">
                                    <a:latin typeface="Cambria Math" charset="0"/>
                                  </a:rPr>
                                  <m:t>𝑘</m:t>
                                </m:r>
                              </m:num>
                              <m:den>
                                <m:r>
                                  <a:rPr lang="en-US" sz="1600" i="1" dirty="0">
                                    <a:latin typeface="Cambria Math" charset="0"/>
                                  </a:rPr>
                                  <m:t>2</m:t>
                                </m:r>
                              </m:den>
                            </m:f>
                            <m:r>
                              <a:rPr lang="en-US" sz="1600" i="1" dirty="0">
                                <a:latin typeface="Cambria Math" charset="0"/>
                              </a:rPr>
                              <m:t> </m:t>
                            </m:r>
                            <m:r>
                              <m:rPr>
                                <m:sty m:val="p"/>
                              </m:rPr>
                              <a:rPr lang="el-GR" sz="1600" dirty="0">
                                <a:latin typeface="Cambria Math" charset="0"/>
                              </a:rPr>
                              <m:t>Γ</m:t>
                            </m:r>
                            <m:d>
                              <m:dPr>
                                <m:ctrlPr>
                                  <a:rPr lang="el-GR" sz="1600" i="1" dirty="0">
                                    <a:latin typeface="Cambria Math" charset="0"/>
                                  </a:rPr>
                                </m:ctrlPr>
                              </m:dPr>
                              <m:e>
                                <m:f>
                                  <m:fPr>
                                    <m:ctrlPr>
                                      <a:rPr lang="el-GR" sz="1600" i="1" dirty="0">
                                        <a:latin typeface="Cambria Math" charset="0"/>
                                      </a:rPr>
                                    </m:ctrlPr>
                                  </m:fPr>
                                  <m:num>
                                    <m:r>
                                      <a:rPr lang="en-US" sz="1600" i="1" dirty="0">
                                        <a:latin typeface="Cambria Math" charset="0"/>
                                      </a:rPr>
                                      <m:t>𝑘</m:t>
                                    </m:r>
                                  </m:num>
                                  <m:den>
                                    <m:r>
                                      <a:rPr lang="en-US" sz="1600" i="1" dirty="0">
                                        <a:latin typeface="Cambria Math" charset="0"/>
                                      </a:rPr>
                                      <m:t>2</m:t>
                                    </m:r>
                                  </m:den>
                                </m:f>
                              </m:e>
                            </m:d>
                          </m:sup>
                        </m:sSup>
                      </m:den>
                    </m:f>
                    <m:sSup>
                      <m:sSupPr>
                        <m:ctrlPr>
                          <a:rPr lang="en-US" sz="1600" i="1" dirty="0">
                            <a:latin typeface="Cambria Math" charset="0"/>
                          </a:rPr>
                        </m:ctrlPr>
                      </m:sSupPr>
                      <m:e>
                        <m:d>
                          <m:dPr>
                            <m:begChr m:val="["/>
                            <m:endChr m:val="]"/>
                            <m:ctrlPr>
                              <a:rPr lang="en-US" sz="1600" i="1" dirty="0">
                                <a:latin typeface="Cambria Math" charset="0"/>
                              </a:rPr>
                            </m:ctrlPr>
                          </m:dPr>
                          <m:e>
                            <m:sSubSup>
                              <m:sSubSupPr>
                                <m:ctrlPr>
                                  <a:rPr lang="en-US" sz="1600" b="1" i="1" dirty="0">
                                    <a:solidFill>
                                      <a:srgbClr val="C00000"/>
                                    </a:solidFill>
                                    <a:latin typeface="Cambria Math" charset="0"/>
                                  </a:rPr>
                                </m:ctrlPr>
                              </m:sSubSupPr>
                              <m:e>
                                <m:r>
                                  <a:rPr lang="en-US" sz="1600" b="1" i="1" dirty="0">
                                    <a:solidFill>
                                      <a:srgbClr val="C00000"/>
                                    </a:solidFill>
                                    <a:latin typeface="Cambria Math" charset="0"/>
                                  </a:rPr>
                                  <m:t>𝑸</m:t>
                                </m:r>
                              </m:e>
                              <m:sub>
                                <m:r>
                                  <a:rPr lang="en-US" sz="1600" b="1" i="1" dirty="0">
                                    <a:solidFill>
                                      <a:srgbClr val="C00000"/>
                                    </a:solidFill>
                                    <a:latin typeface="Cambria Math" charset="0"/>
                                  </a:rPr>
                                  <m:t>𝒎𝒊𝒏</m:t>
                                </m:r>
                              </m:sub>
                              <m:sup>
                                <m:r>
                                  <a:rPr lang="en-US" sz="1600" b="1" i="1" dirty="0">
                                    <a:solidFill>
                                      <a:srgbClr val="C00000"/>
                                    </a:solidFill>
                                    <a:latin typeface="Cambria Math" charset="0"/>
                                  </a:rPr>
                                  <m:t>𝟐</m:t>
                                </m:r>
                              </m:sup>
                            </m:sSubSup>
                          </m:e>
                        </m:d>
                      </m:e>
                      <m:sup>
                        <m:f>
                          <m:fPr>
                            <m:ctrlPr>
                              <a:rPr lang="en-US" sz="1600" i="1" dirty="0">
                                <a:latin typeface="Cambria Math" charset="0"/>
                              </a:rPr>
                            </m:ctrlPr>
                          </m:fPr>
                          <m:num>
                            <m:r>
                              <a:rPr lang="en-US" sz="1600" i="1" dirty="0">
                                <a:latin typeface="Cambria Math" charset="0"/>
                              </a:rPr>
                              <m:t>𝑘</m:t>
                            </m:r>
                          </m:num>
                          <m:den>
                            <m:r>
                              <a:rPr lang="en-US" sz="1600" i="1" dirty="0">
                                <a:latin typeface="Cambria Math" charset="0"/>
                              </a:rPr>
                              <m:t>2</m:t>
                            </m:r>
                          </m:den>
                        </m:f>
                        <m:r>
                          <a:rPr lang="en-US" sz="1600" i="1" dirty="0">
                            <a:latin typeface="Cambria Math" charset="0"/>
                          </a:rPr>
                          <m:t>−1</m:t>
                        </m:r>
                      </m:sup>
                    </m:sSup>
                    <m:sSup>
                      <m:sSupPr>
                        <m:ctrlPr>
                          <a:rPr lang="el-GR" sz="1600" i="1" dirty="0">
                            <a:latin typeface="Cambria Math" charset="0"/>
                          </a:rPr>
                        </m:ctrlPr>
                      </m:sSupPr>
                      <m:e>
                        <m:r>
                          <a:rPr lang="el-GR" sz="1600" i="1" dirty="0">
                            <a:latin typeface="Cambria Math" charset="0"/>
                          </a:rPr>
                          <m:t>𝑒</m:t>
                        </m:r>
                      </m:e>
                      <m:sup>
                        <m:r>
                          <a:rPr lang="el-GR" sz="1600" i="1" dirty="0">
                            <a:latin typeface="Cambria Math" charset="0"/>
                          </a:rPr>
                          <m:t>−</m:t>
                        </m:r>
                        <m:f>
                          <m:fPr>
                            <m:ctrlPr>
                              <a:rPr lang="el-GR" sz="1600" i="1" dirty="0">
                                <a:latin typeface="Cambria Math" charset="0"/>
                              </a:rPr>
                            </m:ctrlPr>
                          </m:fPr>
                          <m:num>
                            <m:sSubSup>
                              <m:sSubSupPr>
                                <m:ctrlPr>
                                  <a:rPr lang="en-US" sz="1600" b="1" i="1" dirty="0">
                                    <a:solidFill>
                                      <a:srgbClr val="C00000"/>
                                    </a:solidFill>
                                    <a:latin typeface="Cambria Math" charset="0"/>
                                  </a:rPr>
                                </m:ctrlPr>
                              </m:sSubSupPr>
                              <m:e>
                                <m:r>
                                  <a:rPr lang="en-US" sz="1600" b="1" i="1" dirty="0">
                                    <a:solidFill>
                                      <a:srgbClr val="C00000"/>
                                    </a:solidFill>
                                    <a:latin typeface="Cambria Math" charset="0"/>
                                  </a:rPr>
                                  <m:t>𝑸</m:t>
                                </m:r>
                              </m:e>
                              <m:sub>
                                <m:r>
                                  <a:rPr lang="en-US" sz="1600" b="1" i="1" dirty="0">
                                    <a:solidFill>
                                      <a:srgbClr val="C00000"/>
                                    </a:solidFill>
                                    <a:latin typeface="Cambria Math" charset="0"/>
                                  </a:rPr>
                                  <m:t>𝒎𝒊𝒏</m:t>
                                </m:r>
                              </m:sub>
                              <m:sup>
                                <m:r>
                                  <a:rPr lang="en-US" sz="1600" b="1" i="1" dirty="0">
                                    <a:solidFill>
                                      <a:srgbClr val="C00000"/>
                                    </a:solidFill>
                                    <a:latin typeface="Cambria Math" charset="0"/>
                                  </a:rPr>
                                  <m:t>𝟐</m:t>
                                </m:r>
                              </m:sup>
                            </m:sSubSup>
                          </m:num>
                          <m:den>
                            <m:r>
                              <a:rPr lang="en-US" sz="1600" i="1" dirty="0">
                                <a:latin typeface="Cambria Math" charset="0"/>
                              </a:rPr>
                              <m:t>2</m:t>
                            </m:r>
                          </m:den>
                        </m:f>
                      </m:sup>
                    </m:sSup>
                  </m:oMath>
                </a14:m>
                <a:r>
                  <a:rPr lang="el-GR" sz="1600" dirty="0" smtClean="0"/>
                  <a:t> </a:t>
                </a:r>
                <a:r>
                  <a:rPr lang="en-US" sz="1600" dirty="0" smtClean="0"/>
                  <a:t>pdf ) </a:t>
                </a:r>
                <a:r>
                  <a:rPr lang="el-GR" sz="1600" dirty="0" smtClean="0"/>
                  <a:t>για </a:t>
                </a:r>
                <a:r>
                  <a:rPr lang="en-US" sz="1600" dirty="0" smtClean="0"/>
                  <a:t>Gaussian </a:t>
                </a:r>
                <a:r>
                  <a:rPr lang="el-GR" sz="1600" dirty="0" smtClean="0"/>
                  <a:t>μετρ</a:t>
                </a:r>
                <a:r>
                  <a:rPr lang="el-GR" sz="1600" dirty="0" smtClean="0"/>
                  <a:t>ήσεις.</a:t>
                </a:r>
                <a:r>
                  <a:rPr lang="en-US" sz="1600" dirty="0" smtClean="0"/>
                  <a:t> </a:t>
                </a:r>
                <a:endParaRPr lang="en-US" sz="1600" dirty="0"/>
              </a:p>
            </p:txBody>
          </p:sp>
        </mc:Choice>
        <mc:Fallback>
          <p:sp>
            <p:nvSpPr>
              <p:cNvPr id="5" name="TextBox 4"/>
              <p:cNvSpPr txBox="1">
                <a:spLocks noRot="1" noChangeAspect="1" noMove="1" noResize="1" noEditPoints="1" noAdjustHandles="1" noChangeArrowheads="1" noChangeShapeType="1" noTextEdit="1"/>
              </p:cNvSpPr>
              <p:nvPr/>
            </p:nvSpPr>
            <p:spPr>
              <a:xfrm>
                <a:off x="107504" y="4581128"/>
                <a:ext cx="8496944" cy="1653273"/>
              </a:xfrm>
              <a:prstGeom prst="rect">
                <a:avLst/>
              </a:prstGeom>
              <a:blipFill rotWithShape="0">
                <a:blip r:embed="rId4"/>
                <a:stretch>
                  <a:fillRect l="-431" t="-1103" r="-1077" b="-3309"/>
                </a:stretch>
              </a:blipFill>
            </p:spPr>
            <p:txBody>
              <a:bodyPr/>
              <a:lstStyle/>
              <a:p>
                <a:r>
                  <a:rPr lang="en-US">
                    <a:noFill/>
                  </a:rPr>
                  <a:t> </a:t>
                </a:r>
              </a:p>
            </p:txBody>
          </p:sp>
        </mc:Fallback>
      </mc:AlternateContent>
    </p:spTree>
    <p:extLst>
      <p:ext uri="{BB962C8B-B14F-4D97-AF65-F5344CB8AC3E}">
        <p14:creationId xmlns:p14="http://schemas.microsoft.com/office/powerpoint/2010/main" val="1074846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3 - Θέση αριθμού διαφάνειας"/>
          <p:cNvSpPr>
            <a:spLocks noGrp="1"/>
          </p:cNvSpPr>
          <p:nvPr>
            <p:ph type="sldNum" sz="quarter" idx="12"/>
          </p:nvPr>
        </p:nvSpPr>
        <p:spPr>
          <a:noFill/>
        </p:spPr>
        <p:txBody>
          <a:bodyPr/>
          <a:lstStyle/>
          <a:p>
            <a:fld id="{B8F1E1E8-37C4-4C4A-8BE1-9CC159AEEF1F}" type="slidenum">
              <a:rPr lang="el-GR"/>
              <a:pPr/>
              <a:t>5</a:t>
            </a:fld>
            <a:endParaRPr lang="el-GR"/>
          </a:p>
        </p:txBody>
      </p:sp>
      <p:sp>
        <p:nvSpPr>
          <p:cNvPr id="26631" name="Text Box 4"/>
          <p:cNvSpPr txBox="1">
            <a:spLocks noChangeArrowheads="1"/>
          </p:cNvSpPr>
          <p:nvPr/>
        </p:nvSpPr>
        <p:spPr bwMode="auto">
          <a:xfrm>
            <a:off x="250825" y="0"/>
            <a:ext cx="8893175" cy="523875"/>
          </a:xfrm>
          <a:prstGeom prst="rect">
            <a:avLst/>
          </a:prstGeom>
          <a:noFill/>
          <a:ln w="9525">
            <a:noFill/>
            <a:miter lim="800000"/>
            <a:headEnd/>
            <a:tailEnd/>
          </a:ln>
        </p:spPr>
        <p:txBody>
          <a:bodyPr>
            <a:prstTxWarp prst="textNoShape">
              <a:avLst/>
            </a:prstTxWarp>
            <a:spAutoFit/>
          </a:bodyPr>
          <a:lstStyle/>
          <a:p>
            <a:pPr>
              <a:spcBef>
                <a:spcPct val="50000"/>
              </a:spcBef>
            </a:pPr>
            <a:r>
              <a:rPr lang="el-GR" b="1">
                <a:solidFill>
                  <a:srgbClr val="006600"/>
                </a:solidFill>
                <a:latin typeface="Palatino" pitchFamily="-105" charset="0"/>
                <a:ea typeface="Palatino" pitchFamily="-105" charset="0"/>
                <a:cs typeface="Palatino" pitchFamily="-105" charset="0"/>
              </a:rPr>
              <a:t>Παράδειγμα Εργασίας:</a:t>
            </a:r>
            <a:r>
              <a:rPr lang="el-GR">
                <a:latin typeface="Palatino" pitchFamily="-105" charset="0"/>
                <a:ea typeface="Palatino" pitchFamily="-105" charset="0"/>
                <a:cs typeface="Palatino" pitchFamily="-105" charset="0"/>
              </a:rPr>
              <a:t>    </a:t>
            </a:r>
            <a:r>
              <a:rPr lang="el-GR">
                <a:solidFill>
                  <a:srgbClr val="CC0000"/>
                </a:solidFill>
                <a:latin typeface="Palatino" pitchFamily="-105" charset="0"/>
                <a:ea typeface="Palatino" pitchFamily="-105" charset="0"/>
                <a:cs typeface="Palatino" pitchFamily="-105" charset="0"/>
              </a:rPr>
              <a:t>Το μαθηματικό εκκρεμές</a:t>
            </a:r>
          </a:p>
        </p:txBody>
      </p:sp>
      <p:sp>
        <p:nvSpPr>
          <p:cNvPr id="26632" name="Text Box 5"/>
          <p:cNvSpPr txBox="1">
            <a:spLocks noChangeArrowheads="1"/>
          </p:cNvSpPr>
          <p:nvPr/>
        </p:nvSpPr>
        <p:spPr bwMode="auto">
          <a:xfrm>
            <a:off x="304800" y="609600"/>
            <a:ext cx="3733800" cy="707886"/>
          </a:xfrm>
          <a:prstGeom prst="rect">
            <a:avLst/>
          </a:prstGeom>
          <a:noFill/>
          <a:ln w="9525">
            <a:noFill/>
            <a:miter lim="800000"/>
            <a:headEnd/>
            <a:tailEnd/>
          </a:ln>
        </p:spPr>
        <p:txBody>
          <a:bodyPr>
            <a:prstTxWarp prst="textNoShape">
              <a:avLst/>
            </a:prstTxWarp>
            <a:spAutoFit/>
          </a:bodyPr>
          <a:lstStyle/>
          <a:p>
            <a:pPr>
              <a:spcBef>
                <a:spcPct val="50000"/>
              </a:spcBef>
            </a:pPr>
            <a:r>
              <a:rPr lang="el-GR" sz="2000" b="1" dirty="0">
                <a:latin typeface="Palatino" pitchFamily="-105" charset="0"/>
                <a:ea typeface="Palatino" pitchFamily="-105" charset="0"/>
                <a:cs typeface="Palatino" pitchFamily="-105" charset="0"/>
              </a:rPr>
              <a:t> </a:t>
            </a:r>
            <a:r>
              <a:rPr lang="el-GR" sz="2000" b="1" dirty="0" smtClean="0">
                <a:latin typeface="Palatino" pitchFamily="-105" charset="0"/>
                <a:ea typeface="Palatino" pitchFamily="-105" charset="0"/>
                <a:cs typeface="Palatino" pitchFamily="-105" charset="0"/>
              </a:rPr>
              <a:t>Εκτελέσαμε τις  </a:t>
            </a:r>
            <a:r>
              <a:rPr lang="el-GR" sz="2000" b="1" dirty="0">
                <a:latin typeface="Palatino" pitchFamily="-105" charset="0"/>
                <a:ea typeface="Palatino" pitchFamily="-105" charset="0"/>
                <a:cs typeface="Palatino" pitchFamily="-105" charset="0"/>
              </a:rPr>
              <a:t>μετρήσεις </a:t>
            </a:r>
            <a:r>
              <a:rPr lang="el-GR" sz="2000" b="1" dirty="0" smtClean="0">
                <a:latin typeface="Palatino" pitchFamily="-105" charset="0"/>
                <a:ea typeface="Palatino" pitchFamily="-105" charset="0"/>
                <a:cs typeface="Palatino" pitchFamily="-105" charset="0"/>
              </a:rPr>
              <a:t>του </a:t>
            </a:r>
            <a:r>
              <a:rPr lang="el-GR" sz="2000" b="1" dirty="0">
                <a:latin typeface="Palatino" pitchFamily="-105" charset="0"/>
                <a:ea typeface="Palatino" pitchFamily="-105" charset="0"/>
                <a:cs typeface="Palatino" pitchFamily="-105" charset="0"/>
              </a:rPr>
              <a:t>Πίνακα 1</a:t>
            </a:r>
          </a:p>
        </p:txBody>
      </p:sp>
      <p:graphicFrame>
        <p:nvGraphicFramePr>
          <p:cNvPr id="21638" name="Group 134"/>
          <p:cNvGraphicFramePr>
            <a:graphicFrameLocks noGrp="1"/>
          </p:cNvGraphicFramePr>
          <p:nvPr>
            <p:extLst>
              <p:ext uri="{D42A27DB-BD31-4B8C-83A1-F6EECF244321}">
                <p14:modId xmlns:p14="http://schemas.microsoft.com/office/powerpoint/2010/main" val="535111082"/>
              </p:ext>
            </p:extLst>
          </p:nvPr>
        </p:nvGraphicFramePr>
        <p:xfrm>
          <a:off x="533400" y="1752600"/>
          <a:ext cx="2400300" cy="3802066"/>
        </p:xfrm>
        <a:graphic>
          <a:graphicData uri="http://schemas.openxmlformats.org/drawingml/2006/table">
            <a:tbl>
              <a:tblPr/>
              <a:tblGrid>
                <a:gridCol w="873125">
                  <a:extLst>
                    <a:ext uri="{9D8B030D-6E8A-4147-A177-3AD203B41FA5}">
                      <a16:colId xmlns:a16="http://schemas.microsoft.com/office/drawing/2014/main" xmlns="" val="20000"/>
                    </a:ext>
                  </a:extLst>
                </a:gridCol>
                <a:gridCol w="811213">
                  <a:extLst>
                    <a:ext uri="{9D8B030D-6E8A-4147-A177-3AD203B41FA5}">
                      <a16:colId xmlns:a16="http://schemas.microsoft.com/office/drawing/2014/main" xmlns="" val="20001"/>
                    </a:ext>
                  </a:extLst>
                </a:gridCol>
                <a:gridCol w="715962">
                  <a:extLst>
                    <a:ext uri="{9D8B030D-6E8A-4147-A177-3AD203B41FA5}">
                      <a16:colId xmlns:a16="http://schemas.microsoft.com/office/drawing/2014/main" xmlns="" val="20002"/>
                    </a:ext>
                  </a:extLst>
                </a:gridCol>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L (m)</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T (sec)</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 </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0.70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1.70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0.83</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0.80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1.90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0.89</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0.90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1.95</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0.95</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05" charset="0"/>
                        </a:rPr>
                        <a:t>1.00</a:t>
                      </a:r>
                      <a:endParaRPr kumimoji="0" lang="el-GR" sz="1400" b="1" i="0" u="none" strike="noStrike" cap="none" normalizeH="0" baseline="0" dirty="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2.10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1.00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05" charset="0"/>
                        </a:rPr>
                        <a:t>1.30</a:t>
                      </a:r>
                      <a:endParaRPr kumimoji="0" lang="el-GR" sz="1400" b="1" i="0" u="none" strike="noStrike" cap="none" normalizeH="0" baseline="0" dirty="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2.25</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1.13</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1.40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2.35</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1.18</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1.55</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2.45</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1.24</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1.71</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2.60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1.31</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1.85</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2.75</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1.36</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2.00</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5" charset="0"/>
                        </a:rPr>
                        <a:t>2.85</a:t>
                      </a:r>
                      <a:endParaRPr kumimoji="0" lang="el-GR" sz="1400" b="1" i="0" u="none" strike="noStrike" cap="none" normalizeH="0" baseline="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105" charset="0"/>
                        </a:rPr>
                        <a:t>1.41</a:t>
                      </a:r>
                      <a:endParaRPr kumimoji="0" lang="el-GR" sz="1400" b="1" i="0" u="none" strike="noStrike" cap="none" normalizeH="0" baseline="0" dirty="0">
                        <a:ln>
                          <a:noFill/>
                        </a:ln>
                        <a:solidFill>
                          <a:schemeClr val="tx1"/>
                        </a:solidFill>
                        <a:effectLst/>
                        <a:latin typeface="Arial"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6683" name="Text Box 81"/>
          <p:cNvSpPr txBox="1">
            <a:spLocks noChangeArrowheads="1"/>
          </p:cNvSpPr>
          <p:nvPr/>
        </p:nvSpPr>
        <p:spPr bwMode="auto">
          <a:xfrm>
            <a:off x="0" y="6019800"/>
            <a:ext cx="8305800" cy="830263"/>
          </a:xfrm>
          <a:prstGeom prst="rect">
            <a:avLst/>
          </a:prstGeom>
          <a:noFill/>
          <a:ln w="9525">
            <a:noFill/>
            <a:miter lim="800000"/>
            <a:headEnd/>
            <a:tailEnd/>
          </a:ln>
        </p:spPr>
        <p:txBody>
          <a:bodyPr>
            <a:prstTxWarp prst="textNoShape">
              <a:avLst/>
            </a:prstTxWarp>
            <a:spAutoFit/>
          </a:bodyPr>
          <a:lstStyle/>
          <a:p>
            <a:pPr>
              <a:spcBef>
                <a:spcPct val="50000"/>
              </a:spcBef>
            </a:pPr>
            <a:r>
              <a:rPr lang="el-GR" sz="2400" b="1">
                <a:solidFill>
                  <a:srgbClr val="CC0000"/>
                </a:solidFill>
                <a:latin typeface="Palatino" pitchFamily="-105" charset="0"/>
                <a:ea typeface="Palatino" pitchFamily="-105" charset="0"/>
                <a:cs typeface="Palatino" pitchFamily="-105" charset="0"/>
              </a:rPr>
              <a:t>Προσεγγιστική Περιγραφή των Φυσικών Φαινομένων ;</a:t>
            </a:r>
          </a:p>
        </p:txBody>
      </p:sp>
      <p:graphicFrame>
        <p:nvGraphicFramePr>
          <p:cNvPr id="26626" name="Object 4096"/>
          <p:cNvGraphicFramePr>
            <a:graphicFrameLocks noChangeAspect="1"/>
          </p:cNvGraphicFramePr>
          <p:nvPr/>
        </p:nvGraphicFramePr>
        <p:xfrm>
          <a:off x="2438400" y="1828800"/>
          <a:ext cx="381000" cy="307975"/>
        </p:xfrm>
        <a:graphic>
          <a:graphicData uri="http://schemas.openxmlformats.org/presentationml/2006/ole">
            <mc:AlternateContent xmlns:mc="http://schemas.openxmlformats.org/markup-compatibility/2006">
              <mc:Choice xmlns:v="urn:schemas-microsoft-com:vml" Requires="v">
                <p:oleObj spid="_x0000_s27134" name="Εξίσωση" r:id="rId3" imgW="266400" imgH="215640" progId="Equation.3">
                  <p:embed/>
                </p:oleObj>
              </mc:Choice>
              <mc:Fallback>
                <p:oleObj name="Εξίσωση" r:id="rId3" imgW="266400" imgH="215640" progId="Equation.3">
                  <p:embed/>
                  <p:pic>
                    <p:nvPicPr>
                      <p:cNvPr id="0" name="Object 40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28800"/>
                        <a:ext cx="381000"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4097"/>
          <p:cNvGraphicFramePr>
            <a:graphicFrameLocks noChangeAspect="1"/>
          </p:cNvGraphicFramePr>
          <p:nvPr/>
        </p:nvGraphicFramePr>
        <p:xfrm>
          <a:off x="3048000" y="1681163"/>
          <a:ext cx="5410200" cy="4076700"/>
        </p:xfrm>
        <a:graphic>
          <a:graphicData uri="http://schemas.openxmlformats.org/presentationml/2006/ole">
            <mc:AlternateContent xmlns:mc="http://schemas.openxmlformats.org/markup-compatibility/2006">
              <mc:Choice xmlns:v="urn:schemas-microsoft-com:vml" Requires="v">
                <p:oleObj spid="_x0000_s27135" name="Graph" r:id="rId5" imgW="3962880" imgH="3080160" progId="">
                  <p:embed/>
                </p:oleObj>
              </mc:Choice>
              <mc:Fallback>
                <p:oleObj name="Graph" r:id="rId5" imgW="3962880" imgH="3080160" progId="">
                  <p:embed/>
                  <p:pic>
                    <p:nvPicPr>
                      <p:cNvPr id="0" name="Object 4097"/>
                      <p:cNvPicPr>
                        <a:picLocks noChangeAspect="1" noChangeArrowheads="1"/>
                      </p:cNvPicPr>
                      <p:nvPr/>
                    </p:nvPicPr>
                    <p:blipFill>
                      <a:blip r:embed="rId6">
                        <a:extLst>
                          <a:ext uri="{28A0092B-C50C-407E-A947-70E740481C1C}">
                            <a14:useLocalDpi xmlns:a14="http://schemas.microsoft.com/office/drawing/2010/main" val="0"/>
                          </a:ext>
                        </a:extLst>
                      </a:blip>
                      <a:srcRect l="5769" t="9871" r="7692" b="6221"/>
                      <a:stretch>
                        <a:fillRect/>
                      </a:stretch>
                    </p:blipFill>
                    <p:spPr bwMode="auto">
                      <a:xfrm>
                        <a:off x="3048000" y="1681163"/>
                        <a:ext cx="54102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628" name="Object 4098"/>
          <p:cNvGraphicFramePr>
            <a:graphicFrameLocks noChangeAspect="1"/>
          </p:cNvGraphicFramePr>
          <p:nvPr>
            <p:extLst>
              <p:ext uri="{D42A27DB-BD31-4B8C-83A1-F6EECF244321}">
                <p14:modId xmlns:p14="http://schemas.microsoft.com/office/powerpoint/2010/main" val="45632518"/>
              </p:ext>
            </p:extLst>
          </p:nvPr>
        </p:nvGraphicFramePr>
        <p:xfrm>
          <a:off x="4572000" y="2240868"/>
          <a:ext cx="1850552" cy="890126"/>
        </p:xfrm>
        <a:graphic>
          <a:graphicData uri="http://schemas.openxmlformats.org/presentationml/2006/ole">
            <mc:AlternateContent xmlns:mc="http://schemas.openxmlformats.org/markup-compatibility/2006">
              <mc:Choice xmlns:v="urn:schemas-microsoft-com:vml" Requires="v">
                <p:oleObj spid="_x0000_s27136" name="Equation" r:id="rId7" imgW="977760" imgH="469800" progId="Equation.3">
                  <p:embed/>
                </p:oleObj>
              </mc:Choice>
              <mc:Fallback>
                <p:oleObj name="Equation" r:id="rId7" imgW="977760" imgH="469800" progId="Equation.3">
                  <p:embed/>
                  <p:pic>
                    <p:nvPicPr>
                      <p:cNvPr id="0" name="Object 40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240868"/>
                        <a:ext cx="1850552" cy="890126"/>
                      </a:xfrm>
                      <a:prstGeom prst="rect">
                        <a:avLst/>
                      </a:prstGeom>
                      <a:solidFill>
                        <a:srgbClr val="FFFF00"/>
                      </a:solidFill>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 Θέση αριθμού διαφάνειας"/>
          <p:cNvSpPr>
            <a:spLocks noGrp="1"/>
          </p:cNvSpPr>
          <p:nvPr>
            <p:ph type="sldNum" sz="quarter" idx="12"/>
          </p:nvPr>
        </p:nvSpPr>
        <p:spPr>
          <a:noFill/>
        </p:spPr>
        <p:txBody>
          <a:bodyPr/>
          <a:lstStyle/>
          <a:p>
            <a:fld id="{BE1B3EFE-F062-694F-86C4-8EA0F6193086}" type="slidenum">
              <a:rPr lang="el-GR"/>
              <a:pPr/>
              <a:t>6</a:t>
            </a:fld>
            <a:endParaRPr lang="el-GR"/>
          </a:p>
        </p:txBody>
      </p:sp>
      <p:sp>
        <p:nvSpPr>
          <p:cNvPr id="27651" name="Text Box 2"/>
          <p:cNvSpPr txBox="1">
            <a:spLocks noChangeArrowheads="1"/>
          </p:cNvSpPr>
          <p:nvPr/>
        </p:nvSpPr>
        <p:spPr bwMode="auto">
          <a:xfrm>
            <a:off x="0" y="260350"/>
            <a:ext cx="8964613" cy="519113"/>
          </a:xfrm>
          <a:prstGeom prst="rect">
            <a:avLst/>
          </a:prstGeom>
          <a:noFill/>
          <a:ln w="9525">
            <a:noFill/>
            <a:miter lim="800000"/>
            <a:headEnd/>
            <a:tailEnd/>
          </a:ln>
        </p:spPr>
        <p:txBody>
          <a:bodyPr>
            <a:prstTxWarp prst="textNoShape">
              <a:avLst/>
            </a:prstTxWarp>
            <a:spAutoFit/>
          </a:bodyPr>
          <a:lstStyle/>
          <a:p>
            <a:pPr>
              <a:spcBef>
                <a:spcPct val="50000"/>
              </a:spcBef>
            </a:pPr>
            <a:r>
              <a:rPr lang="el-GR" b="1">
                <a:solidFill>
                  <a:srgbClr val="CC0000"/>
                </a:solidFill>
                <a:latin typeface="Palatino" pitchFamily="-105" charset="0"/>
                <a:ea typeface="Palatino" pitchFamily="-105" charset="0"/>
                <a:cs typeface="Palatino" pitchFamily="-105" charset="0"/>
              </a:rPr>
              <a:t>Στατιστικός Χαρακτήρας των Μετρήσεων</a:t>
            </a:r>
          </a:p>
        </p:txBody>
      </p:sp>
      <p:sp>
        <p:nvSpPr>
          <p:cNvPr id="27652" name="Text Box 3"/>
          <p:cNvSpPr txBox="1">
            <a:spLocks noChangeArrowheads="1"/>
          </p:cNvSpPr>
          <p:nvPr/>
        </p:nvSpPr>
        <p:spPr bwMode="auto">
          <a:xfrm>
            <a:off x="609600" y="762000"/>
            <a:ext cx="8029575" cy="641350"/>
          </a:xfrm>
          <a:prstGeom prst="rect">
            <a:avLst/>
          </a:prstGeom>
          <a:noFill/>
          <a:ln w="9525">
            <a:noFill/>
            <a:miter lim="800000"/>
            <a:headEnd/>
            <a:tailEnd/>
          </a:ln>
        </p:spPr>
        <p:txBody>
          <a:bodyPr>
            <a:prstTxWarp prst="textNoShape">
              <a:avLst/>
            </a:prstTxWarp>
            <a:spAutoFit/>
          </a:bodyPr>
          <a:lstStyle/>
          <a:p>
            <a:pPr>
              <a:spcBef>
                <a:spcPct val="50000"/>
              </a:spcBef>
            </a:pPr>
            <a:r>
              <a:rPr lang="el-GR" sz="1800" b="1" dirty="0" smtClean="0">
                <a:latin typeface="Palatino" pitchFamily="-105" charset="0"/>
                <a:ea typeface="Palatino" pitchFamily="-105" charset="0"/>
                <a:cs typeface="Palatino" pitchFamily="-105" charset="0"/>
              </a:rPr>
              <a:t>Εκτελέσαμε </a:t>
            </a:r>
            <a:r>
              <a:rPr lang="el-GR" sz="1800" b="1" dirty="0">
                <a:latin typeface="Palatino" pitchFamily="-105" charset="0"/>
                <a:ea typeface="Palatino" pitchFamily="-105" charset="0"/>
                <a:cs typeface="Palatino" pitchFamily="-105" charset="0"/>
              </a:rPr>
              <a:t>εκατό φορές την μέτρηση της διάρκειας </a:t>
            </a:r>
            <a:r>
              <a:rPr lang="el-GR" sz="1800" b="1" dirty="0" err="1">
                <a:latin typeface="Palatino" pitchFamily="-105" charset="0"/>
                <a:ea typeface="Palatino" pitchFamily="-105" charset="0"/>
                <a:cs typeface="Palatino" pitchFamily="-105" charset="0"/>
              </a:rPr>
              <a:t>μιάς</a:t>
            </a:r>
            <a:r>
              <a:rPr lang="el-GR" sz="1800" b="1" dirty="0">
                <a:latin typeface="Palatino" pitchFamily="-105" charset="0"/>
                <a:ea typeface="Palatino" pitchFamily="-105" charset="0"/>
                <a:cs typeface="Palatino" pitchFamily="-105" charset="0"/>
              </a:rPr>
              <a:t> πλήρους ταλάντωσης, κρατώντας το μήκος του νήματος σταθερό.</a:t>
            </a:r>
          </a:p>
        </p:txBody>
      </p:sp>
      <p:sp>
        <p:nvSpPr>
          <p:cNvPr id="27653" name="Text Box 4"/>
          <p:cNvSpPr txBox="1">
            <a:spLocks noChangeArrowheads="1"/>
          </p:cNvSpPr>
          <p:nvPr/>
        </p:nvSpPr>
        <p:spPr bwMode="auto">
          <a:xfrm>
            <a:off x="430213" y="4495800"/>
            <a:ext cx="8713787" cy="2092325"/>
          </a:xfrm>
          <a:prstGeom prst="rect">
            <a:avLst/>
          </a:prstGeom>
          <a:noFill/>
          <a:ln w="9525">
            <a:noFill/>
            <a:miter lim="800000"/>
            <a:headEnd/>
            <a:tailEnd/>
          </a:ln>
        </p:spPr>
        <p:txBody>
          <a:bodyPr>
            <a:prstTxWarp prst="textNoShape">
              <a:avLst/>
            </a:prstTxWarp>
            <a:spAutoFit/>
          </a:bodyPr>
          <a:lstStyle/>
          <a:p>
            <a:pPr>
              <a:spcBef>
                <a:spcPct val="50000"/>
              </a:spcBef>
            </a:pPr>
            <a:r>
              <a:rPr lang="el-GR" sz="2000" b="1" dirty="0" smtClean="0">
                <a:solidFill>
                  <a:srgbClr val="CC0000"/>
                </a:solidFill>
                <a:latin typeface="Palatino" pitchFamily="-105" charset="0"/>
                <a:ea typeface="Palatino" pitchFamily="-105" charset="0"/>
                <a:cs typeface="Palatino" pitchFamily="-105" charset="0"/>
              </a:rPr>
              <a:t>Θα </a:t>
            </a:r>
            <a:r>
              <a:rPr lang="el-GR" sz="2000" b="1" dirty="0" err="1" smtClean="0">
                <a:solidFill>
                  <a:srgbClr val="CC0000"/>
                </a:solidFill>
                <a:latin typeface="Palatino" pitchFamily="-105" charset="0"/>
                <a:ea typeface="Palatino" pitchFamily="-105" charset="0"/>
                <a:cs typeface="Palatino" pitchFamily="-105" charset="0"/>
              </a:rPr>
              <a:t>παραστήσουμε</a:t>
            </a:r>
            <a:r>
              <a:rPr lang="el-GR" sz="2000" b="1" dirty="0" smtClean="0">
                <a:solidFill>
                  <a:srgbClr val="CC0000"/>
                </a:solidFill>
                <a:latin typeface="Palatino" pitchFamily="-105" charset="0"/>
                <a:ea typeface="Palatino" pitchFamily="-105" charset="0"/>
                <a:cs typeface="Palatino" pitchFamily="-105" charset="0"/>
              </a:rPr>
              <a:t> </a:t>
            </a:r>
            <a:r>
              <a:rPr lang="el-GR" sz="2000" b="1" dirty="0">
                <a:solidFill>
                  <a:srgbClr val="CC0000"/>
                </a:solidFill>
                <a:latin typeface="Palatino" pitchFamily="-105" charset="0"/>
                <a:ea typeface="Palatino" pitchFamily="-105" charset="0"/>
                <a:cs typeface="Palatino" pitchFamily="-105" charset="0"/>
              </a:rPr>
              <a:t>την συχνότητα εμφάνισης των μετρήσεων σε ιστόγραμμα</a:t>
            </a:r>
          </a:p>
          <a:p>
            <a:pPr algn="l">
              <a:spcBef>
                <a:spcPct val="50000"/>
              </a:spcBef>
              <a:buFontTx/>
              <a:buChar char="•"/>
            </a:pPr>
            <a:r>
              <a:rPr lang="el-GR" sz="2000" b="1" dirty="0">
                <a:solidFill>
                  <a:srgbClr val="006600"/>
                </a:solidFill>
                <a:latin typeface="Palatino" pitchFamily="-105" charset="0"/>
                <a:ea typeface="Palatino" pitchFamily="-105" charset="0"/>
                <a:cs typeface="Palatino" pitchFamily="-105" charset="0"/>
              </a:rPr>
              <a:t> </a:t>
            </a:r>
            <a:r>
              <a:rPr lang="el-GR" sz="2000" b="1" dirty="0" smtClean="0">
                <a:solidFill>
                  <a:srgbClr val="006600"/>
                </a:solidFill>
                <a:latin typeface="Palatino" pitchFamily="-105" charset="0"/>
                <a:ea typeface="Palatino" pitchFamily="-105" charset="0"/>
                <a:cs typeface="Palatino" pitchFamily="-105" charset="0"/>
              </a:rPr>
              <a:t>επιλέγουμε </a:t>
            </a:r>
            <a:r>
              <a:rPr lang="el-GR" sz="2000" b="1" dirty="0">
                <a:solidFill>
                  <a:srgbClr val="006600"/>
                </a:solidFill>
                <a:latin typeface="Palatino" pitchFamily="-105" charset="0"/>
                <a:ea typeface="Palatino" pitchFamily="-105" charset="0"/>
                <a:cs typeface="Palatino" pitchFamily="-105" charset="0"/>
              </a:rPr>
              <a:t>το ελάχιστο και το μέγιστο (</a:t>
            </a:r>
            <a:r>
              <a:rPr lang="en-US" sz="2000" b="1" dirty="0">
                <a:solidFill>
                  <a:srgbClr val="006600"/>
                </a:solidFill>
                <a:latin typeface="Palatino" pitchFamily="-105" charset="0"/>
                <a:ea typeface="Palatino" pitchFamily="-105" charset="0"/>
                <a:cs typeface="Palatino" pitchFamily="-105" charset="0"/>
              </a:rPr>
              <a:t>2.10</a:t>
            </a:r>
            <a:r>
              <a:rPr lang="el-GR" sz="2000" b="1" dirty="0">
                <a:solidFill>
                  <a:srgbClr val="006600"/>
                </a:solidFill>
                <a:latin typeface="Palatino" pitchFamily="-105" charset="0"/>
                <a:ea typeface="Palatino" pitchFamily="-105" charset="0"/>
                <a:cs typeface="Palatino" pitchFamily="-105" charset="0"/>
              </a:rPr>
              <a:t> – 2.</a:t>
            </a:r>
            <a:r>
              <a:rPr lang="en-US" sz="2000" b="1" dirty="0">
                <a:solidFill>
                  <a:srgbClr val="006600"/>
                </a:solidFill>
                <a:latin typeface="Palatino" pitchFamily="-105" charset="0"/>
                <a:ea typeface="Palatino" pitchFamily="-105" charset="0"/>
                <a:cs typeface="Palatino" pitchFamily="-105" charset="0"/>
              </a:rPr>
              <a:t>60</a:t>
            </a:r>
            <a:r>
              <a:rPr lang="el-GR" sz="2000" b="1" dirty="0">
                <a:solidFill>
                  <a:srgbClr val="006600"/>
                </a:solidFill>
                <a:latin typeface="Palatino" pitchFamily="-105" charset="0"/>
                <a:ea typeface="Palatino" pitchFamily="-105" charset="0"/>
                <a:cs typeface="Palatino" pitchFamily="-105" charset="0"/>
              </a:rPr>
              <a:t>)</a:t>
            </a:r>
          </a:p>
          <a:p>
            <a:pPr algn="l">
              <a:spcBef>
                <a:spcPct val="50000"/>
              </a:spcBef>
              <a:buFontTx/>
              <a:buChar char="•"/>
            </a:pPr>
            <a:r>
              <a:rPr lang="el-GR" sz="2000" b="1" dirty="0" smtClean="0">
                <a:solidFill>
                  <a:srgbClr val="006600"/>
                </a:solidFill>
                <a:latin typeface="Palatino" pitchFamily="-105" charset="0"/>
                <a:ea typeface="Palatino" pitchFamily="-105" charset="0"/>
                <a:cs typeface="Palatino" pitchFamily="-105" charset="0"/>
              </a:rPr>
              <a:t>Επιλέγουμε τον </a:t>
            </a:r>
            <a:r>
              <a:rPr lang="el-GR" sz="2000" b="1" dirty="0">
                <a:solidFill>
                  <a:srgbClr val="006600"/>
                </a:solidFill>
                <a:latin typeface="Palatino" pitchFamily="-105" charset="0"/>
                <a:ea typeface="Palatino" pitchFamily="-105" charset="0"/>
                <a:cs typeface="Palatino" pitchFamily="-105" charset="0"/>
              </a:rPr>
              <a:t>αριθμό ιστών -</a:t>
            </a:r>
            <a:r>
              <a:rPr lang="en-US" sz="2000" b="1" dirty="0">
                <a:solidFill>
                  <a:srgbClr val="006600"/>
                </a:solidFill>
                <a:latin typeface="Palatino" pitchFamily="-105" charset="0"/>
                <a:ea typeface="Palatino" pitchFamily="-105" charset="0"/>
                <a:cs typeface="Palatino" pitchFamily="-105" charset="0"/>
              </a:rPr>
              <a:t>bins</a:t>
            </a:r>
            <a:r>
              <a:rPr lang="el-GR" sz="2000" b="1" dirty="0">
                <a:solidFill>
                  <a:srgbClr val="006600"/>
                </a:solidFill>
                <a:latin typeface="Palatino" pitchFamily="-105" charset="0"/>
                <a:ea typeface="Palatino" pitchFamily="-105" charset="0"/>
                <a:cs typeface="Palatino" pitchFamily="-105" charset="0"/>
              </a:rPr>
              <a:t> </a:t>
            </a:r>
            <a:r>
              <a:rPr lang="el-GR" sz="2000" b="1" dirty="0" smtClean="0">
                <a:solidFill>
                  <a:srgbClr val="006600"/>
                </a:solidFill>
                <a:latin typeface="Palatino" pitchFamily="-105" charset="0"/>
                <a:ea typeface="Palatino" pitchFamily="-105" charset="0"/>
                <a:cs typeface="Palatino" pitchFamily="-105" charset="0"/>
              </a:rPr>
              <a:t>(π.χ. </a:t>
            </a:r>
            <a:r>
              <a:rPr lang="en-US" sz="2000" b="1" dirty="0" smtClean="0">
                <a:solidFill>
                  <a:srgbClr val="006600"/>
                </a:solidFill>
                <a:latin typeface="Palatino" pitchFamily="-105" charset="0"/>
                <a:ea typeface="Palatino" pitchFamily="-105" charset="0"/>
                <a:cs typeface="Palatino" pitchFamily="-105" charset="0"/>
              </a:rPr>
              <a:t>5</a:t>
            </a:r>
            <a:r>
              <a:rPr lang="el-GR" sz="2000" b="1" dirty="0">
                <a:solidFill>
                  <a:srgbClr val="006600"/>
                </a:solidFill>
                <a:latin typeface="Palatino" pitchFamily="-105" charset="0"/>
                <a:ea typeface="Palatino" pitchFamily="-105" charset="0"/>
                <a:cs typeface="Palatino" pitchFamily="-105" charset="0"/>
              </a:rPr>
              <a:t>)</a:t>
            </a:r>
          </a:p>
          <a:p>
            <a:pPr>
              <a:spcBef>
                <a:spcPct val="50000"/>
              </a:spcBef>
            </a:pPr>
            <a:r>
              <a:rPr lang="en-US" sz="2000" b="1" dirty="0"/>
              <a:t>[2.10</a:t>
            </a:r>
            <a:r>
              <a:rPr lang="el-GR" sz="2000" b="1" dirty="0"/>
              <a:t>,</a:t>
            </a:r>
            <a:r>
              <a:rPr lang="en-US" sz="2000" b="1" dirty="0"/>
              <a:t>2.20)</a:t>
            </a:r>
            <a:r>
              <a:rPr lang="el-GR" sz="2000" b="1" dirty="0"/>
              <a:t> </a:t>
            </a:r>
            <a:r>
              <a:rPr lang="en-US" sz="2000" b="1" dirty="0"/>
              <a:t>[2.20</a:t>
            </a:r>
            <a:r>
              <a:rPr lang="el-GR" sz="2000" b="1" dirty="0"/>
              <a:t>,</a:t>
            </a:r>
            <a:r>
              <a:rPr lang="en-US" sz="2000" b="1" dirty="0"/>
              <a:t>2.30) [2.30</a:t>
            </a:r>
            <a:r>
              <a:rPr lang="el-GR" sz="2000" b="1" dirty="0"/>
              <a:t>,</a:t>
            </a:r>
            <a:r>
              <a:rPr lang="en-US" sz="2000" b="1" dirty="0"/>
              <a:t>2.40)</a:t>
            </a:r>
            <a:r>
              <a:rPr lang="el-GR" sz="2000" b="1" dirty="0"/>
              <a:t> </a:t>
            </a:r>
            <a:r>
              <a:rPr lang="en-US" sz="2000" b="1" dirty="0"/>
              <a:t>[2.40,2.50)</a:t>
            </a:r>
            <a:r>
              <a:rPr lang="el-GR" sz="2000" b="1" dirty="0"/>
              <a:t> </a:t>
            </a:r>
            <a:r>
              <a:rPr lang="en-US" sz="2000" b="1" dirty="0"/>
              <a:t>[2.50,2.60]</a:t>
            </a:r>
            <a:endParaRPr lang="el-GR" sz="2000" b="1" dirty="0"/>
          </a:p>
        </p:txBody>
      </p:sp>
      <p:sp>
        <p:nvSpPr>
          <p:cNvPr id="27654" name="Rectangle 6"/>
          <p:cNvSpPr>
            <a:spLocks noChangeArrowheads="1"/>
          </p:cNvSpPr>
          <p:nvPr/>
        </p:nvSpPr>
        <p:spPr bwMode="auto">
          <a:xfrm>
            <a:off x="1588" y="7277100"/>
            <a:ext cx="9144000" cy="549275"/>
          </a:xfrm>
          <a:prstGeom prst="rect">
            <a:avLst/>
          </a:prstGeom>
          <a:noFill/>
          <a:ln w="9525">
            <a:noFill/>
            <a:miter lim="800000"/>
            <a:headEnd/>
            <a:tailEnd/>
          </a:ln>
        </p:spPr>
        <p:txBody>
          <a:bodyPr>
            <a:prstTxWarp prst="textNoShape">
              <a:avLst/>
            </a:prstTxWarp>
            <a:spAutoFit/>
          </a:bodyPr>
          <a:lstStyle/>
          <a:p>
            <a:pPr algn="l"/>
            <a:r>
              <a:rPr lang="en-US" sz="1200">
                <a:latin typeface="Arial" pitchFamily="-105" charset="0"/>
                <a:ea typeface="Times New Roman" pitchFamily="-105" charset="0"/>
                <a:cs typeface="Times New Roman" pitchFamily="-105" charset="0"/>
              </a:rPr>
              <a:t> </a:t>
            </a:r>
            <a:endParaRPr lang="el-GR" sz="1200">
              <a:latin typeface="Arial" pitchFamily="-105" charset="0"/>
              <a:ea typeface="Times New Roman" pitchFamily="-105" charset="0"/>
              <a:cs typeface="Times New Roman" pitchFamily="-105" charset="0"/>
            </a:endParaRPr>
          </a:p>
          <a:p>
            <a:pPr algn="l" eaLnBrk="0" hangingPunct="0"/>
            <a:endParaRPr lang="el-GR" sz="1800">
              <a:latin typeface="Arial" pitchFamily="-105" charset="0"/>
            </a:endParaRPr>
          </a:p>
        </p:txBody>
      </p:sp>
      <p:graphicFrame>
        <p:nvGraphicFramePr>
          <p:cNvPr id="73974" name="Group 246"/>
          <p:cNvGraphicFramePr>
            <a:graphicFrameLocks noGrp="1"/>
          </p:cNvGraphicFramePr>
          <p:nvPr/>
        </p:nvGraphicFramePr>
        <p:xfrm>
          <a:off x="381000" y="1676400"/>
          <a:ext cx="8382000" cy="2503490"/>
        </p:xfrm>
        <a:graphic>
          <a:graphicData uri="http://schemas.openxmlformats.org/drawingml/2006/table">
            <a:tbl>
              <a:tblPr/>
              <a:tblGrid>
                <a:gridCol w="419100">
                  <a:extLst>
                    <a:ext uri="{9D8B030D-6E8A-4147-A177-3AD203B41FA5}">
                      <a16:colId xmlns:a16="http://schemas.microsoft.com/office/drawing/2014/main" xmlns="" val="20000"/>
                    </a:ext>
                  </a:extLst>
                </a:gridCol>
                <a:gridCol w="419100">
                  <a:extLst>
                    <a:ext uri="{9D8B030D-6E8A-4147-A177-3AD203B41FA5}">
                      <a16:colId xmlns:a16="http://schemas.microsoft.com/office/drawing/2014/main" xmlns="" val="20001"/>
                    </a:ext>
                  </a:extLst>
                </a:gridCol>
                <a:gridCol w="419100">
                  <a:extLst>
                    <a:ext uri="{9D8B030D-6E8A-4147-A177-3AD203B41FA5}">
                      <a16:colId xmlns:a16="http://schemas.microsoft.com/office/drawing/2014/main" xmlns="" val="20002"/>
                    </a:ext>
                  </a:extLst>
                </a:gridCol>
                <a:gridCol w="419100">
                  <a:extLst>
                    <a:ext uri="{9D8B030D-6E8A-4147-A177-3AD203B41FA5}">
                      <a16:colId xmlns:a16="http://schemas.microsoft.com/office/drawing/2014/main" xmlns="" val="20003"/>
                    </a:ext>
                  </a:extLst>
                </a:gridCol>
                <a:gridCol w="419100">
                  <a:extLst>
                    <a:ext uri="{9D8B030D-6E8A-4147-A177-3AD203B41FA5}">
                      <a16:colId xmlns:a16="http://schemas.microsoft.com/office/drawing/2014/main" xmlns="" val="20004"/>
                    </a:ext>
                  </a:extLst>
                </a:gridCol>
                <a:gridCol w="419100">
                  <a:extLst>
                    <a:ext uri="{9D8B030D-6E8A-4147-A177-3AD203B41FA5}">
                      <a16:colId xmlns:a16="http://schemas.microsoft.com/office/drawing/2014/main" xmlns="" val="20005"/>
                    </a:ext>
                  </a:extLst>
                </a:gridCol>
                <a:gridCol w="419100">
                  <a:extLst>
                    <a:ext uri="{9D8B030D-6E8A-4147-A177-3AD203B41FA5}">
                      <a16:colId xmlns:a16="http://schemas.microsoft.com/office/drawing/2014/main" xmlns="" val="20006"/>
                    </a:ext>
                  </a:extLst>
                </a:gridCol>
                <a:gridCol w="419100">
                  <a:extLst>
                    <a:ext uri="{9D8B030D-6E8A-4147-A177-3AD203B41FA5}">
                      <a16:colId xmlns:a16="http://schemas.microsoft.com/office/drawing/2014/main" xmlns="" val="20007"/>
                    </a:ext>
                  </a:extLst>
                </a:gridCol>
                <a:gridCol w="419100">
                  <a:extLst>
                    <a:ext uri="{9D8B030D-6E8A-4147-A177-3AD203B41FA5}">
                      <a16:colId xmlns:a16="http://schemas.microsoft.com/office/drawing/2014/main" xmlns="" val="20008"/>
                    </a:ext>
                  </a:extLst>
                </a:gridCol>
                <a:gridCol w="419100">
                  <a:extLst>
                    <a:ext uri="{9D8B030D-6E8A-4147-A177-3AD203B41FA5}">
                      <a16:colId xmlns:a16="http://schemas.microsoft.com/office/drawing/2014/main" xmlns="" val="20009"/>
                    </a:ext>
                  </a:extLst>
                </a:gridCol>
                <a:gridCol w="419100">
                  <a:extLst>
                    <a:ext uri="{9D8B030D-6E8A-4147-A177-3AD203B41FA5}">
                      <a16:colId xmlns:a16="http://schemas.microsoft.com/office/drawing/2014/main" xmlns="" val="20010"/>
                    </a:ext>
                  </a:extLst>
                </a:gridCol>
                <a:gridCol w="419100">
                  <a:extLst>
                    <a:ext uri="{9D8B030D-6E8A-4147-A177-3AD203B41FA5}">
                      <a16:colId xmlns:a16="http://schemas.microsoft.com/office/drawing/2014/main" xmlns="" val="20011"/>
                    </a:ext>
                  </a:extLst>
                </a:gridCol>
                <a:gridCol w="419100">
                  <a:extLst>
                    <a:ext uri="{9D8B030D-6E8A-4147-A177-3AD203B41FA5}">
                      <a16:colId xmlns:a16="http://schemas.microsoft.com/office/drawing/2014/main" xmlns="" val="20012"/>
                    </a:ext>
                  </a:extLst>
                </a:gridCol>
                <a:gridCol w="419100">
                  <a:extLst>
                    <a:ext uri="{9D8B030D-6E8A-4147-A177-3AD203B41FA5}">
                      <a16:colId xmlns:a16="http://schemas.microsoft.com/office/drawing/2014/main" xmlns="" val="20013"/>
                    </a:ext>
                  </a:extLst>
                </a:gridCol>
                <a:gridCol w="419100">
                  <a:extLst>
                    <a:ext uri="{9D8B030D-6E8A-4147-A177-3AD203B41FA5}">
                      <a16:colId xmlns:a16="http://schemas.microsoft.com/office/drawing/2014/main" xmlns="" val="20014"/>
                    </a:ext>
                  </a:extLst>
                </a:gridCol>
                <a:gridCol w="419100">
                  <a:extLst>
                    <a:ext uri="{9D8B030D-6E8A-4147-A177-3AD203B41FA5}">
                      <a16:colId xmlns:a16="http://schemas.microsoft.com/office/drawing/2014/main" xmlns="" val="20015"/>
                    </a:ext>
                  </a:extLst>
                </a:gridCol>
                <a:gridCol w="419100">
                  <a:extLst>
                    <a:ext uri="{9D8B030D-6E8A-4147-A177-3AD203B41FA5}">
                      <a16:colId xmlns:a16="http://schemas.microsoft.com/office/drawing/2014/main" xmlns="" val="20016"/>
                    </a:ext>
                  </a:extLst>
                </a:gridCol>
                <a:gridCol w="419100">
                  <a:extLst>
                    <a:ext uri="{9D8B030D-6E8A-4147-A177-3AD203B41FA5}">
                      <a16:colId xmlns:a16="http://schemas.microsoft.com/office/drawing/2014/main" xmlns="" val="20017"/>
                    </a:ext>
                  </a:extLst>
                </a:gridCol>
                <a:gridCol w="419100">
                  <a:extLst>
                    <a:ext uri="{9D8B030D-6E8A-4147-A177-3AD203B41FA5}">
                      <a16:colId xmlns:a16="http://schemas.microsoft.com/office/drawing/2014/main" xmlns="" val="20018"/>
                    </a:ext>
                  </a:extLst>
                </a:gridCol>
                <a:gridCol w="419100">
                  <a:extLst>
                    <a:ext uri="{9D8B030D-6E8A-4147-A177-3AD203B41FA5}">
                      <a16:colId xmlns:a16="http://schemas.microsoft.com/office/drawing/2014/main" xmlns="" val="20019"/>
                    </a:ext>
                  </a:extLst>
                </a:gridCol>
              </a:tblGrid>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105" charset="0"/>
                          <a:ea typeface="Times New Roman" pitchFamily="-105" charset="0"/>
                          <a:cs typeface="Times New Roman" pitchFamily="-105" charset="0"/>
                        </a:rPr>
                        <a:t>2.60</a:t>
                      </a:r>
                      <a:endParaRPr kumimoji="0" lang="el-GR" sz="900" b="0" i="0" u="none" strike="noStrike" cap="none" normalizeH="0" baseline="0" dirty="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dirty="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27888" name="Text Box 247"/>
          <p:cNvSpPr txBox="1">
            <a:spLocks noChangeArrowheads="1"/>
          </p:cNvSpPr>
          <p:nvPr/>
        </p:nvSpPr>
        <p:spPr bwMode="auto">
          <a:xfrm>
            <a:off x="3276600" y="1295400"/>
            <a:ext cx="2438400" cy="366713"/>
          </a:xfrm>
          <a:prstGeom prst="rect">
            <a:avLst/>
          </a:prstGeom>
          <a:noFill/>
          <a:ln w="9525">
            <a:noFill/>
            <a:miter lim="800000"/>
            <a:headEnd/>
            <a:tailEnd/>
          </a:ln>
        </p:spPr>
        <p:txBody>
          <a:bodyPr>
            <a:prstTxWarp prst="textNoShape">
              <a:avLst/>
            </a:prstTxWarp>
            <a:spAutoFit/>
          </a:bodyPr>
          <a:lstStyle/>
          <a:p>
            <a:pPr>
              <a:spcBef>
                <a:spcPct val="50000"/>
              </a:spcBef>
            </a:pPr>
            <a:r>
              <a:rPr lang="el-GR" sz="1800" b="1">
                <a:latin typeface="Palatino" pitchFamily="-105" charset="0"/>
                <a:ea typeface="Palatino" pitchFamily="-105" charset="0"/>
                <a:cs typeface="Palatino" pitchFamily="-105" charset="0"/>
              </a:rPr>
              <a:t>(</a:t>
            </a:r>
            <a:r>
              <a:rPr lang="en-US" sz="1800" b="1">
                <a:latin typeface="Palatino" pitchFamily="-105" charset="0"/>
                <a:ea typeface="Palatino" pitchFamily="-105" charset="0"/>
                <a:cs typeface="Palatino" pitchFamily="-105" charset="0"/>
              </a:rPr>
              <a:t>o</a:t>
            </a:r>
            <a:r>
              <a:rPr lang="el-GR" sz="1800" b="1">
                <a:latin typeface="Palatino" pitchFamily="-105" charset="0"/>
                <a:ea typeface="Palatino" pitchFamily="-105" charset="0"/>
                <a:cs typeface="Palatino" pitchFamily="-105" charset="0"/>
              </a:rPr>
              <a:t>ι χρόνοι σε </a:t>
            </a:r>
            <a:r>
              <a:rPr lang="en-US" sz="1800" b="1">
                <a:latin typeface="Palatino" pitchFamily="-105" charset="0"/>
                <a:ea typeface="Palatino" pitchFamily="-105" charset="0"/>
                <a:cs typeface="Palatino" pitchFamily="-105" charset="0"/>
              </a:rPr>
              <a:t>sec</a:t>
            </a:r>
            <a:r>
              <a:rPr lang="el-GR" sz="1800" b="1">
                <a:latin typeface="Palatino" pitchFamily="-105" charset="0"/>
                <a:ea typeface="Palatino" pitchFamily="-105" charset="0"/>
                <a:cs typeface="Palatino" pitchFamily="-105"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 Θέση αριθμού διαφάνειας"/>
          <p:cNvSpPr>
            <a:spLocks noGrp="1"/>
          </p:cNvSpPr>
          <p:nvPr>
            <p:ph type="sldNum" sz="quarter" idx="12"/>
          </p:nvPr>
        </p:nvSpPr>
        <p:spPr>
          <a:noFill/>
        </p:spPr>
        <p:txBody>
          <a:bodyPr/>
          <a:lstStyle/>
          <a:p>
            <a:fld id="{E65B7979-DA5F-B544-B59B-6AB942EEB138}" type="slidenum">
              <a:rPr lang="el-GR"/>
              <a:pPr/>
              <a:t>7</a:t>
            </a:fld>
            <a:endParaRPr lang="el-GR"/>
          </a:p>
        </p:txBody>
      </p:sp>
      <p:sp>
        <p:nvSpPr>
          <p:cNvPr id="28675" name="Text Box 4"/>
          <p:cNvSpPr txBox="1">
            <a:spLocks noChangeArrowheads="1"/>
          </p:cNvSpPr>
          <p:nvPr/>
        </p:nvSpPr>
        <p:spPr bwMode="auto">
          <a:xfrm>
            <a:off x="0" y="260350"/>
            <a:ext cx="8964613" cy="519113"/>
          </a:xfrm>
          <a:prstGeom prst="rect">
            <a:avLst/>
          </a:prstGeom>
          <a:noFill/>
          <a:ln w="9525">
            <a:noFill/>
            <a:miter lim="800000"/>
            <a:headEnd/>
            <a:tailEnd/>
          </a:ln>
        </p:spPr>
        <p:txBody>
          <a:bodyPr>
            <a:prstTxWarp prst="textNoShape">
              <a:avLst/>
            </a:prstTxWarp>
            <a:spAutoFit/>
          </a:bodyPr>
          <a:lstStyle/>
          <a:p>
            <a:pPr>
              <a:spcBef>
                <a:spcPct val="50000"/>
              </a:spcBef>
            </a:pPr>
            <a:r>
              <a:rPr lang="el-GR" b="1" dirty="0" smtClean="0">
                <a:solidFill>
                  <a:srgbClr val="CC0000"/>
                </a:solidFill>
                <a:latin typeface="Palatino" pitchFamily="-105" charset="0"/>
                <a:ea typeface="Palatino" pitchFamily="-105" charset="0"/>
                <a:cs typeface="Palatino" pitchFamily="-105" charset="0"/>
              </a:rPr>
              <a:t>Ένας ιστός (</a:t>
            </a:r>
            <a:r>
              <a:rPr lang="en-US" b="1" dirty="0" smtClean="0">
                <a:solidFill>
                  <a:srgbClr val="CC0000"/>
                </a:solidFill>
                <a:latin typeface="Palatino" pitchFamily="-105" charset="0"/>
                <a:ea typeface="Palatino" pitchFamily="-105" charset="0"/>
                <a:cs typeface="Palatino" pitchFamily="-105" charset="0"/>
              </a:rPr>
              <a:t>bin)</a:t>
            </a:r>
            <a:endParaRPr lang="el-GR" b="1" dirty="0">
              <a:solidFill>
                <a:srgbClr val="CC0000"/>
              </a:solidFill>
              <a:latin typeface="Palatino" pitchFamily="-105" charset="0"/>
              <a:ea typeface="Palatino" pitchFamily="-105" charset="0"/>
              <a:cs typeface="Palatino" pitchFamily="-105" charset="0"/>
            </a:endParaRPr>
          </a:p>
        </p:txBody>
      </p:sp>
      <p:sp>
        <p:nvSpPr>
          <p:cNvPr id="28676" name="Rectangle 1965"/>
          <p:cNvSpPr>
            <a:spLocks noChangeArrowheads="1"/>
          </p:cNvSpPr>
          <p:nvPr/>
        </p:nvSpPr>
        <p:spPr bwMode="auto">
          <a:xfrm>
            <a:off x="1588" y="7277100"/>
            <a:ext cx="9144000" cy="549275"/>
          </a:xfrm>
          <a:prstGeom prst="rect">
            <a:avLst/>
          </a:prstGeom>
          <a:noFill/>
          <a:ln w="9525">
            <a:noFill/>
            <a:miter lim="800000"/>
            <a:headEnd/>
            <a:tailEnd/>
          </a:ln>
        </p:spPr>
        <p:txBody>
          <a:bodyPr>
            <a:prstTxWarp prst="textNoShape">
              <a:avLst/>
            </a:prstTxWarp>
            <a:spAutoFit/>
          </a:bodyPr>
          <a:lstStyle/>
          <a:p>
            <a:pPr algn="l"/>
            <a:r>
              <a:rPr lang="en-US" sz="1200">
                <a:latin typeface="Arial" pitchFamily="-105" charset="0"/>
                <a:ea typeface="Times New Roman" pitchFamily="-105" charset="0"/>
                <a:cs typeface="Times New Roman" pitchFamily="-105" charset="0"/>
              </a:rPr>
              <a:t> </a:t>
            </a:r>
            <a:endParaRPr lang="el-GR" sz="1200">
              <a:latin typeface="Arial" pitchFamily="-105" charset="0"/>
              <a:ea typeface="Times New Roman" pitchFamily="-105" charset="0"/>
              <a:cs typeface="Times New Roman" pitchFamily="-105" charset="0"/>
            </a:endParaRPr>
          </a:p>
          <a:p>
            <a:pPr algn="l" eaLnBrk="0" hangingPunct="0"/>
            <a:endParaRPr lang="el-GR" sz="1800">
              <a:latin typeface="Arial" pitchFamily="-105" charset="0"/>
            </a:endParaRPr>
          </a:p>
        </p:txBody>
      </p:sp>
      <p:graphicFrame>
        <p:nvGraphicFramePr>
          <p:cNvPr id="67419" name="Group 1883"/>
          <p:cNvGraphicFramePr>
            <a:graphicFrameLocks noGrp="1"/>
          </p:cNvGraphicFramePr>
          <p:nvPr/>
        </p:nvGraphicFramePr>
        <p:xfrm>
          <a:off x="381000" y="1676400"/>
          <a:ext cx="8382000" cy="2503490"/>
        </p:xfrm>
        <a:graphic>
          <a:graphicData uri="http://schemas.openxmlformats.org/drawingml/2006/table">
            <a:tbl>
              <a:tblPr/>
              <a:tblGrid>
                <a:gridCol w="419100">
                  <a:extLst>
                    <a:ext uri="{9D8B030D-6E8A-4147-A177-3AD203B41FA5}">
                      <a16:colId xmlns:a16="http://schemas.microsoft.com/office/drawing/2014/main" xmlns="" val="20000"/>
                    </a:ext>
                  </a:extLst>
                </a:gridCol>
                <a:gridCol w="419100">
                  <a:extLst>
                    <a:ext uri="{9D8B030D-6E8A-4147-A177-3AD203B41FA5}">
                      <a16:colId xmlns:a16="http://schemas.microsoft.com/office/drawing/2014/main" xmlns="" val="20001"/>
                    </a:ext>
                  </a:extLst>
                </a:gridCol>
                <a:gridCol w="419100">
                  <a:extLst>
                    <a:ext uri="{9D8B030D-6E8A-4147-A177-3AD203B41FA5}">
                      <a16:colId xmlns:a16="http://schemas.microsoft.com/office/drawing/2014/main" xmlns="" val="20002"/>
                    </a:ext>
                  </a:extLst>
                </a:gridCol>
                <a:gridCol w="419100">
                  <a:extLst>
                    <a:ext uri="{9D8B030D-6E8A-4147-A177-3AD203B41FA5}">
                      <a16:colId xmlns:a16="http://schemas.microsoft.com/office/drawing/2014/main" xmlns="" val="20003"/>
                    </a:ext>
                  </a:extLst>
                </a:gridCol>
                <a:gridCol w="419100">
                  <a:extLst>
                    <a:ext uri="{9D8B030D-6E8A-4147-A177-3AD203B41FA5}">
                      <a16:colId xmlns:a16="http://schemas.microsoft.com/office/drawing/2014/main" xmlns="" val="20004"/>
                    </a:ext>
                  </a:extLst>
                </a:gridCol>
                <a:gridCol w="419100">
                  <a:extLst>
                    <a:ext uri="{9D8B030D-6E8A-4147-A177-3AD203B41FA5}">
                      <a16:colId xmlns:a16="http://schemas.microsoft.com/office/drawing/2014/main" xmlns="" val="20005"/>
                    </a:ext>
                  </a:extLst>
                </a:gridCol>
                <a:gridCol w="419100">
                  <a:extLst>
                    <a:ext uri="{9D8B030D-6E8A-4147-A177-3AD203B41FA5}">
                      <a16:colId xmlns:a16="http://schemas.microsoft.com/office/drawing/2014/main" xmlns="" val="20006"/>
                    </a:ext>
                  </a:extLst>
                </a:gridCol>
                <a:gridCol w="419100">
                  <a:extLst>
                    <a:ext uri="{9D8B030D-6E8A-4147-A177-3AD203B41FA5}">
                      <a16:colId xmlns:a16="http://schemas.microsoft.com/office/drawing/2014/main" xmlns="" val="20007"/>
                    </a:ext>
                  </a:extLst>
                </a:gridCol>
                <a:gridCol w="419100">
                  <a:extLst>
                    <a:ext uri="{9D8B030D-6E8A-4147-A177-3AD203B41FA5}">
                      <a16:colId xmlns:a16="http://schemas.microsoft.com/office/drawing/2014/main" xmlns="" val="20008"/>
                    </a:ext>
                  </a:extLst>
                </a:gridCol>
                <a:gridCol w="419100">
                  <a:extLst>
                    <a:ext uri="{9D8B030D-6E8A-4147-A177-3AD203B41FA5}">
                      <a16:colId xmlns:a16="http://schemas.microsoft.com/office/drawing/2014/main" xmlns="" val="20009"/>
                    </a:ext>
                  </a:extLst>
                </a:gridCol>
                <a:gridCol w="419100">
                  <a:extLst>
                    <a:ext uri="{9D8B030D-6E8A-4147-A177-3AD203B41FA5}">
                      <a16:colId xmlns:a16="http://schemas.microsoft.com/office/drawing/2014/main" xmlns="" val="20010"/>
                    </a:ext>
                  </a:extLst>
                </a:gridCol>
                <a:gridCol w="419100">
                  <a:extLst>
                    <a:ext uri="{9D8B030D-6E8A-4147-A177-3AD203B41FA5}">
                      <a16:colId xmlns:a16="http://schemas.microsoft.com/office/drawing/2014/main" xmlns="" val="20011"/>
                    </a:ext>
                  </a:extLst>
                </a:gridCol>
                <a:gridCol w="419100">
                  <a:extLst>
                    <a:ext uri="{9D8B030D-6E8A-4147-A177-3AD203B41FA5}">
                      <a16:colId xmlns:a16="http://schemas.microsoft.com/office/drawing/2014/main" xmlns="" val="20012"/>
                    </a:ext>
                  </a:extLst>
                </a:gridCol>
                <a:gridCol w="419100">
                  <a:extLst>
                    <a:ext uri="{9D8B030D-6E8A-4147-A177-3AD203B41FA5}">
                      <a16:colId xmlns:a16="http://schemas.microsoft.com/office/drawing/2014/main" xmlns="" val="20013"/>
                    </a:ext>
                  </a:extLst>
                </a:gridCol>
                <a:gridCol w="419100">
                  <a:extLst>
                    <a:ext uri="{9D8B030D-6E8A-4147-A177-3AD203B41FA5}">
                      <a16:colId xmlns:a16="http://schemas.microsoft.com/office/drawing/2014/main" xmlns="" val="20014"/>
                    </a:ext>
                  </a:extLst>
                </a:gridCol>
                <a:gridCol w="419100">
                  <a:extLst>
                    <a:ext uri="{9D8B030D-6E8A-4147-A177-3AD203B41FA5}">
                      <a16:colId xmlns:a16="http://schemas.microsoft.com/office/drawing/2014/main" xmlns="" val="20015"/>
                    </a:ext>
                  </a:extLst>
                </a:gridCol>
                <a:gridCol w="419100">
                  <a:extLst>
                    <a:ext uri="{9D8B030D-6E8A-4147-A177-3AD203B41FA5}">
                      <a16:colId xmlns:a16="http://schemas.microsoft.com/office/drawing/2014/main" xmlns="" val="20016"/>
                    </a:ext>
                  </a:extLst>
                </a:gridCol>
                <a:gridCol w="419100">
                  <a:extLst>
                    <a:ext uri="{9D8B030D-6E8A-4147-A177-3AD203B41FA5}">
                      <a16:colId xmlns:a16="http://schemas.microsoft.com/office/drawing/2014/main" xmlns="" val="20017"/>
                    </a:ext>
                  </a:extLst>
                </a:gridCol>
                <a:gridCol w="419100">
                  <a:extLst>
                    <a:ext uri="{9D8B030D-6E8A-4147-A177-3AD203B41FA5}">
                      <a16:colId xmlns:a16="http://schemas.microsoft.com/office/drawing/2014/main" xmlns="" val="20018"/>
                    </a:ext>
                  </a:extLst>
                </a:gridCol>
                <a:gridCol w="419100">
                  <a:extLst>
                    <a:ext uri="{9D8B030D-6E8A-4147-A177-3AD203B41FA5}">
                      <a16:colId xmlns:a16="http://schemas.microsoft.com/office/drawing/2014/main" xmlns="" val="20019"/>
                    </a:ext>
                  </a:extLst>
                </a:gridCol>
              </a:tblGrid>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2.60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xmlns="" val="10003"/>
                  </a:ext>
                </a:extLst>
              </a:tr>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tx1"/>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28910" name="Text Box 1884"/>
          <p:cNvSpPr txBox="1">
            <a:spLocks noChangeArrowheads="1"/>
          </p:cNvSpPr>
          <p:nvPr/>
        </p:nvSpPr>
        <p:spPr bwMode="auto">
          <a:xfrm>
            <a:off x="3276600" y="1295400"/>
            <a:ext cx="2438400" cy="366713"/>
          </a:xfrm>
          <a:prstGeom prst="rect">
            <a:avLst/>
          </a:prstGeom>
          <a:noFill/>
          <a:ln w="9525">
            <a:noFill/>
            <a:miter lim="800000"/>
            <a:headEnd/>
            <a:tailEnd/>
          </a:ln>
        </p:spPr>
        <p:txBody>
          <a:bodyPr>
            <a:prstTxWarp prst="textNoShape">
              <a:avLst/>
            </a:prstTxWarp>
            <a:spAutoFit/>
          </a:bodyPr>
          <a:lstStyle/>
          <a:p>
            <a:pPr>
              <a:spcBef>
                <a:spcPct val="50000"/>
              </a:spcBef>
            </a:pPr>
            <a:r>
              <a:rPr lang="el-GR" sz="1800" b="1">
                <a:latin typeface="Palatino" pitchFamily="-105" charset="0"/>
                <a:ea typeface="Palatino" pitchFamily="-105" charset="0"/>
                <a:cs typeface="Palatino" pitchFamily="-105" charset="0"/>
              </a:rPr>
              <a:t>(</a:t>
            </a:r>
            <a:r>
              <a:rPr lang="en-US" sz="1800" b="1">
                <a:latin typeface="Palatino" pitchFamily="-105" charset="0"/>
                <a:ea typeface="Palatino" pitchFamily="-105" charset="0"/>
                <a:cs typeface="Palatino" pitchFamily="-105" charset="0"/>
              </a:rPr>
              <a:t>o</a:t>
            </a:r>
            <a:r>
              <a:rPr lang="el-GR" sz="1800" b="1">
                <a:latin typeface="Palatino" pitchFamily="-105" charset="0"/>
                <a:ea typeface="Palatino" pitchFamily="-105" charset="0"/>
                <a:cs typeface="Palatino" pitchFamily="-105" charset="0"/>
              </a:rPr>
              <a:t>ι χρόνοι σε </a:t>
            </a:r>
            <a:r>
              <a:rPr lang="en-US" sz="1800" b="1">
                <a:latin typeface="Palatino" pitchFamily="-105" charset="0"/>
                <a:ea typeface="Palatino" pitchFamily="-105" charset="0"/>
                <a:cs typeface="Palatino" pitchFamily="-105" charset="0"/>
              </a:rPr>
              <a:t>sec</a:t>
            </a:r>
            <a:r>
              <a:rPr lang="el-GR" sz="1800" b="1">
                <a:latin typeface="Palatino" pitchFamily="-105" charset="0"/>
                <a:ea typeface="Palatino" pitchFamily="-105" charset="0"/>
                <a:cs typeface="Palatino" pitchFamily="-105" charset="0"/>
              </a:rPr>
              <a:t>)</a:t>
            </a:r>
          </a:p>
        </p:txBody>
      </p:sp>
      <p:sp>
        <p:nvSpPr>
          <p:cNvPr id="2" name="Rectangle 1"/>
          <p:cNvSpPr/>
          <p:nvPr/>
        </p:nvSpPr>
        <p:spPr>
          <a:xfrm>
            <a:off x="3551602" y="4737100"/>
            <a:ext cx="1861407" cy="523220"/>
          </a:xfrm>
          <a:prstGeom prst="rect">
            <a:avLst/>
          </a:prstGeom>
        </p:spPr>
        <p:txBody>
          <a:bodyPr wrap="none">
            <a:spAutoFit/>
          </a:bodyPr>
          <a:lstStyle/>
          <a:p>
            <a:r>
              <a:rPr lang="en-US" b="1" dirty="0"/>
              <a:t>[2.20</a:t>
            </a:r>
            <a:r>
              <a:rPr lang="el-GR" b="1" dirty="0"/>
              <a:t>,</a:t>
            </a:r>
            <a:r>
              <a:rPr lang="en-US" b="1" dirty="0"/>
              <a:t>2.30)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3 - Θέση αριθμού διαφάνειας"/>
          <p:cNvSpPr>
            <a:spLocks noGrp="1"/>
          </p:cNvSpPr>
          <p:nvPr>
            <p:ph type="sldNum" sz="quarter" idx="12"/>
          </p:nvPr>
        </p:nvSpPr>
        <p:spPr>
          <a:noFill/>
        </p:spPr>
        <p:txBody>
          <a:bodyPr/>
          <a:lstStyle/>
          <a:p>
            <a:fld id="{D80B7D4F-924A-0F47-B6D4-7896A7489475}" type="slidenum">
              <a:rPr lang="el-GR"/>
              <a:pPr/>
              <a:t>8</a:t>
            </a:fld>
            <a:endParaRPr lang="el-GR"/>
          </a:p>
        </p:txBody>
      </p:sp>
      <p:sp>
        <p:nvSpPr>
          <p:cNvPr id="29701" name="Text Box 2"/>
          <p:cNvSpPr txBox="1">
            <a:spLocks noChangeArrowheads="1"/>
          </p:cNvSpPr>
          <p:nvPr/>
        </p:nvSpPr>
        <p:spPr bwMode="auto">
          <a:xfrm>
            <a:off x="0" y="260350"/>
            <a:ext cx="8964613" cy="519113"/>
          </a:xfrm>
          <a:prstGeom prst="rect">
            <a:avLst/>
          </a:prstGeom>
          <a:noFill/>
          <a:ln w="9525">
            <a:noFill/>
            <a:miter lim="800000"/>
            <a:headEnd/>
            <a:tailEnd/>
          </a:ln>
        </p:spPr>
        <p:txBody>
          <a:bodyPr>
            <a:prstTxWarp prst="textNoShape">
              <a:avLst/>
            </a:prstTxWarp>
            <a:spAutoFit/>
          </a:bodyPr>
          <a:lstStyle/>
          <a:p>
            <a:pPr>
              <a:spcBef>
                <a:spcPct val="50000"/>
              </a:spcBef>
            </a:pPr>
            <a:r>
              <a:rPr lang="el-GR" b="1" dirty="0" smtClean="0">
                <a:solidFill>
                  <a:srgbClr val="CC0000"/>
                </a:solidFill>
                <a:latin typeface="Palatino" pitchFamily="-105" charset="0"/>
                <a:ea typeface="Palatino" pitchFamily="-105" charset="0"/>
                <a:cs typeface="Palatino" pitchFamily="-105" charset="0"/>
              </a:rPr>
              <a:t>Οι μετρήσεις σε ιστόγραμμα</a:t>
            </a:r>
            <a:endParaRPr lang="el-GR" b="1" dirty="0">
              <a:solidFill>
                <a:srgbClr val="CC0000"/>
              </a:solidFill>
              <a:latin typeface="Palatino" pitchFamily="-105" charset="0"/>
              <a:ea typeface="Palatino" pitchFamily="-105" charset="0"/>
              <a:cs typeface="Palatino" pitchFamily="-105" charset="0"/>
            </a:endParaRPr>
          </a:p>
        </p:txBody>
      </p:sp>
      <p:graphicFrame>
        <p:nvGraphicFramePr>
          <p:cNvPr id="79146" name="Group 1322"/>
          <p:cNvGraphicFramePr>
            <a:graphicFrameLocks noGrp="1"/>
          </p:cNvGraphicFramePr>
          <p:nvPr/>
        </p:nvGraphicFramePr>
        <p:xfrm>
          <a:off x="381000" y="762000"/>
          <a:ext cx="8305800" cy="2300288"/>
        </p:xfrm>
        <a:graphic>
          <a:graphicData uri="http://schemas.openxmlformats.org/drawingml/2006/table">
            <a:tbl>
              <a:tblPr/>
              <a:tblGrid>
                <a:gridCol w="415925">
                  <a:extLst>
                    <a:ext uri="{9D8B030D-6E8A-4147-A177-3AD203B41FA5}">
                      <a16:colId xmlns:a16="http://schemas.microsoft.com/office/drawing/2014/main" xmlns="" val="20000"/>
                    </a:ext>
                  </a:extLst>
                </a:gridCol>
                <a:gridCol w="415925">
                  <a:extLst>
                    <a:ext uri="{9D8B030D-6E8A-4147-A177-3AD203B41FA5}">
                      <a16:colId xmlns:a16="http://schemas.microsoft.com/office/drawing/2014/main" xmlns="" val="20001"/>
                    </a:ext>
                  </a:extLst>
                </a:gridCol>
                <a:gridCol w="412750">
                  <a:extLst>
                    <a:ext uri="{9D8B030D-6E8A-4147-A177-3AD203B41FA5}">
                      <a16:colId xmlns:a16="http://schemas.microsoft.com/office/drawing/2014/main" xmlns="" val="20002"/>
                    </a:ext>
                  </a:extLst>
                </a:gridCol>
                <a:gridCol w="415925">
                  <a:extLst>
                    <a:ext uri="{9D8B030D-6E8A-4147-A177-3AD203B41FA5}">
                      <a16:colId xmlns:a16="http://schemas.microsoft.com/office/drawing/2014/main" xmlns="" val="20003"/>
                    </a:ext>
                  </a:extLst>
                </a:gridCol>
                <a:gridCol w="415925">
                  <a:extLst>
                    <a:ext uri="{9D8B030D-6E8A-4147-A177-3AD203B41FA5}">
                      <a16:colId xmlns:a16="http://schemas.microsoft.com/office/drawing/2014/main" xmlns="" val="20004"/>
                    </a:ext>
                  </a:extLst>
                </a:gridCol>
                <a:gridCol w="415925">
                  <a:extLst>
                    <a:ext uri="{9D8B030D-6E8A-4147-A177-3AD203B41FA5}">
                      <a16:colId xmlns:a16="http://schemas.microsoft.com/office/drawing/2014/main" xmlns="" val="20005"/>
                    </a:ext>
                  </a:extLst>
                </a:gridCol>
                <a:gridCol w="415925">
                  <a:extLst>
                    <a:ext uri="{9D8B030D-6E8A-4147-A177-3AD203B41FA5}">
                      <a16:colId xmlns:a16="http://schemas.microsoft.com/office/drawing/2014/main" xmlns="" val="20006"/>
                    </a:ext>
                  </a:extLst>
                </a:gridCol>
                <a:gridCol w="412750">
                  <a:extLst>
                    <a:ext uri="{9D8B030D-6E8A-4147-A177-3AD203B41FA5}">
                      <a16:colId xmlns:a16="http://schemas.microsoft.com/office/drawing/2014/main" xmlns="" val="20007"/>
                    </a:ext>
                  </a:extLst>
                </a:gridCol>
                <a:gridCol w="415925">
                  <a:extLst>
                    <a:ext uri="{9D8B030D-6E8A-4147-A177-3AD203B41FA5}">
                      <a16:colId xmlns:a16="http://schemas.microsoft.com/office/drawing/2014/main" xmlns="" val="20008"/>
                    </a:ext>
                  </a:extLst>
                </a:gridCol>
                <a:gridCol w="415925">
                  <a:extLst>
                    <a:ext uri="{9D8B030D-6E8A-4147-A177-3AD203B41FA5}">
                      <a16:colId xmlns:a16="http://schemas.microsoft.com/office/drawing/2014/main" xmlns="" val="20009"/>
                    </a:ext>
                  </a:extLst>
                </a:gridCol>
                <a:gridCol w="415925">
                  <a:extLst>
                    <a:ext uri="{9D8B030D-6E8A-4147-A177-3AD203B41FA5}">
                      <a16:colId xmlns:a16="http://schemas.microsoft.com/office/drawing/2014/main" xmlns="" val="20010"/>
                    </a:ext>
                  </a:extLst>
                </a:gridCol>
                <a:gridCol w="415925">
                  <a:extLst>
                    <a:ext uri="{9D8B030D-6E8A-4147-A177-3AD203B41FA5}">
                      <a16:colId xmlns:a16="http://schemas.microsoft.com/office/drawing/2014/main" xmlns="" val="20011"/>
                    </a:ext>
                  </a:extLst>
                </a:gridCol>
                <a:gridCol w="412750">
                  <a:extLst>
                    <a:ext uri="{9D8B030D-6E8A-4147-A177-3AD203B41FA5}">
                      <a16:colId xmlns:a16="http://schemas.microsoft.com/office/drawing/2014/main" xmlns="" val="20012"/>
                    </a:ext>
                  </a:extLst>
                </a:gridCol>
                <a:gridCol w="415925">
                  <a:extLst>
                    <a:ext uri="{9D8B030D-6E8A-4147-A177-3AD203B41FA5}">
                      <a16:colId xmlns:a16="http://schemas.microsoft.com/office/drawing/2014/main" xmlns="" val="20013"/>
                    </a:ext>
                  </a:extLst>
                </a:gridCol>
                <a:gridCol w="415925">
                  <a:extLst>
                    <a:ext uri="{9D8B030D-6E8A-4147-A177-3AD203B41FA5}">
                      <a16:colId xmlns:a16="http://schemas.microsoft.com/office/drawing/2014/main" xmlns="" val="20014"/>
                    </a:ext>
                  </a:extLst>
                </a:gridCol>
                <a:gridCol w="415925">
                  <a:extLst>
                    <a:ext uri="{9D8B030D-6E8A-4147-A177-3AD203B41FA5}">
                      <a16:colId xmlns:a16="http://schemas.microsoft.com/office/drawing/2014/main" xmlns="" val="20015"/>
                    </a:ext>
                  </a:extLst>
                </a:gridCol>
                <a:gridCol w="415925">
                  <a:extLst>
                    <a:ext uri="{9D8B030D-6E8A-4147-A177-3AD203B41FA5}">
                      <a16:colId xmlns:a16="http://schemas.microsoft.com/office/drawing/2014/main" xmlns="" val="20016"/>
                    </a:ext>
                  </a:extLst>
                </a:gridCol>
                <a:gridCol w="412750">
                  <a:extLst>
                    <a:ext uri="{9D8B030D-6E8A-4147-A177-3AD203B41FA5}">
                      <a16:colId xmlns:a16="http://schemas.microsoft.com/office/drawing/2014/main" xmlns="" val="20017"/>
                    </a:ext>
                  </a:extLst>
                </a:gridCol>
                <a:gridCol w="415925">
                  <a:extLst>
                    <a:ext uri="{9D8B030D-6E8A-4147-A177-3AD203B41FA5}">
                      <a16:colId xmlns:a16="http://schemas.microsoft.com/office/drawing/2014/main" xmlns="" val="20018"/>
                    </a:ext>
                  </a:extLst>
                </a:gridCol>
                <a:gridCol w="415925">
                  <a:extLst>
                    <a:ext uri="{9D8B030D-6E8A-4147-A177-3AD203B41FA5}">
                      <a16:colId xmlns:a16="http://schemas.microsoft.com/office/drawing/2014/main" xmlns="" val="20019"/>
                    </a:ext>
                  </a:extLst>
                </a:gridCol>
              </a:tblGrid>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2.60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4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2.20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2.50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2.30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rPr>
                        <a:t>2.15</a:t>
                      </a:r>
                      <a:endParaRPr kumimoji="0" lang="el-GR" sz="900" b="0" i="0" u="none" strike="noStrike" cap="none" normalizeH="0" baseline="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bg2"/>
                          </a:solidFill>
                          <a:effectLst/>
                          <a:latin typeface="Arial" pitchFamily="-105" charset="0"/>
                          <a:ea typeface="Times New Roman" pitchFamily="-105" charset="0"/>
                          <a:cs typeface="Times New Roman" pitchFamily="-105" charset="0"/>
                        </a:rPr>
                        <a:t>2.40</a:t>
                      </a:r>
                      <a:endParaRPr kumimoji="0" lang="el-GR" sz="900" b="0" i="0" u="none" strike="noStrike" cap="none" normalizeH="0" baseline="0" dirty="0">
                        <a:ln>
                          <a:noFill/>
                        </a:ln>
                        <a:solidFill>
                          <a:schemeClr val="bg2"/>
                        </a:solidFill>
                        <a:effectLst/>
                        <a:latin typeface="Arial" pitchFamily="-105" charset="0"/>
                        <a:ea typeface="Times New Roman" pitchFamily="-105" charset="0"/>
                        <a:cs typeface="Times New Roman" pitchFamily="-105"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29935" name="Text Box 520"/>
          <p:cNvSpPr txBox="1">
            <a:spLocks noChangeArrowheads="1"/>
          </p:cNvSpPr>
          <p:nvPr/>
        </p:nvSpPr>
        <p:spPr bwMode="auto">
          <a:xfrm>
            <a:off x="822325" y="4957763"/>
            <a:ext cx="184150" cy="519112"/>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29699" name="Object 1324"/>
          <p:cNvGraphicFramePr>
            <a:graphicFrameLocks noChangeAspect="1"/>
          </p:cNvGraphicFramePr>
          <p:nvPr>
            <p:extLst>
              <p:ext uri="{D42A27DB-BD31-4B8C-83A1-F6EECF244321}">
                <p14:modId xmlns:p14="http://schemas.microsoft.com/office/powerpoint/2010/main" val="1727021822"/>
              </p:ext>
            </p:extLst>
          </p:nvPr>
        </p:nvGraphicFramePr>
        <p:xfrm>
          <a:off x="1676400" y="3048000"/>
          <a:ext cx="5105400" cy="3768725"/>
        </p:xfrm>
        <a:graphic>
          <a:graphicData uri="http://schemas.openxmlformats.org/presentationml/2006/ole">
            <mc:AlternateContent xmlns:mc="http://schemas.openxmlformats.org/markup-compatibility/2006">
              <mc:Choice xmlns:v="urn:schemas-microsoft-com:vml" Requires="v">
                <p:oleObj spid="_x0000_s29898" name="Graph" r:id="rId3" imgW="3758400" imgH="3087360" progId="">
                  <p:embed/>
                </p:oleObj>
              </mc:Choice>
              <mc:Fallback>
                <p:oleObj name="Graph" r:id="rId3" imgW="3758400" imgH="3087360" progId="">
                  <p:embed/>
                  <p:pic>
                    <p:nvPicPr>
                      <p:cNvPr id="0" name="Object 1324"/>
                      <p:cNvPicPr>
                        <a:picLocks noChangeAspect="1" noChangeArrowheads="1"/>
                      </p:cNvPicPr>
                      <p:nvPr/>
                    </p:nvPicPr>
                    <p:blipFill>
                      <a:blip r:embed="rId4">
                        <a:extLst>
                          <a:ext uri="{28A0092B-C50C-407E-A947-70E740481C1C}">
                            <a14:useLocalDpi xmlns:a14="http://schemas.microsoft.com/office/drawing/2010/main" val="0"/>
                          </a:ext>
                        </a:extLst>
                      </a:blip>
                      <a:srcRect l="4056" t="14807" r="10773" b="8688"/>
                      <a:stretch>
                        <a:fillRect/>
                      </a:stretch>
                    </p:blipFill>
                    <p:spPr bwMode="auto">
                      <a:xfrm>
                        <a:off x="1676400" y="3048000"/>
                        <a:ext cx="51054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extBox 2"/>
          <p:cNvSpPr txBox="1"/>
          <p:nvPr/>
        </p:nvSpPr>
        <p:spPr>
          <a:xfrm>
            <a:off x="4676021" y="6473765"/>
            <a:ext cx="729585" cy="400110"/>
          </a:xfrm>
          <a:prstGeom prst="rect">
            <a:avLst/>
          </a:prstGeom>
          <a:noFill/>
        </p:spPr>
        <p:txBody>
          <a:bodyPr wrap="square" rtlCol="0">
            <a:spAutoFit/>
          </a:bodyPr>
          <a:lstStyle/>
          <a:p>
            <a:r>
              <a:rPr lang="en-US" sz="2000" b="1"/>
              <a:t>(s)</a:t>
            </a:r>
            <a:endParaRPr lang="en-US" sz="2000" b="1" dirty="0"/>
          </a:p>
        </p:txBody>
      </p:sp>
      <mc:AlternateContent xmlns:mc="http://schemas.openxmlformats.org/markup-compatibility/2006" xmlns:a14="http://schemas.microsoft.com/office/drawing/2010/main">
        <mc:Choice Requires="a14">
          <p:sp>
            <p:nvSpPr>
              <p:cNvPr id="2" name="TextBox 1"/>
              <p:cNvSpPr txBox="1"/>
              <p:nvPr/>
            </p:nvSpPr>
            <p:spPr>
              <a:xfrm>
                <a:off x="6881394" y="3825044"/>
                <a:ext cx="1205843" cy="14852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𝑁</m:t>
                      </m:r>
                      <m:r>
                        <a:rPr lang="en-US" sz="2000" b="0" i="1" smtClean="0">
                          <a:latin typeface="Cambria Math" charset="0"/>
                        </a:rPr>
                        <m:t>=</m:t>
                      </m:r>
                      <m:nary>
                        <m:naryPr>
                          <m:chr m:val="∑"/>
                          <m:ctrlPr>
                            <a:rPr lang="en-US" sz="2000" b="0" i="1" smtClean="0">
                              <a:latin typeface="Cambria Math" charset="0"/>
                            </a:rPr>
                          </m:ctrlPr>
                        </m:naryPr>
                        <m:sub>
                          <m:r>
                            <m:rPr>
                              <m:brk m:alnAt="23"/>
                            </m:rPr>
                            <a:rPr lang="en-US" sz="2000" b="0" i="1" smtClean="0">
                              <a:latin typeface="Cambria Math" charset="0"/>
                            </a:rPr>
                            <m:t>𝑖</m:t>
                          </m:r>
                          <m:r>
                            <a:rPr lang="en-US" sz="2000" b="0" i="1" smtClean="0">
                              <a:latin typeface="Cambria Math" charset="0"/>
                            </a:rPr>
                            <m:t>=1</m:t>
                          </m:r>
                        </m:sub>
                        <m:sup>
                          <m:r>
                            <a:rPr lang="en-US" sz="2000" b="0" i="1" smtClean="0">
                              <a:latin typeface="Cambria Math" charset="0"/>
                            </a:rPr>
                            <m:t>5</m:t>
                          </m:r>
                        </m:sup>
                        <m:e>
                          <m:sSub>
                            <m:sSubPr>
                              <m:ctrlPr>
                                <a:rPr lang="en-US" sz="2000" b="0" i="1" smtClean="0">
                                  <a:latin typeface="Cambria Math" charset="0"/>
                                </a:rPr>
                              </m:ctrlPr>
                            </m:sSubPr>
                            <m:e>
                              <m:r>
                                <a:rPr lang="en-US" sz="2000" b="0" i="1" smtClean="0">
                                  <a:latin typeface="Cambria Math" charset="0"/>
                                </a:rPr>
                                <m:t>𝑛</m:t>
                              </m:r>
                            </m:e>
                            <m:sub>
                              <m:r>
                                <a:rPr lang="en-US" sz="2000" b="0" i="1" smtClean="0">
                                  <a:latin typeface="Cambria Math" charset="0"/>
                                </a:rPr>
                                <m:t>𝑖</m:t>
                              </m:r>
                            </m:sub>
                          </m:sSub>
                        </m:e>
                      </m:nary>
                    </m:oMath>
                  </m:oMathPara>
                </a14:m>
                <a:endParaRPr lang="en-US" sz="2000" dirty="0"/>
              </a:p>
              <a:p>
                <a:endParaRPr lang="en-US" sz="2000" dirty="0"/>
              </a:p>
              <a:p>
                <a:r>
                  <a:rPr lang="el-GR" sz="2000" dirty="0"/>
                  <a:t>ΔΤ=0.1 </a:t>
                </a:r>
                <a:r>
                  <a:rPr lang="en-US" sz="2000" dirty="0"/>
                  <a:t>s</a:t>
                </a:r>
              </a:p>
            </p:txBody>
          </p:sp>
        </mc:Choice>
        <mc:Fallback xmlns="">
          <p:sp>
            <p:nvSpPr>
              <p:cNvPr id="2" name="TextBox 1"/>
              <p:cNvSpPr txBox="1">
                <a:spLocks noRot="1" noChangeAspect="1" noMove="1" noResize="1" noEditPoints="1" noAdjustHandles="1" noChangeArrowheads="1" noChangeShapeType="1" noTextEdit="1"/>
              </p:cNvSpPr>
              <p:nvPr/>
            </p:nvSpPr>
            <p:spPr>
              <a:xfrm>
                <a:off x="6881394" y="3825044"/>
                <a:ext cx="1205843" cy="1485278"/>
              </a:xfrm>
              <a:prstGeom prst="rect">
                <a:avLst/>
              </a:prstGeom>
              <a:blipFill rotWithShape="0">
                <a:blip r:embed="rId5"/>
                <a:stretch>
                  <a:fillRect l="-6061" b="-983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3 - Θέση αριθμού διαφάνειας"/>
          <p:cNvSpPr>
            <a:spLocks noGrp="1"/>
          </p:cNvSpPr>
          <p:nvPr>
            <p:ph type="sldNum" sz="quarter" idx="12"/>
          </p:nvPr>
        </p:nvSpPr>
        <p:spPr>
          <a:noFill/>
        </p:spPr>
        <p:txBody>
          <a:bodyPr/>
          <a:lstStyle/>
          <a:p>
            <a:fld id="{31EED626-5164-3A42-A969-F3C45D360C84}" type="slidenum">
              <a:rPr lang="el-GR"/>
              <a:pPr/>
              <a:t>9</a:t>
            </a:fld>
            <a:endParaRPr lang="el-GR"/>
          </a:p>
        </p:txBody>
      </p:sp>
      <p:sp>
        <p:nvSpPr>
          <p:cNvPr id="30726" name="Text Box 1040"/>
          <p:cNvSpPr txBox="1">
            <a:spLocks noChangeArrowheads="1"/>
          </p:cNvSpPr>
          <p:nvPr/>
        </p:nvSpPr>
        <p:spPr bwMode="auto">
          <a:xfrm>
            <a:off x="914400" y="2667000"/>
            <a:ext cx="2881313" cy="396875"/>
          </a:xfrm>
          <a:prstGeom prst="rect">
            <a:avLst/>
          </a:prstGeom>
          <a:noFill/>
          <a:ln w="9525">
            <a:noFill/>
            <a:miter lim="800000"/>
            <a:headEnd/>
            <a:tailEnd/>
          </a:ln>
        </p:spPr>
        <p:txBody>
          <a:bodyPr>
            <a:prstTxWarp prst="textNoShape">
              <a:avLst/>
            </a:prstTxWarp>
            <a:spAutoFit/>
          </a:bodyPr>
          <a:lstStyle/>
          <a:p>
            <a:pPr>
              <a:spcBef>
                <a:spcPct val="50000"/>
              </a:spcBef>
            </a:pPr>
            <a:r>
              <a:rPr lang="el-GR" sz="2000" b="1">
                <a:solidFill>
                  <a:srgbClr val="CC0000"/>
                </a:solidFill>
                <a:latin typeface="Palatino" pitchFamily="-105" charset="0"/>
                <a:ea typeface="Palatino" pitchFamily="-105" charset="0"/>
                <a:cs typeface="Palatino" pitchFamily="-105" charset="0"/>
              </a:rPr>
              <a:t>Πιθανότητα</a:t>
            </a:r>
          </a:p>
        </p:txBody>
      </p:sp>
      <p:sp>
        <p:nvSpPr>
          <p:cNvPr id="30728" name="AutoShape 1043"/>
          <p:cNvSpPr>
            <a:spLocks noChangeArrowheads="1"/>
          </p:cNvSpPr>
          <p:nvPr/>
        </p:nvSpPr>
        <p:spPr bwMode="auto">
          <a:xfrm>
            <a:off x="4267200" y="4267200"/>
            <a:ext cx="647700" cy="468313"/>
          </a:xfrm>
          <a:prstGeom prst="rightArrow">
            <a:avLst>
              <a:gd name="adj1" fmla="val 50000"/>
              <a:gd name="adj2" fmla="val 34576"/>
            </a:avLst>
          </a:prstGeom>
          <a:solidFill>
            <a:srgbClr val="FFFF00"/>
          </a:solidFill>
          <a:ln w="9525">
            <a:noFill/>
            <a:miter lim="800000"/>
            <a:headEnd/>
            <a:tailEnd/>
          </a:ln>
        </p:spPr>
        <p:txBody>
          <a:bodyPr wrap="none" anchor="ctr">
            <a:prstTxWarp prst="textNoShape">
              <a:avLst/>
            </a:prstTxWarp>
          </a:bodyPr>
          <a:lstStyle/>
          <a:p>
            <a:endParaRPr lang="en-US"/>
          </a:p>
        </p:txBody>
      </p:sp>
      <p:graphicFrame>
        <p:nvGraphicFramePr>
          <p:cNvPr id="30722" name="Object 1024"/>
          <p:cNvGraphicFramePr>
            <a:graphicFrameLocks noChangeAspect="1"/>
          </p:cNvGraphicFramePr>
          <p:nvPr/>
        </p:nvGraphicFramePr>
        <p:xfrm>
          <a:off x="2590800" y="0"/>
          <a:ext cx="3657600" cy="2700338"/>
        </p:xfrm>
        <a:graphic>
          <a:graphicData uri="http://schemas.openxmlformats.org/presentationml/2006/ole">
            <mc:AlternateContent xmlns:mc="http://schemas.openxmlformats.org/markup-compatibility/2006">
              <mc:Choice xmlns:v="urn:schemas-microsoft-com:vml" Requires="v">
                <p:oleObj spid="_x0000_s31224" name="Graph" r:id="rId3" imgW="3758400" imgH="3087360" progId="">
                  <p:embed/>
                </p:oleObj>
              </mc:Choice>
              <mc:Fallback>
                <p:oleObj name="Graph" r:id="rId3" imgW="3758400" imgH="3087360" progId="">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l="4056" t="14807" r="10773" b="8688"/>
                      <a:stretch>
                        <a:fillRect/>
                      </a:stretch>
                    </p:blipFill>
                    <p:spPr bwMode="auto">
                      <a:xfrm>
                        <a:off x="2590800" y="0"/>
                        <a:ext cx="3657600"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1"/>
          <p:cNvGrpSpPr/>
          <p:nvPr/>
        </p:nvGrpSpPr>
        <p:grpSpPr>
          <a:xfrm>
            <a:off x="0" y="1447800"/>
            <a:ext cx="4495800" cy="4876307"/>
            <a:chOff x="0" y="1447800"/>
            <a:chExt cx="4495800" cy="4876307"/>
          </a:xfrm>
        </p:grpSpPr>
        <p:sp>
          <p:nvSpPr>
            <p:cNvPr id="30727" name="AutoShape 1042"/>
            <p:cNvSpPr>
              <a:spLocks noChangeArrowheads="1"/>
            </p:cNvSpPr>
            <p:nvPr/>
          </p:nvSpPr>
          <p:spPr bwMode="auto">
            <a:xfrm rot="2239037">
              <a:off x="2057400" y="1447800"/>
              <a:ext cx="358775" cy="1295400"/>
            </a:xfrm>
            <a:prstGeom prst="curvedRightArrow">
              <a:avLst>
                <a:gd name="adj1" fmla="val 144425"/>
                <a:gd name="adj2" fmla="val 144425"/>
                <a:gd name="adj3" fmla="val 33333"/>
              </a:avLst>
            </a:prstGeom>
            <a:solidFill>
              <a:srgbClr val="FFFF00"/>
            </a:solidFill>
            <a:ln w="9525">
              <a:noFill/>
              <a:miter lim="800000"/>
              <a:headEnd/>
              <a:tailEnd/>
            </a:ln>
          </p:spPr>
          <p:txBody>
            <a:bodyPr wrap="none" anchor="ctr">
              <a:prstTxWarp prst="textNoShape">
                <a:avLst/>
              </a:prstTxWarp>
            </a:bodyPr>
            <a:lstStyle/>
            <a:p>
              <a:endParaRPr lang="en-US"/>
            </a:p>
          </p:txBody>
        </p:sp>
        <p:graphicFrame>
          <p:nvGraphicFramePr>
            <p:cNvPr id="30723" name="Object 1025"/>
            <p:cNvGraphicFramePr>
              <a:graphicFrameLocks noChangeAspect="1"/>
            </p:cNvGraphicFramePr>
            <p:nvPr>
              <p:extLst>
                <p:ext uri="{D42A27DB-BD31-4B8C-83A1-F6EECF244321}">
                  <p14:modId xmlns:p14="http://schemas.microsoft.com/office/powerpoint/2010/main" val="376240334"/>
                </p:ext>
              </p:extLst>
            </p:nvPr>
          </p:nvGraphicFramePr>
          <p:xfrm>
            <a:off x="0" y="3048000"/>
            <a:ext cx="4495800" cy="3028950"/>
          </p:xfrm>
          <a:graphic>
            <a:graphicData uri="http://schemas.openxmlformats.org/presentationml/2006/ole">
              <mc:AlternateContent xmlns:mc="http://schemas.openxmlformats.org/markup-compatibility/2006">
                <mc:Choice xmlns:v="urn:schemas-microsoft-com:vml" Requires="v">
                  <p:oleObj spid="_x0000_s31225" name="Graph" r:id="rId5" imgW="4106880" imgH="3062880" progId="">
                    <p:embed/>
                  </p:oleObj>
                </mc:Choice>
                <mc:Fallback>
                  <p:oleObj name="Graph" r:id="rId5" imgW="4106880" imgH="3062880" progId="">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l="3711" t="14931" r="10939" b="7932"/>
                        <a:stretch>
                          <a:fillRect/>
                        </a:stretch>
                      </p:blipFill>
                      <p:spPr bwMode="auto">
                        <a:xfrm>
                          <a:off x="0" y="3048000"/>
                          <a:ext cx="44958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TextBox 9"/>
            <p:cNvSpPr txBox="1"/>
            <p:nvPr/>
          </p:nvSpPr>
          <p:spPr>
            <a:xfrm>
              <a:off x="2355056" y="5985553"/>
              <a:ext cx="729585" cy="338554"/>
            </a:xfrm>
            <a:prstGeom prst="rect">
              <a:avLst/>
            </a:prstGeom>
            <a:noFill/>
          </p:spPr>
          <p:txBody>
            <a:bodyPr wrap="square" rtlCol="0">
              <a:spAutoFit/>
            </a:bodyPr>
            <a:lstStyle/>
            <a:p>
              <a:r>
                <a:rPr lang="en-US" sz="1600" b="1" dirty="0"/>
                <a:t>(sec)</a:t>
              </a:r>
            </a:p>
          </p:txBody>
        </p:sp>
      </p:grpSp>
      <p:grpSp>
        <p:nvGrpSpPr>
          <p:cNvPr id="4" name="Group 3"/>
          <p:cNvGrpSpPr/>
          <p:nvPr/>
        </p:nvGrpSpPr>
        <p:grpSpPr>
          <a:xfrm>
            <a:off x="4419600" y="2667000"/>
            <a:ext cx="4648200" cy="3632200"/>
            <a:chOff x="4419600" y="2667000"/>
            <a:chExt cx="4648200" cy="3632200"/>
          </a:xfrm>
        </p:grpSpPr>
        <p:graphicFrame>
          <p:nvGraphicFramePr>
            <p:cNvPr id="30724" name="Object 1026"/>
            <p:cNvGraphicFramePr>
              <a:graphicFrameLocks noChangeAspect="1"/>
            </p:cNvGraphicFramePr>
            <p:nvPr>
              <p:extLst>
                <p:ext uri="{D42A27DB-BD31-4B8C-83A1-F6EECF244321}">
                  <p14:modId xmlns:p14="http://schemas.microsoft.com/office/powerpoint/2010/main" val="740035979"/>
                </p:ext>
              </p:extLst>
            </p:nvPr>
          </p:nvGraphicFramePr>
          <p:xfrm>
            <a:off x="4419600" y="2998788"/>
            <a:ext cx="4648200" cy="3001962"/>
          </p:xfrm>
          <a:graphic>
            <a:graphicData uri="http://schemas.openxmlformats.org/presentationml/2006/ole">
              <mc:AlternateContent xmlns:mc="http://schemas.openxmlformats.org/markup-compatibility/2006">
                <mc:Choice xmlns:v="urn:schemas-microsoft-com:vml" Requires="v">
                  <p:oleObj spid="_x0000_s31226" name="Graph" r:id="rId7" imgW="4227840" imgH="3075840" progId="">
                    <p:embed/>
                  </p:oleObj>
                </mc:Choice>
                <mc:Fallback>
                  <p:oleObj name="Graph" r:id="rId7" imgW="4227840" imgH="3075840" progId="">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l="2966" t="14035" r="10521" b="9184"/>
                        <a:stretch>
                          <a:fillRect/>
                        </a:stretch>
                      </p:blipFill>
                      <p:spPr bwMode="auto">
                        <a:xfrm>
                          <a:off x="4419600" y="2998788"/>
                          <a:ext cx="46482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29" name="Rectangle 1054"/>
            <p:cNvSpPr>
              <a:spLocks noChangeArrowheads="1"/>
            </p:cNvSpPr>
            <p:nvPr/>
          </p:nvSpPr>
          <p:spPr bwMode="auto">
            <a:xfrm>
              <a:off x="5429250" y="2667000"/>
              <a:ext cx="3638550" cy="396875"/>
            </a:xfrm>
            <a:prstGeom prst="rect">
              <a:avLst/>
            </a:prstGeom>
            <a:noFill/>
            <a:ln w="9525">
              <a:noFill/>
              <a:miter lim="800000"/>
              <a:headEnd/>
              <a:tailEnd/>
            </a:ln>
          </p:spPr>
          <p:txBody>
            <a:bodyPr>
              <a:prstTxWarp prst="textNoShape">
                <a:avLst/>
              </a:prstTxWarp>
              <a:spAutoFit/>
            </a:bodyPr>
            <a:lstStyle/>
            <a:p>
              <a:pPr>
                <a:spcBef>
                  <a:spcPct val="50000"/>
                </a:spcBef>
              </a:pPr>
              <a:r>
                <a:rPr lang="el-GR" sz="2000" b="1">
                  <a:solidFill>
                    <a:srgbClr val="CC0000"/>
                  </a:solidFill>
                  <a:latin typeface="Palatino" pitchFamily="-105" charset="0"/>
                  <a:ea typeface="Palatino" pitchFamily="-105" charset="0"/>
                  <a:cs typeface="Palatino" pitchFamily="-105" charset="0"/>
                </a:rPr>
                <a:t>Πυκνότητα Πιθανότητας</a:t>
              </a:r>
            </a:p>
          </p:txBody>
        </p:sp>
        <p:sp>
          <p:nvSpPr>
            <p:cNvPr id="11" name="TextBox 10"/>
            <p:cNvSpPr txBox="1"/>
            <p:nvPr/>
          </p:nvSpPr>
          <p:spPr>
            <a:xfrm>
              <a:off x="6890415" y="5960646"/>
              <a:ext cx="729585" cy="338554"/>
            </a:xfrm>
            <a:prstGeom prst="rect">
              <a:avLst/>
            </a:prstGeom>
            <a:noFill/>
          </p:spPr>
          <p:txBody>
            <a:bodyPr wrap="square" rtlCol="0">
              <a:spAutoFit/>
            </a:bodyPr>
            <a:lstStyle/>
            <a:p>
              <a:r>
                <a:rPr lang="en-US" sz="1600" b="1" dirty="0"/>
                <a:t>(sec)</a:t>
              </a:r>
            </a:p>
          </p:txBody>
        </p:sp>
      </p:grpSp>
      <p:sp>
        <p:nvSpPr>
          <p:cNvPr id="12" name="TextBox 11"/>
          <p:cNvSpPr txBox="1"/>
          <p:nvPr/>
        </p:nvSpPr>
        <p:spPr>
          <a:xfrm>
            <a:off x="4145461" y="2631566"/>
            <a:ext cx="729585" cy="338554"/>
          </a:xfrm>
          <a:prstGeom prst="rect">
            <a:avLst/>
          </a:prstGeom>
          <a:noFill/>
        </p:spPr>
        <p:txBody>
          <a:bodyPr wrap="square" rtlCol="0">
            <a:spAutoFit/>
          </a:bodyPr>
          <a:lstStyle/>
          <a:p>
            <a:r>
              <a:rPr lang="en-US" sz="1600" b="1" dirty="0"/>
              <a:t>(sec)</a:t>
            </a:r>
          </a:p>
        </p:txBody>
      </p:sp>
      <mc:AlternateContent xmlns:mc="http://schemas.openxmlformats.org/markup-compatibility/2006" xmlns:a14="http://schemas.microsoft.com/office/drawing/2010/main">
        <mc:Choice Requires="a14">
          <p:sp>
            <p:nvSpPr>
              <p:cNvPr id="3" name="TextBox 2"/>
              <p:cNvSpPr txBox="1"/>
              <p:nvPr/>
            </p:nvSpPr>
            <p:spPr>
              <a:xfrm>
                <a:off x="328114" y="1660297"/>
                <a:ext cx="1525739" cy="409023"/>
              </a:xfrm>
              <a:prstGeom prst="rect">
                <a:avLst/>
              </a:prstGeom>
              <a:solidFill>
                <a:srgbClr val="FFFF00"/>
              </a:solidFill>
            </p:spPr>
            <p:txBody>
              <a:bodyPr wrap="none" lIns="0" tIns="0" rIns="0" bIns="0" rtlCol="0">
                <a:spAutoFit/>
              </a:bodyPr>
              <a:lstStyle/>
              <a:p>
                <a14:m>
                  <m:oMath xmlns:m="http://schemas.openxmlformats.org/officeDocument/2006/math">
                    <m:sSub>
                      <m:sSubPr>
                        <m:ctrlPr>
                          <a:rPr lang="en-US" sz="2000" b="1" i="1" dirty="0" smtClean="0">
                            <a:latin typeface="Cambria Math" charset="0"/>
                          </a:rPr>
                        </m:ctrlPr>
                      </m:sSubPr>
                      <m:e>
                        <m:r>
                          <a:rPr lang="en-US" sz="2000" b="1" i="1" dirty="0">
                            <a:latin typeface="Cambria Math" charset="0"/>
                          </a:rPr>
                          <m:t>𝑷</m:t>
                        </m:r>
                      </m:e>
                      <m:sub>
                        <m:r>
                          <a:rPr lang="en-US" sz="2000" b="1" i="1" dirty="0" smtClean="0">
                            <a:latin typeface="Cambria Math" charset="0"/>
                          </a:rPr>
                          <m:t>𝒊</m:t>
                        </m:r>
                      </m:sub>
                    </m:sSub>
                  </m:oMath>
                </a14:m>
                <a:r>
                  <a:rPr lang="en-US" sz="2000" b="1" dirty="0"/>
                  <a:t>=</a:t>
                </a:r>
                <a14:m>
                  <m:oMath xmlns:m="http://schemas.openxmlformats.org/officeDocument/2006/math">
                    <m:func>
                      <m:funcPr>
                        <m:ctrlPr>
                          <a:rPr lang="en-US" sz="2000" b="1" i="1" smtClean="0">
                            <a:latin typeface="Cambria Math" charset="0"/>
                          </a:rPr>
                        </m:ctrlPr>
                      </m:funcPr>
                      <m:fName>
                        <m:limLow>
                          <m:limLowPr>
                            <m:ctrlPr>
                              <a:rPr lang="en-US" sz="2000" b="1" i="1" smtClean="0">
                                <a:latin typeface="Cambria Math" charset="0"/>
                              </a:rPr>
                            </m:ctrlPr>
                          </m:limLowPr>
                          <m:e>
                            <m:r>
                              <a:rPr lang="en-US" sz="2000" b="1" i="0" smtClean="0">
                                <a:latin typeface="Cambria Math" charset="0"/>
                              </a:rPr>
                              <m:t>𝐥𝐢𝐦</m:t>
                            </m:r>
                          </m:e>
                          <m:lim>
                            <m:r>
                              <a:rPr lang="en-US" sz="2000" b="1" i="1" smtClean="0">
                                <a:latin typeface="Cambria Math" charset="0"/>
                              </a:rPr>
                              <m:t>𝑵</m:t>
                            </m:r>
                            <m:r>
                              <a:rPr lang="en-US" sz="2000" b="1" i="1" smtClean="0">
                                <a:latin typeface="Cambria Math" charset="0"/>
                              </a:rPr>
                              <m:t>→∞</m:t>
                            </m:r>
                          </m:lim>
                        </m:limLow>
                      </m:fName>
                      <m:e>
                        <m:f>
                          <m:fPr>
                            <m:ctrlPr>
                              <a:rPr lang="en-US" sz="2000" b="1" i="1">
                                <a:latin typeface="Cambria Math" charset="0"/>
                              </a:rPr>
                            </m:ctrlPr>
                          </m:fPr>
                          <m:num>
                            <m:sSub>
                              <m:sSubPr>
                                <m:ctrlPr>
                                  <a:rPr lang="en-US" sz="2000" b="1" i="1">
                                    <a:latin typeface="Cambria Math" charset="0"/>
                                  </a:rPr>
                                </m:ctrlPr>
                              </m:sSubPr>
                              <m:e>
                                <m:r>
                                  <a:rPr lang="en-US" sz="2000" b="1" i="1">
                                    <a:latin typeface="Cambria Math" charset="0"/>
                                  </a:rPr>
                                  <m:t>𝒏</m:t>
                                </m:r>
                              </m:e>
                              <m:sub>
                                <m:r>
                                  <a:rPr lang="en-US" sz="2000" b="1" i="1">
                                    <a:latin typeface="Cambria Math" charset="0"/>
                                  </a:rPr>
                                  <m:t>𝒊</m:t>
                                </m:r>
                              </m:sub>
                            </m:sSub>
                          </m:num>
                          <m:den>
                            <m:r>
                              <a:rPr lang="en-US" sz="2000" b="1" i="1">
                                <a:latin typeface="Cambria Math" charset="0"/>
                              </a:rPr>
                              <m:t>𝑵</m:t>
                            </m:r>
                          </m:den>
                        </m:f>
                      </m:e>
                    </m:func>
                  </m:oMath>
                </a14:m>
                <a:endParaRPr lang="en-US"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28114" y="1660297"/>
                <a:ext cx="1525739" cy="409023"/>
              </a:xfrm>
              <a:prstGeom prst="rect">
                <a:avLst/>
              </a:prstGeom>
              <a:blipFill rotWithShape="0">
                <a:blip r:embed="rId9"/>
                <a:stretch>
                  <a:fillRect l="-5600" t="-8955" r="-2400" b="-2388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2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2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12550</TotalTime>
  <Words>5432</Words>
  <Application>Microsoft Macintosh PowerPoint</Application>
  <PresentationFormat>On-screen Show (4:3)</PresentationFormat>
  <Paragraphs>2165</Paragraphs>
  <Slides>49</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0" baseType="lpstr">
      <vt:lpstr>Book Antiqua</vt:lpstr>
      <vt:lpstr>Bookman Old Style</vt:lpstr>
      <vt:lpstr>Cambria Math</vt:lpstr>
      <vt:lpstr>ＭＳ Ｐゴシック</vt:lpstr>
      <vt:lpstr>Palatino</vt:lpstr>
      <vt:lpstr>Times New Roman</vt:lpstr>
      <vt:lpstr>Arial</vt:lpstr>
      <vt:lpstr>Default Design</vt:lpstr>
      <vt:lpstr>Equation</vt:lpstr>
      <vt:lpstr>Εξίσωση</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Εκτίμηση της αληθούς τιμής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eap-dep</dc:creator>
  <cp:lastModifiedBy>Spyridon Eustathios Tzamarias</cp:lastModifiedBy>
  <cp:revision>393</cp:revision>
  <dcterms:created xsi:type="dcterms:W3CDTF">2016-04-01T07:35:35Z</dcterms:created>
  <dcterms:modified xsi:type="dcterms:W3CDTF">2020-10-02T06:16:04Z</dcterms:modified>
</cp:coreProperties>
</file>