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0" r:id="rId7"/>
    <p:sldId id="258" r:id="rId8"/>
    <p:sldId id="259" r:id="rId9"/>
    <p:sldId id="261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F4C"/>
    <a:srgbClr val="FFB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4688"/>
  </p:normalViewPr>
  <p:slideViewPr>
    <p:cSldViewPr snapToGrid="0" snapToObjects="1">
      <p:cViewPr varScale="1">
        <p:scale>
          <a:sx n="114" d="100"/>
          <a:sy n="114" d="100"/>
        </p:scale>
        <p:origin x="15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F36-0581-1643-9D1B-06039D037D9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280E-D8E3-FB48-8DA3-065B53B8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F36-0581-1643-9D1B-06039D037D9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280E-D8E3-FB48-8DA3-065B53B8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4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F36-0581-1643-9D1B-06039D037D9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280E-D8E3-FB48-8DA3-065B53B8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F36-0581-1643-9D1B-06039D037D9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280E-D8E3-FB48-8DA3-065B53B8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4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F36-0581-1643-9D1B-06039D037D9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280E-D8E3-FB48-8DA3-065B53B8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F36-0581-1643-9D1B-06039D037D9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280E-D8E3-FB48-8DA3-065B53B8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F36-0581-1643-9D1B-06039D037D9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280E-D8E3-FB48-8DA3-065B53B8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7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F36-0581-1643-9D1B-06039D037D9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280E-D8E3-FB48-8DA3-065B53B8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6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F36-0581-1643-9D1B-06039D037D9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280E-D8E3-FB48-8DA3-065B53B8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F36-0581-1643-9D1B-06039D037D9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280E-D8E3-FB48-8DA3-065B53B8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F36-0581-1643-9D1B-06039D037D9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280E-D8E3-FB48-8DA3-065B53B8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6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BF36-0581-1643-9D1B-06039D037D9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2280E-D8E3-FB48-8DA3-065B53B8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6.jpe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tiff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tif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tiff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7.tiff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68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7.png"/><Relationship Id="rId3" Type="http://schemas.openxmlformats.org/officeDocument/2006/relationships/image" Target="../media/image5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67.tiff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5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wen Willans Richardson (1928)"/>
          <p:cNvSpPr>
            <a:spLocks noChangeAspect="1" noChangeArrowheads="1"/>
          </p:cNvSpPr>
          <p:nvPr/>
        </p:nvSpPr>
        <p:spPr bwMode="auto">
          <a:xfrm>
            <a:off x="0" y="0"/>
            <a:ext cx="18478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075650" y="992949"/>
            <a:ext cx="3629574" cy="1894631"/>
            <a:chOff x="4075650" y="992949"/>
            <a:chExt cx="3629574" cy="1894631"/>
          </a:xfrm>
        </p:grpSpPr>
        <p:pic>
          <p:nvPicPr>
            <p:cNvPr id="1030" name="Picture 6" descr="ttps://upload.wikimedia.org/wikipedia/commons/d/d8/Edison_light_bulb_with_plat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46" y="992949"/>
              <a:ext cx="1404478" cy="1894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homas Edis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614" y="1151184"/>
              <a:ext cx="1008170" cy="129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075650" y="2547612"/>
              <a:ext cx="22250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Thomas Alva Edison</a:t>
              </a:r>
              <a:r>
                <a:rPr lang="el-GR" sz="1400" b="1" dirty="0"/>
                <a:t> (1880)</a:t>
              </a:r>
              <a:r>
                <a:rPr lang="en-US" sz="1400" dirty="0"/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16333" y="797093"/>
            <a:ext cx="5502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>
                <a:solidFill>
                  <a:schemeClr val="accent5">
                    <a:lumMod val="50000"/>
                  </a:schemeClr>
                </a:solidFill>
              </a:rPr>
              <a:t>Φορτίο εκπέμπεται από «ζεστά» μέταλλα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/>
              <a:t>1853 by Edmond Becquerel</a:t>
            </a:r>
          </a:p>
          <a:p>
            <a:r>
              <a:rPr lang="en-US" sz="1200" dirty="0"/>
              <a:t>1873 by Frederick Guthrie </a:t>
            </a:r>
          </a:p>
          <a:p>
            <a:r>
              <a:rPr lang="en-US" sz="1200" dirty="0"/>
              <a:t>1869–1883 Johann Wilhelm Hittorf</a:t>
            </a:r>
          </a:p>
          <a:p>
            <a:r>
              <a:rPr lang="en-US" sz="1200" dirty="0"/>
              <a:t> 1885 Eugen Goldstein </a:t>
            </a:r>
          </a:p>
          <a:p>
            <a:r>
              <a:rPr lang="en-US" sz="1200" dirty="0"/>
              <a:t>1882–1889 Julius Elster and Hans Friedrich Geitel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374513" y="3266544"/>
            <a:ext cx="3928311" cy="1600502"/>
            <a:chOff x="4374513" y="3266544"/>
            <a:chExt cx="3928311" cy="1600502"/>
          </a:xfrm>
        </p:grpSpPr>
        <p:pic>
          <p:nvPicPr>
            <p:cNvPr id="6148" name="Picture 4" descr="https://upload.wikimedia.org/wikipedia/commons/0/08/Thomson_cathode_ray_exp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594" y="3674707"/>
              <a:ext cx="2408230" cy="65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.J Thomson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75" t="-720" r="3375" b="21583"/>
            <a:stretch/>
          </p:blipFill>
          <p:spPr bwMode="auto">
            <a:xfrm>
              <a:off x="4549383" y="3266544"/>
              <a:ext cx="1069289" cy="1323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774784" y="4170827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1897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74513" y="4590047"/>
              <a:ext cx="16273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Joseph John Thomson</a:t>
              </a:r>
              <a:r>
                <a:rPr lang="en-US" sz="1200" dirty="0"/>
                <a:t>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00746" y="4806618"/>
            <a:ext cx="2154240" cy="1743746"/>
            <a:chOff x="6300746" y="4806618"/>
            <a:chExt cx="2154240" cy="1743746"/>
          </a:xfrm>
        </p:grpSpPr>
        <p:pic>
          <p:nvPicPr>
            <p:cNvPr id="1028" name="Picture 4" descr="wen Willans Richardson (1928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339" y="4806618"/>
              <a:ext cx="1025115" cy="1449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300746" y="6273365"/>
              <a:ext cx="186807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Owen </a:t>
              </a:r>
              <a:r>
                <a:rPr lang="en-US" sz="1200" b="1" dirty="0" err="1"/>
                <a:t>Willans</a:t>
              </a:r>
              <a:r>
                <a:rPr lang="en-US" sz="1200" b="1" dirty="0"/>
                <a:t> Richardson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04835" y="5253639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1901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83243" y="5136237"/>
            <a:ext cx="4612804" cy="1637262"/>
            <a:chOff x="4283243" y="5136237"/>
            <a:chExt cx="4612804" cy="16372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600" y="5537507"/>
              <a:ext cx="1186447" cy="334790"/>
            </a:xfrm>
            <a:prstGeom prst="rect">
              <a:avLst/>
            </a:prstGeom>
          </p:spPr>
        </p:pic>
        <p:pic>
          <p:nvPicPr>
            <p:cNvPr id="6152" name="Picture 8" descr=" golden medallion with an embossed image of a bearded man facing 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027" y="5136237"/>
              <a:ext cx="888399" cy="874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433977" y="5439015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1928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83243" y="6004058"/>
              <a:ext cx="20885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/>
                <a:t>"for his work on the thermionic phenomenon and especially for the discovery of the law named after him"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7223" y="4119250"/>
            <a:ext cx="2941254" cy="1684911"/>
            <a:chOff x="377223" y="4119250"/>
            <a:chExt cx="2941254" cy="16849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377223" y="4119250"/>
                  <a:ext cx="2941254" cy="6873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𝑱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4</m:t>
                            </m:r>
                            <m:r>
                              <a:rPr lang="el-GR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  <m:t>𝑘𝑇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  <m:t>𝟐</m:t>
                                    </m:r>
                                    <m:r>
                                      <a:rPr lang="el-GR" b="1" i="1" smtClean="0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  <m:t>𝝅</m:t>
                                    </m:r>
                                    <m:r>
                                      <a:rPr lang="el-GR" b="1" i="1" smtClean="0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l-GR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𝐞𝐱𝐩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𝑾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𝒌𝑻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223" y="4119250"/>
                  <a:ext cx="2941254" cy="68736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 flipH="1" flipV="1">
              <a:off x="1672390" y="4728547"/>
              <a:ext cx="175460" cy="625506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59970" y="5342496"/>
              <a:ext cx="2400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>
                  <a:solidFill>
                    <a:srgbClr val="0070C0"/>
                  </a:solidFill>
                </a:rPr>
                <a:t>κβαντική περιγραφή του Μικρόκοσμου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4695" y="120316"/>
            <a:ext cx="8765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Θερμιονική Εκπομπή Ηλεκτρονίων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9452" y="66174"/>
            <a:ext cx="44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Πειραματικός Σχεδιασμός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ermionic Emission | SPM Physics Form 4/Form 5 Revision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3" y="372979"/>
            <a:ext cx="1975600" cy="16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193" y="1618247"/>
            <a:ext cx="107081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Θερμαινόμενο μέταλλο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967163" y="535407"/>
            <a:ext cx="6767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/>
              <a:t>Θα πρέπει να μετρήσουμε το ρεύμα των θερμιονικά εκπεμπόμενων ηλεκτρονίων, ανά μονάδα επιφάνειας, συναρτήσει της απόλυτης θερμοκρασίας Τ</a:t>
            </a:r>
            <a:r>
              <a:rPr lang="en-US" sz="1400" dirty="0"/>
              <a:t> </a:t>
            </a:r>
            <a:r>
              <a:rPr lang="el-GR" sz="1400" dirty="0"/>
              <a:t>και να συγκρίνουμε με τις προβλέψεις του νόμου του </a:t>
            </a:r>
            <a:r>
              <a:rPr lang="en-US" sz="1400" dirty="0"/>
              <a:t>Richardson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39146" y="1373972"/>
                <a:ext cx="3545521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𝓐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𝓮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4</m:t>
                          </m:r>
                          <m:r>
                            <a:rPr lang="el-GR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𝑘𝑇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  <m:r>
                                    <a:rPr lang="el-GR" b="1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𝝅</m:t>
                                  </m:r>
                                  <m:r>
                                    <a:rPr lang="el-GR" b="1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ℏ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𝐞𝐱𝐩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𝑾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𝒌𝑻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146" y="1373972"/>
                <a:ext cx="3545521" cy="6873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000500" y="1618247"/>
            <a:ext cx="204537" cy="215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05037" y="1618247"/>
            <a:ext cx="210552" cy="26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63955" y="2333458"/>
            <a:ext cx="3693695" cy="2125617"/>
            <a:chOff x="363955" y="2333458"/>
            <a:chExt cx="3693695" cy="21256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55" y="2333458"/>
              <a:ext cx="3693695" cy="21256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15979" y="3838074"/>
              <a:ext cx="7760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/>
                <a:t>θέρμανση</a:t>
              </a:r>
              <a:endParaRPr lang="en-US" sz="11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12232" y="3188368"/>
            <a:ext cx="547436" cy="207898"/>
            <a:chOff x="1612232" y="3188368"/>
            <a:chExt cx="547436" cy="207898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1612232" y="3188368"/>
              <a:ext cx="114300" cy="207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804737" y="3204432"/>
              <a:ext cx="24063" cy="1918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057400" y="3212464"/>
              <a:ext cx="102268" cy="183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1955132" y="3204432"/>
              <a:ext cx="12031" cy="1918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868152" y="2926758"/>
            <a:ext cx="884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συλλογή </a:t>
            </a:r>
            <a:r>
              <a:rPr lang="en-US" sz="1100" dirty="0"/>
              <a:t>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86788" y="2586789"/>
            <a:ext cx="2027321" cy="1072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586788" y="2622884"/>
            <a:ext cx="0" cy="8963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75" y="2282471"/>
            <a:ext cx="3091732" cy="1621442"/>
          </a:xfrm>
          <a:prstGeom prst="rect">
            <a:avLst/>
          </a:prstGeom>
        </p:spPr>
      </p:pic>
      <p:cxnSp>
        <p:nvCxnSpPr>
          <p:cNvPr id="6145" name="Straight Connector 6144"/>
          <p:cNvCxnSpPr/>
          <p:nvPr/>
        </p:nvCxnSpPr>
        <p:spPr>
          <a:xfrm flipH="1">
            <a:off x="7167621" y="2335074"/>
            <a:ext cx="12031" cy="1251284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61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8" y="4691182"/>
            <a:ext cx="4029489" cy="783185"/>
          </a:xfrm>
          <a:prstGeom prst="rect">
            <a:avLst/>
          </a:prstGeom>
        </p:spPr>
      </p:pic>
      <p:grpSp>
        <p:nvGrpSpPr>
          <p:cNvPr id="6150" name="Group 6149"/>
          <p:cNvGrpSpPr/>
          <p:nvPr/>
        </p:nvGrpSpPr>
        <p:grpSpPr>
          <a:xfrm>
            <a:off x="204440" y="4691182"/>
            <a:ext cx="7834415" cy="2073114"/>
            <a:chOff x="204440" y="4691182"/>
            <a:chExt cx="7834415" cy="2073114"/>
          </a:xfrm>
        </p:grpSpPr>
        <p:pic>
          <p:nvPicPr>
            <p:cNvPr id="6148" name="Picture 61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777" y="4691182"/>
              <a:ext cx="2121078" cy="2073114"/>
            </a:xfrm>
            <a:prstGeom prst="rect">
              <a:avLst/>
            </a:prstGeom>
          </p:spPr>
        </p:pic>
        <p:pic>
          <p:nvPicPr>
            <p:cNvPr id="6149" name="Picture 614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40" y="5581148"/>
              <a:ext cx="3615489" cy="1147254"/>
            </a:xfrm>
            <a:prstGeom prst="rect">
              <a:avLst/>
            </a:prstGeom>
          </p:spPr>
        </p:pic>
      </p:grpSp>
      <p:cxnSp>
        <p:nvCxnSpPr>
          <p:cNvPr id="6152" name="Straight Connector 6151"/>
          <p:cNvCxnSpPr/>
          <p:nvPr/>
        </p:nvCxnSpPr>
        <p:spPr>
          <a:xfrm flipH="1">
            <a:off x="6611162" y="2497500"/>
            <a:ext cx="21055" cy="1141458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5" name="Group 6154"/>
          <p:cNvGrpSpPr/>
          <p:nvPr/>
        </p:nvGrpSpPr>
        <p:grpSpPr>
          <a:xfrm>
            <a:off x="4239177" y="4496534"/>
            <a:ext cx="1259351" cy="2298313"/>
            <a:chOff x="4239177" y="4496534"/>
            <a:chExt cx="1259351" cy="2298313"/>
          </a:xfrm>
        </p:grpSpPr>
        <p:pic>
          <p:nvPicPr>
            <p:cNvPr id="42" name="Picture 4" descr="DF of the uniform probability distribution using the maximum convention at the 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177" y="5572155"/>
              <a:ext cx="1259351" cy="901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54" name="TextBox 6153"/>
                <p:cNvSpPr txBox="1"/>
                <p:nvPr/>
              </p:nvSpPr>
              <p:spPr>
                <a:xfrm>
                  <a:off x="4524414" y="6409549"/>
                  <a:ext cx="706924" cy="3852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b="1" i="1" smtClean="0">
                            <a:latin typeface="Cambria Math" charset="0"/>
                          </a:rPr>
                          <m:t>𝝈</m:t>
                        </m:r>
                        <m:r>
                          <a:rPr lang="el-GR" sz="1200" b="1" i="1" smtClean="0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l-GR" sz="1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1" i="1" smtClean="0">
                                <a:latin typeface="Cambria Math" charset="0"/>
                              </a:rPr>
                              <m:t>𝒃</m:t>
                            </m:r>
                            <m:r>
                              <a:rPr lang="en-US" sz="1200" b="1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1200" b="1" i="1" smtClean="0">
                                <a:latin typeface="Cambria Math" charset="0"/>
                              </a:rPr>
                              <m:t>𝒂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l-GR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200" b="1" i="1" smtClean="0">
                                    <a:latin typeface="Cambria Math" charset="0"/>
                                  </a:rPr>
                                  <m:t>𝟏𝟐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6154" name="TextBox 6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4414" y="6409549"/>
                  <a:ext cx="706924" cy="38529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586" t="-1563" r="-3448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 descr="nalogue Bench Voltmeter 0-15V | Jaycar Electronic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025" y="4496534"/>
              <a:ext cx="1010653" cy="1010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56" name="TextBox 6155"/>
          <p:cNvSpPr txBox="1"/>
          <p:nvPr/>
        </p:nvSpPr>
        <p:spPr>
          <a:xfrm>
            <a:off x="4752472" y="3958389"/>
            <a:ext cx="3579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Στις ακόλουθες μετρήσεις θα κρατήσουμε την διαφορά δυναμικού ανόδου-καθόδου στα 300</a:t>
            </a:r>
            <a:r>
              <a:rPr lang="en-US" sz="1200" dirty="0">
                <a:solidFill>
                  <a:srgbClr val="FF0000"/>
                </a:solidFill>
              </a:rPr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61669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3" grpId="0" animBg="1"/>
      <p:bldP spid="6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029367" y="4812541"/>
            <a:ext cx="4114633" cy="1867800"/>
            <a:chOff x="303797" y="1842468"/>
            <a:chExt cx="4276892" cy="2057400"/>
          </a:xfrm>
        </p:grpSpPr>
        <p:grpSp>
          <p:nvGrpSpPr>
            <p:cNvPr id="2" name="Group 1"/>
            <p:cNvGrpSpPr/>
            <p:nvPr/>
          </p:nvGrpSpPr>
          <p:grpSpPr>
            <a:xfrm>
              <a:off x="303797" y="1842468"/>
              <a:ext cx="3693695" cy="2057400"/>
              <a:chOff x="363955" y="2401675"/>
              <a:chExt cx="3693695" cy="2057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10"/>
              <a:stretch/>
            </p:blipFill>
            <p:spPr>
              <a:xfrm>
                <a:off x="363955" y="2401675"/>
                <a:ext cx="3693695" cy="20574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515979" y="3838074"/>
                <a:ext cx="776037" cy="27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/>
                  <a:t>θέρμανση</a:t>
                </a:r>
                <a:endParaRPr lang="en-US" sz="10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696368" y="2296162"/>
              <a:ext cx="8843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/>
                <a:t>συλλογή </a:t>
              </a:r>
              <a:r>
                <a:rPr lang="en-US" sz="1100" dirty="0"/>
                <a:t>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7721" y="1467524"/>
            <a:ext cx="8734924" cy="1379059"/>
            <a:chOff x="4148221" y="1708253"/>
            <a:chExt cx="8734924" cy="1379059"/>
          </a:xfrm>
        </p:grpSpPr>
        <p:sp>
          <p:nvSpPr>
            <p:cNvPr id="6" name="Rectangle 5"/>
            <p:cNvSpPr/>
            <p:nvPr/>
          </p:nvSpPr>
          <p:spPr>
            <a:xfrm>
              <a:off x="4148221" y="1708253"/>
              <a:ext cx="873492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200" dirty="0">
                  <a:solidFill>
                    <a:schemeClr val="accent6">
                      <a:lumMod val="50000"/>
                    </a:schemeClr>
                  </a:solidFill>
                </a:rPr>
                <a:t>Μεταβάλλουμε την τάση θέρμανσης (</a:t>
              </a: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V</a:t>
              </a:r>
              <a:r>
                <a:rPr lang="el-GR" sz="1200" baseline="-25000" dirty="0">
                  <a:solidFill>
                    <a:schemeClr val="accent6">
                      <a:lumMod val="50000"/>
                    </a:schemeClr>
                  </a:solidFill>
                </a:rPr>
                <a:t>θ</a:t>
              </a:r>
              <a:r>
                <a:rPr lang="el-GR" sz="1200" dirty="0">
                  <a:solidFill>
                    <a:schemeClr val="accent6">
                      <a:lumMod val="50000"/>
                    </a:schemeClr>
                  </a:solidFill>
                </a:rPr>
                <a:t>) και μετρούμε το ρεύμα που διαρρέει το κύκλωμα θέρμανσης (</a:t>
              </a: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I</a:t>
              </a:r>
              <a:r>
                <a:rPr lang="el-GR" sz="1200" baseline="-25000" dirty="0">
                  <a:solidFill>
                    <a:schemeClr val="accent6">
                      <a:lumMod val="50000"/>
                    </a:schemeClr>
                  </a:solidFill>
                </a:rPr>
                <a:t>θ</a:t>
              </a:r>
              <a:r>
                <a:rPr lang="el-GR" sz="1200" dirty="0">
                  <a:solidFill>
                    <a:schemeClr val="accent6">
                      <a:lumMod val="50000"/>
                    </a:schemeClr>
                  </a:solidFill>
                </a:rPr>
                <a:t>) και το ρεύμα «κόρου» ( Ι</a:t>
              </a:r>
              <a:r>
                <a:rPr lang="el-GR" sz="1200" baseline="-25000" dirty="0">
                  <a:solidFill>
                    <a:schemeClr val="accent6">
                      <a:lumMod val="50000"/>
                    </a:schemeClr>
                  </a:solidFill>
                </a:rPr>
                <a:t>ΑΚ</a:t>
              </a: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689" y="2028232"/>
              <a:ext cx="4259178" cy="105908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358818"/>
                <a:ext cx="9144000" cy="1096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1400" dirty="0"/>
                  <a:t>Για να μελετήσουμε την εξάρτηση του ρεύματος των θερμικά εκπεμπόμενων ηλεκτρονίων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𝑨</m:t>
                        </m:r>
                        <m:r>
                          <a:rPr lang="el-GR" sz="1400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𝚱</m:t>
                        </m:r>
                      </m:sub>
                    </m:sSub>
                    <m:r>
                      <a:rPr lang="en-US" sz="1400" b="1" i="1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r>
                      <a:rPr lang="en-US" sz="1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𝓐</m:t>
                    </m:r>
                    <m:r>
                      <a:rPr lang="en-US" sz="1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𝓮</m:t>
                    </m:r>
                    <m:r>
                      <a:rPr lang="en-US" sz="1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f>
                      <m:fPr>
                        <m:ctrlPr>
                          <a:rPr lang="en-US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4</m:t>
                        </m:r>
                        <m:r>
                          <a:rPr lang="el-GR" sz="1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𝑘𝑇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  <m:r>
                                  <a:rPr lang="el-GR" sz="1400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𝝅</m:t>
                                </m:r>
                                <m:r>
                                  <a:rPr lang="el-GR" sz="1400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ℏ</m:t>
                                </m:r>
                              </m:e>
                            </m:d>
                          </m:e>
                          <m:sup>
                            <m:r>
                              <a:rPr lang="el-GR" sz="1400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1400" b="1">
                        <a:solidFill>
                          <a:srgbClr val="C00000"/>
                        </a:solidFill>
                        <a:latin typeface="Cambria Math" charset="0"/>
                      </a:rPr>
                      <m:t>𝐞𝐱𝐩</m:t>
                    </m:r>
                    <m:d>
                      <m:dPr>
                        <m:begChr m:val="["/>
                        <m:endChr m:val="]"/>
                        <m:ctrlPr>
                          <a:rPr lang="en-US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1400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𝑾</m:t>
                            </m:r>
                          </m:num>
                          <m:den>
                            <m:r>
                              <a:rPr lang="en-US" sz="1400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𝒌𝑻</m:t>
                            </m:r>
                          </m:den>
                        </m:f>
                      </m:e>
                    </m:d>
                  </m:oMath>
                </a14:m>
                <a:r>
                  <a:rPr lang="el-GR" sz="1400" dirty="0"/>
                  <a:t> </a:t>
                </a:r>
              </a:p>
              <a:p>
                <a:pPr algn="just"/>
                <a:r>
                  <a:rPr lang="el-GR" sz="1400" dirty="0">
                    <a:solidFill>
                      <a:schemeClr val="accent6">
                        <a:lumMod val="50000"/>
                      </a:schemeClr>
                    </a:solidFill>
                  </a:rPr>
                  <a:t>θα μελετήσουμε την μεταβολή του ρεύματος κόρου συναρτήσει της απόλυτης θερμοκρασίας της καθόδου</a:t>
                </a:r>
                <a:r>
                  <a:rPr lang="el-GR" sz="1400" dirty="0"/>
                  <a:t>.</a:t>
                </a:r>
              </a:p>
              <a:p>
                <a:pPr algn="just"/>
                <a:r>
                  <a:rPr lang="el-GR" sz="1400" dirty="0">
                    <a:solidFill>
                      <a:schemeClr val="accent2">
                        <a:lumMod val="50000"/>
                      </a:schemeClr>
                    </a:solidFill>
                  </a:rPr>
                  <a:t>Το ρεύμα κόρου το μετράμε κατευθείαν με το αμπερόμετρο του κυκλώματος ενώ </a:t>
                </a:r>
                <a:r>
                  <a:rPr lang="el-GR" sz="1400" dirty="0"/>
                  <a:t>την </a:t>
                </a:r>
                <a:r>
                  <a:rPr lang="el-GR" sz="1400" dirty="0">
                    <a:solidFill>
                      <a:schemeClr val="accent2">
                        <a:lumMod val="50000"/>
                      </a:schemeClr>
                    </a:solidFill>
                  </a:rPr>
                  <a:t>απόλυτη θερμοκρασία την υπολογίζουμε από την τάση θέρμανσης (</a:t>
                </a:r>
                <a:r>
                  <a:rPr lang="en-US" sz="1400" dirty="0">
                    <a:solidFill>
                      <a:schemeClr val="accent2">
                        <a:lumMod val="50000"/>
                      </a:schemeClr>
                    </a:solidFill>
                  </a:rPr>
                  <a:t>V</a:t>
                </a:r>
                <a:r>
                  <a:rPr lang="el-GR" sz="1400" baseline="-25000" dirty="0">
                    <a:solidFill>
                      <a:schemeClr val="accent2">
                        <a:lumMod val="50000"/>
                      </a:schemeClr>
                    </a:solidFill>
                  </a:rPr>
                  <a:t>θ</a:t>
                </a:r>
                <a:r>
                  <a:rPr lang="el-GR" sz="1400" dirty="0">
                    <a:solidFill>
                      <a:schemeClr val="accent2">
                        <a:lumMod val="50000"/>
                      </a:schemeClr>
                    </a:solidFill>
                  </a:rPr>
                  <a:t>) και το ρεύμα (</a:t>
                </a:r>
                <a:r>
                  <a:rPr lang="el-GR" sz="1400" dirty="0" err="1">
                    <a:solidFill>
                      <a:schemeClr val="accent2">
                        <a:lumMod val="50000"/>
                      </a:schemeClr>
                    </a:solidFill>
                  </a:rPr>
                  <a:t>Ι</a:t>
                </a:r>
                <a:r>
                  <a:rPr lang="el-GR" sz="1400" baseline="-25000" dirty="0" err="1">
                    <a:solidFill>
                      <a:schemeClr val="accent2">
                        <a:lumMod val="50000"/>
                      </a:schemeClr>
                    </a:solidFill>
                  </a:rPr>
                  <a:t>θ</a:t>
                </a:r>
                <a:r>
                  <a:rPr lang="el-GR" sz="1400" dirty="0">
                    <a:solidFill>
                      <a:schemeClr val="accent2">
                        <a:lumMod val="50000"/>
                      </a:schemeClr>
                    </a:solidFill>
                  </a:rPr>
                  <a:t>) που διαρρέει το κύκλωμα θέρμανσης</a:t>
                </a:r>
                <a:r>
                  <a:rPr lang="el-GR" sz="1400" dirty="0"/>
                  <a:t>.</a:t>
                </a:r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818"/>
                <a:ext cx="9144000" cy="1096839"/>
              </a:xfrm>
              <a:prstGeom prst="rect">
                <a:avLst/>
              </a:prstGeom>
              <a:blipFill rotWithShape="0">
                <a:blip r:embed="rId4"/>
                <a:stretch>
                  <a:fillRect l="-200" t="-16667" r="-200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03797" y="1635"/>
            <a:ext cx="8752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θέτουμε την διαφορά δυναμικού ανόδου-καθόδου (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l-GR" dirty="0">
                <a:solidFill>
                  <a:srgbClr val="FF0000"/>
                </a:solidFill>
              </a:rPr>
              <a:t>στα 300</a:t>
            </a:r>
            <a:r>
              <a:rPr lang="en-US" dirty="0">
                <a:solidFill>
                  <a:srgbClr val="FF0000"/>
                </a:solidFill>
              </a:rPr>
              <a:t> V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7355" y="3977616"/>
            <a:ext cx="4421606" cy="1098196"/>
            <a:chOff x="4469731" y="3201676"/>
            <a:chExt cx="4421606" cy="10981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926" y="3253357"/>
              <a:ext cx="880311" cy="2253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98"/>
            <a:stretch/>
          </p:blipFill>
          <p:spPr>
            <a:xfrm>
              <a:off x="4580689" y="3278701"/>
              <a:ext cx="1446796" cy="23006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011" y="3550036"/>
              <a:ext cx="1029830" cy="20397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469731" y="3519948"/>
              <a:ext cx="42471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/>
                <a:t>Χρησιμοποιώντας ότι                                βρίσκουμε:</a:t>
              </a:r>
            </a:p>
            <a:p>
              <a:endParaRPr lang="el-GR" sz="1200" dirty="0"/>
            </a:p>
            <a:p>
              <a:r>
                <a:rPr lang="el-GR" sz="1200" dirty="0"/>
                <a:t>Συνεπώς:   </a:t>
              </a:r>
              <a:endParaRPr lang="en-US" sz="12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3763" y="3573851"/>
              <a:ext cx="933116" cy="16919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90"/>
            <a:stretch/>
          </p:blipFill>
          <p:spPr>
            <a:xfrm>
              <a:off x="5304087" y="3799103"/>
              <a:ext cx="1816100" cy="50076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03695" y="3201676"/>
              <a:ext cx="1387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/>
                <a:t>(α=4,5</a:t>
              </a:r>
              <a:r>
                <a:rPr lang="en-US" sz="1200" dirty="0"/>
                <a:t> </a:t>
              </a:r>
              <a:r>
                <a:rPr lang="el-GR" sz="1200" dirty="0"/>
                <a:t>10</a:t>
              </a:r>
              <a:r>
                <a:rPr lang="el-GR" sz="1200" baseline="30000" dirty="0"/>
                <a:t>-3</a:t>
              </a:r>
              <a:r>
                <a:rPr lang="el-GR" sz="1200" dirty="0"/>
                <a:t> </a:t>
              </a:r>
              <a:r>
                <a:rPr lang="en-US" sz="1200" dirty="0"/>
                <a:t>grad</a:t>
              </a:r>
              <a:r>
                <a:rPr lang="en-US" sz="1200" baseline="30000" dirty="0"/>
                <a:t>-1</a:t>
              </a:r>
              <a:r>
                <a:rPr lang="en-US" sz="1200" dirty="0"/>
                <a:t>)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50" y="4518982"/>
            <a:ext cx="1410254" cy="53374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17355" y="2804694"/>
            <a:ext cx="1870909" cy="1110273"/>
            <a:chOff x="4517855" y="3045423"/>
            <a:chExt cx="1870909" cy="1110273"/>
          </a:xfrm>
        </p:grpSpPr>
        <p:grpSp>
          <p:nvGrpSpPr>
            <p:cNvPr id="26" name="Group 25"/>
            <p:cNvGrpSpPr/>
            <p:nvPr/>
          </p:nvGrpSpPr>
          <p:grpSpPr>
            <a:xfrm>
              <a:off x="4517855" y="3282631"/>
              <a:ext cx="1870909" cy="873065"/>
              <a:chOff x="4815639" y="3179017"/>
              <a:chExt cx="1870909" cy="873065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11"/>
              <a:srcRect t="7807"/>
              <a:stretch/>
            </p:blipFill>
            <p:spPr>
              <a:xfrm>
                <a:off x="5249261" y="3179017"/>
                <a:ext cx="826348" cy="347353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12"/>
              <a:srcRect l="-75" t="12582" r="75" b="6085"/>
              <a:stretch/>
            </p:blipFill>
            <p:spPr>
              <a:xfrm>
                <a:off x="4815639" y="3588341"/>
                <a:ext cx="1870909" cy="463741"/>
              </a:xfrm>
              <a:prstGeom prst="rect">
                <a:avLst/>
              </a:prstGeom>
            </p:spPr>
          </p:pic>
        </p:grpSp>
        <p:sp>
          <p:nvSpPr>
            <p:cNvPr id="27" name="Left Brace 26"/>
            <p:cNvSpPr/>
            <p:nvPr/>
          </p:nvSpPr>
          <p:spPr>
            <a:xfrm rot="16200000">
              <a:off x="5199212" y="2661850"/>
              <a:ext cx="246517" cy="1013664"/>
            </a:xfrm>
            <a:prstGeom prst="leftBrace">
              <a:avLst>
                <a:gd name="adj1" fmla="val 15606"/>
                <a:gd name="adj2" fmla="val 50000"/>
              </a:avLst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urved Right Arrow 28"/>
          <p:cNvSpPr/>
          <p:nvPr/>
        </p:nvSpPr>
        <p:spPr>
          <a:xfrm>
            <a:off x="147721" y="3537186"/>
            <a:ext cx="480592" cy="1212285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0283" y="1792965"/>
            <a:ext cx="3958056" cy="104815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709778" y="1841127"/>
            <a:ext cx="5873151" cy="963567"/>
            <a:chOff x="2709778" y="1841127"/>
            <a:chExt cx="5873151" cy="963567"/>
          </a:xfrm>
        </p:grpSpPr>
        <p:sp>
          <p:nvSpPr>
            <p:cNvPr id="31" name="Rectangle 30"/>
            <p:cNvSpPr/>
            <p:nvPr/>
          </p:nvSpPr>
          <p:spPr>
            <a:xfrm>
              <a:off x="2709778" y="1852863"/>
              <a:ext cx="1970505" cy="951831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968956" y="1841127"/>
              <a:ext cx="1613973" cy="951831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7218946" y="5502586"/>
            <a:ext cx="5054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>
                <a:solidFill>
                  <a:srgbClr val="FF0000"/>
                </a:solidFill>
              </a:rPr>
              <a:t>300</a:t>
            </a:r>
            <a:r>
              <a:rPr lang="en-US" sz="1000" dirty="0">
                <a:solidFill>
                  <a:srgbClr val="FF0000"/>
                </a:solidFill>
              </a:rPr>
              <a:t> V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5028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3"/>
          <a:stretch/>
        </p:blipFill>
        <p:spPr>
          <a:xfrm>
            <a:off x="235364" y="871997"/>
            <a:ext cx="2150309" cy="1059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7907"/>
          <a:stretch/>
        </p:blipFill>
        <p:spPr>
          <a:xfrm>
            <a:off x="2385673" y="901521"/>
            <a:ext cx="1666039" cy="1048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17018" y="172995"/>
                <a:ext cx="3278205" cy="552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𝑨</m:t>
                        </m:r>
                        <m:r>
                          <a:rPr lang="el-GR" b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𝚱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𝓐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𝓮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4</m:t>
                        </m:r>
                        <m:r>
                          <a:rPr lang="el-GR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𝑘𝑇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  <m:r>
                                  <a:rPr lang="el-GR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𝝅</m:t>
                                </m:r>
                                <m:r>
                                  <a:rPr lang="el-GR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ℏ</m:t>
                                </m:r>
                              </m:e>
                            </m:d>
                          </m:e>
                          <m:sup>
                            <m:r>
                              <a:rPr lang="el-GR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b="1">
                        <a:solidFill>
                          <a:srgbClr val="C00000"/>
                        </a:solidFill>
                        <a:latin typeface="Cambria Math" charset="0"/>
                      </a:rPr>
                      <m:t>𝐞𝐱𝐩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𝑾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𝒌𝑻</m:t>
                            </m:r>
                          </m:den>
                        </m:f>
                      </m:e>
                    </m:d>
                  </m:oMath>
                </a14:m>
                <a:r>
                  <a:rPr lang="el-GR" dirty="0"/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018" y="172995"/>
                <a:ext cx="3278205" cy="5527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6489" y="2052312"/>
                <a:ext cx="3772058" cy="9328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𝐴𝐾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𝑦</m:t>
                          </m:r>
                        </m:lim>
                      </m:limUpp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</m:t>
                      </m:r>
                      <m:limLow>
                        <m:limLow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𝒜</m:t>
                                  </m:r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ℯ</m:t>
                                  </m:r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4</m:t>
                                      </m:r>
                                      <m:r>
                                        <a:rPr lang="el-GR" sz="16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𝑚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𝑘𝑇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l-GR" sz="1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l-GR" sz="1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ℏ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l-GR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𝑎</m:t>
                          </m:r>
                        </m:lim>
                      </m:limLow>
                      <m:r>
                        <a:rPr lang="en-US" sz="1600" b="0" i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+</m:t>
                      </m:r>
                      <m:limLow>
                        <m:limLow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groupChr>
                          <m:limUpp>
                            <m:limUppPr>
                              <m:ctrlPr>
                                <a:rPr lang="en-US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groupChr>
                                <m:groupChrPr>
                                  <m:chr m:val="⏞"/>
                                  <m:pos m:val="top"/>
                                  <m:vertJc m:val="bot"/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groupChr>
                            </m:e>
                            <m:lim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lim>
                          </m:limUpp>
                        </m:e>
                        <m:lim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𝑏</m:t>
                          </m:r>
                        </m:lim>
                      </m:limLow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89" y="2052312"/>
                <a:ext cx="3772058" cy="9328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6489" y="2901277"/>
                <a:ext cx="8789068" cy="219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1400" b="1" dirty="0">
                    <a:solidFill>
                      <a:srgbClr val="FF0000"/>
                    </a:solidFill>
                  </a:rPr>
                  <a:t>Παρατήρηση:</a:t>
                </a:r>
                <a:r>
                  <a:rPr lang="el-GR" sz="1400" dirty="0"/>
                  <a:t> Οι μεταβλητές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dirty="0">
                        <a:solidFill>
                          <a:srgbClr val="0070C0"/>
                        </a:solidFill>
                        <a:latin typeface="Cambria Math" charset="0"/>
                      </a:rPr>
                      <m:t>y</m:t>
                    </m:r>
                    <m:r>
                      <a:rPr lang="en-US" sz="1400" b="0" i="0" dirty="0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r>
                      <a:rPr lang="en-US" sz="1400" i="1">
                        <a:solidFill>
                          <a:srgbClr val="0070C0"/>
                        </a:solidFill>
                        <a:latin typeface="Cambria Math" charset="0"/>
                      </a:rPr>
                      <m:t>𝑙𝑛</m:t>
                    </m:r>
                    <m:d>
                      <m:d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𝐴𝐾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x</m:t>
                    </m:r>
                    <m:r>
                      <a:rPr lang="en-US" sz="14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συνδέονται με την γραμμική σχέση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charset="0"/>
                      </a:rPr>
                      <m:t>y</m:t>
                    </m:r>
                    <m:r>
                      <a:rPr lang="en-US" sz="140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>
                        <a:latin typeface="Cambria Math" charset="0"/>
                      </a:rPr>
                      <m:t>a</m:t>
                    </m:r>
                    <m:r>
                      <a:rPr lang="en-US" sz="1400"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400">
                        <a:latin typeface="Cambria Math" charset="0"/>
                      </a:rPr>
                      <m:t>bx</m:t>
                    </m:r>
                  </m:oMath>
                </a14:m>
                <a:endParaRPr lang="en-US" sz="1400" dirty="0"/>
              </a:p>
              <a:p>
                <a:pPr algn="just"/>
                <a:r>
                  <a:rPr lang="el-GR" sz="1400" dirty="0">
                    <a:solidFill>
                      <a:srgbClr val="00B050"/>
                    </a:solidFill>
                  </a:rPr>
                  <a:t>Θα μπορούσαμε να χρησιμοποιήσουμε τα πειραματικά δεδομένα και την μέθοδο ελαχίστων τετραγώνων για να υπολογίσουμε την παράμετρο </a:t>
                </a:r>
                <a:r>
                  <a:rPr lang="en-US" sz="1400" dirty="0">
                    <a:solidFill>
                      <a:srgbClr val="00B050"/>
                    </a:solidFill>
                  </a:rPr>
                  <a:t>b </a:t>
                </a:r>
                <a:r>
                  <a:rPr lang="el-GR" sz="1400" dirty="0">
                    <a:solidFill>
                      <a:srgbClr val="00B050"/>
                    </a:solidFill>
                  </a:rPr>
                  <a:t>και στην συνέχεια  την τιμή του έργου εξαγωγής</a:t>
                </a:r>
                <a:r>
                  <a:rPr lang="en-US" sz="1400" dirty="0">
                    <a:solidFill>
                      <a:srgbClr val="00B050"/>
                    </a:solidFill>
                  </a:rPr>
                  <a:t> (W)</a:t>
                </a:r>
                <a:r>
                  <a:rPr lang="el-GR" sz="1400" dirty="0">
                    <a:solidFill>
                      <a:srgbClr val="00B050"/>
                    </a:solidFill>
                  </a:rPr>
                  <a:t> ;</a:t>
                </a:r>
              </a:p>
              <a:p>
                <a:pPr algn="just"/>
                <a:r>
                  <a:rPr lang="el-GR" sz="1400" dirty="0">
                    <a:solidFill>
                      <a:srgbClr val="0070C0"/>
                    </a:solidFill>
                  </a:rPr>
                  <a:t>Έχουμε μάθει να χρησιμοποιούμε την μέθοδο ελαχίστων τετραγώνων στην περίπτωση που οι μετρήσεις </a:t>
                </a:r>
                <a:r>
                  <a:rPr lang="en-US" sz="1400" dirty="0">
                    <a:solidFill>
                      <a:srgbClr val="0070C0"/>
                    </a:solidFill>
                  </a:rPr>
                  <a:t>y</a:t>
                </a:r>
                <a:r>
                  <a:rPr lang="el-GR" sz="1400" dirty="0">
                    <a:solidFill>
                      <a:srgbClr val="0070C0"/>
                    </a:solidFill>
                  </a:rPr>
                  <a:t> και </a:t>
                </a:r>
                <a:r>
                  <a:rPr lang="en-US" sz="1400" dirty="0">
                    <a:solidFill>
                      <a:srgbClr val="0070C0"/>
                    </a:solidFill>
                  </a:rPr>
                  <a:t>x </a:t>
                </a:r>
                <a:r>
                  <a:rPr lang="el-GR" sz="1400" dirty="0">
                    <a:solidFill>
                      <a:srgbClr val="0070C0"/>
                    </a:solidFill>
                  </a:rPr>
                  <a:t>είναι αμοιβαία ανεξάρτητες. Σε αυτή την περίπτωση και το </a:t>
                </a:r>
                <a:r>
                  <a:rPr lang="en-US" sz="1400" dirty="0">
                    <a:solidFill>
                      <a:srgbClr val="0070C0"/>
                    </a:solidFill>
                  </a:rPr>
                  <a:t>y </a:t>
                </a:r>
                <a:r>
                  <a:rPr lang="el-GR" sz="1400" dirty="0">
                    <a:solidFill>
                      <a:srgbClr val="0070C0"/>
                    </a:solidFill>
                  </a:rPr>
                  <a:t>και το </a:t>
                </a:r>
                <a:r>
                  <a:rPr lang="en-US" sz="1400" dirty="0">
                    <a:solidFill>
                      <a:srgbClr val="0070C0"/>
                    </a:solidFill>
                  </a:rPr>
                  <a:t>x</a:t>
                </a:r>
                <a:r>
                  <a:rPr lang="el-GR" sz="1400" dirty="0">
                    <a:solidFill>
                      <a:srgbClr val="0070C0"/>
                    </a:solidFill>
                  </a:rPr>
                  <a:t> είναι συναρτήσεις του Τ και συνεπώς είναι εν γένει εξαρτημένες !!!</a:t>
                </a:r>
              </a:p>
              <a:p>
                <a:pPr algn="just"/>
                <a:r>
                  <a:rPr lang="el-GR" sz="1400" dirty="0">
                    <a:solidFill>
                      <a:srgbClr val="C00000"/>
                    </a:solidFill>
                  </a:rPr>
                  <a:t>Ωστόσο…οι μετρήσεις του ρεύματος «κόρου» (Ι</a:t>
                </a:r>
                <a:r>
                  <a:rPr lang="el-GR" sz="1400" baseline="-25000" dirty="0">
                    <a:solidFill>
                      <a:srgbClr val="C00000"/>
                    </a:solidFill>
                  </a:rPr>
                  <a:t>ΑΚ</a:t>
                </a:r>
                <a:r>
                  <a:rPr lang="el-GR" sz="1400" dirty="0">
                    <a:solidFill>
                      <a:srgbClr val="C00000"/>
                    </a:solidFill>
                  </a:rPr>
                  <a:t>) και η εκτίμηση της θερμοκρασίας είναι ανεξάρτητες (μετρήσεις σε δύο διαφορετικά κυκλώματα</a:t>
                </a:r>
                <a:r>
                  <a:rPr lang="en-US" sz="1400" dirty="0">
                    <a:solidFill>
                      <a:srgbClr val="C0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C00000"/>
                    </a:solidFill>
                  </a:rPr>
                  <a:t>cov</a:t>
                </a:r>
                <a:r>
                  <a:rPr lang="en-US" sz="1400" dirty="0">
                    <a:solidFill>
                      <a:srgbClr val="C00000"/>
                    </a:solidFill>
                  </a:rPr>
                  <a:t>[</a:t>
                </a:r>
                <a:r>
                  <a:rPr lang="el-GR" sz="1400" dirty="0">
                    <a:solidFill>
                      <a:srgbClr val="C00000"/>
                    </a:solidFill>
                  </a:rPr>
                  <a:t>Ι</a:t>
                </a:r>
                <a:r>
                  <a:rPr lang="el-GR" sz="1400" baseline="-25000" dirty="0">
                    <a:solidFill>
                      <a:srgbClr val="C00000"/>
                    </a:solidFill>
                  </a:rPr>
                  <a:t>ΑΚ</a:t>
                </a:r>
                <a:r>
                  <a:rPr lang="en-US" sz="1400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en-US" sz="1400" dirty="0">
                    <a:solidFill>
                      <a:srgbClr val="C00000"/>
                    </a:solidFill>
                  </a:rPr>
                  <a:t>, T]=0 </a:t>
                </a:r>
                <a:r>
                  <a:rPr lang="el-GR" sz="1400" dirty="0">
                    <a:solidFill>
                      <a:srgbClr val="C00000"/>
                    </a:solidFill>
                  </a:rPr>
                  <a:t>)</a:t>
                </a:r>
                <a:endParaRPr lang="en-US" sz="1400" dirty="0">
                  <a:solidFill>
                    <a:srgbClr val="C00000"/>
                  </a:solidFill>
                </a:endParaRPr>
              </a:p>
              <a:p>
                <a:r>
                  <a:rPr lang="el-GR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89" y="2901277"/>
                <a:ext cx="8789068" cy="2199833"/>
              </a:xfrm>
              <a:prstGeom prst="rect">
                <a:avLst/>
              </a:prstGeom>
              <a:blipFill rotWithShape="0">
                <a:blip r:embed="rId6"/>
                <a:stretch>
                  <a:fillRect l="-625" r="-763" b="-3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12988" y="4845498"/>
            <a:ext cx="6155421" cy="1225207"/>
            <a:chOff x="412988" y="5074098"/>
            <a:chExt cx="6155421" cy="12252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27716" y="5074098"/>
                  <a:ext cx="6040693" cy="6210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14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charset="0"/>
                            </a:rPr>
                            <m:t>𝑦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14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1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𝐴𝐾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𝐴𝐾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1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l-G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charset="0"/>
                                </a:rPr>
                                <m:t>𝐴𝐾</m:t>
                              </m:r>
                            </m:sub>
                          </m:sSub>
                        </m:sub>
                        <m:sup>
                          <m:r>
                            <a:rPr lang="en-US" sz="1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sz="1400" dirty="0"/>
                    <a:t>+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1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𝐴𝐾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1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charset="0"/>
                            </a:rPr>
                            <m:t>𝑇</m:t>
                          </m:r>
                        </m:sub>
                        <m:sup>
                          <m:r>
                            <a:rPr lang="en-US" sz="1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sz="1400" dirty="0"/>
                    <a:t> </a:t>
                  </a:r>
                  <a:r>
                    <a:rPr lang="en-US" sz="1400" dirty="0">
                      <a:solidFill>
                        <a:srgbClr val="C00000"/>
                      </a:solidFill>
                    </a:rPr>
                    <a:t>= 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1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sz="14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l-GR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𝐴𝐾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sz="14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𝐴𝐾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el-G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𝜎𝜐𝜇𝛽𝜊𝜆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ή</m:t>
                          </m:r>
                          <m:r>
                            <a:rPr lang="el-G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l-G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𝛼𝜋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ό</m:t>
                          </m:r>
                          <m:r>
                            <a:rPr lang="el-G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l-G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𝜏𝜊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0" i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400" b="0" i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ΑΚ</m:t>
                              </m:r>
                            </m:sub>
                          </m:sSub>
                          <m:r>
                            <a:rPr lang="el-G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 </m:t>
                          </m:r>
                        </m:lim>
                      </m:limUpp>
                    </m:oMath>
                  </a14:m>
                  <a:r>
                    <a:rPr lang="en-US" sz="1400" dirty="0"/>
                    <a:t>  +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140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1400" i="1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4</m:t>
                                      </m:r>
                                      <m:r>
                                        <a:rPr lang="el-GR" sz="1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1400" dirty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</m:e>
                          </m:groupChr>
                        </m:e>
                        <m:lim>
                          <m:r>
                            <a:rPr lang="el-GR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𝜎𝜐𝜇𝛽𝜊𝜆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ή</m:t>
                          </m:r>
                          <m:r>
                            <a:rPr lang="el-GR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l-GR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𝛼𝜋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ό</m:t>
                          </m:r>
                          <m:r>
                            <a:rPr lang="el-GR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l-GR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𝜏𝜊</m:t>
                          </m:r>
                          <m:r>
                            <a:rPr lang="el-GR" sz="1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400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Τ</m:t>
                          </m:r>
                        </m:lim>
                      </m:limUpp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716" y="5074098"/>
                  <a:ext cx="6040693" cy="62106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12988" y="5695165"/>
                  <a:ext cx="2805704" cy="6041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1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14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1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𝑇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1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i="1">
                              <a:latin typeface="Cambria Math" charset="0"/>
                            </a:rPr>
                            <m:t>𝑇</m:t>
                          </m:r>
                        </m:sub>
                        <m:sup>
                          <m:r>
                            <a:rPr lang="en-US" sz="1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sz="1400" dirty="0"/>
                    <a:t> =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dirty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 dirty="0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sz="1400" i="1" dirty="0">
                                          <a:latin typeface="Cambria Math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sz="1400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r>
                            <a:rPr lang="el-GR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𝜎𝜐𝜇𝛽𝜊𝜆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ή</m:t>
                          </m:r>
                          <m:r>
                            <a:rPr lang="el-GR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l-GR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𝛼𝜋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ό</m:t>
                          </m:r>
                          <m:r>
                            <a:rPr lang="el-GR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l-GR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𝜏𝜊</m:t>
                          </m:r>
                          <m:r>
                            <a:rPr lang="el-GR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4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Τ</m:t>
                          </m:r>
                        </m:lim>
                      </m:limUpp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988" y="5695165"/>
                  <a:ext cx="2805704" cy="60414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2988" y="6213727"/>
                <a:ext cx="5562613" cy="521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charset="0"/>
                      </a:rPr>
                      <m:t>𝑐𝑜𝑣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</m:num>
                      <m:den>
                        <m:r>
                          <a:rPr lang="en-US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𝐴𝐾</m:t>
                            </m:r>
                          </m:sub>
                        </m:sSub>
                      </m:den>
                    </m:f>
                    <m:r>
                      <a:rPr lang="en-US" sz="1400" i="1">
                        <a:solidFill>
                          <a:srgbClr val="0070C0"/>
                        </a:solidFill>
                        <a:latin typeface="Cambria Math" charset="0"/>
                      </a:rPr>
                      <m:t>𝑙𝑛</m:t>
                    </m:r>
                    <m:d>
                      <m:d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𝐴𝐾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limLow>
                      <m:limLowPr>
                        <m:ctrlPr>
                          <a:rPr lang="en-US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𝐴𝐾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4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</m:t>
                        </m:r>
                      </m:lim>
                    </m:limLow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 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400" i="1">
                            <a:latin typeface="Cambria Math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l-G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charset="0"/>
                              </a:rPr>
                              <m:t>𝐴𝐾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</m:num>
                      <m:den>
                        <m:r>
                          <a:rPr lang="en-US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den>
                    </m:f>
                    <m:r>
                      <a:rPr lang="en-US" sz="1400" i="1">
                        <a:solidFill>
                          <a:srgbClr val="0070C0"/>
                        </a:solidFill>
                        <a:latin typeface="Cambria Math" charset="0"/>
                      </a:rPr>
                      <m:t>𝑙𝑛</m:t>
                    </m:r>
                    <m:d>
                      <m:d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𝐴𝐾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</m:num>
                      <m:den>
                        <m:r>
                          <a:rPr lang="en-US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den>
                    </m:f>
                    <m:r>
                      <a:rPr lang="en-US" sz="1400" i="1">
                        <a:solidFill>
                          <a:srgbClr val="0070C0"/>
                        </a:solidFill>
                        <a:latin typeface="Cambria Math" charset="0"/>
                      </a:rPr>
                      <m:t>𝑙𝑛</m:t>
                    </m:r>
                    <m:d>
                      <m:d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400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 charset="0"/>
                          </a:rPr>
                          <m:t>𝑇</m:t>
                        </m:r>
                      </m:sub>
                      <m:sup>
                        <m:r>
                          <a:rPr lang="en-US" sz="14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400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 charset="0"/>
                          </a:rPr>
                          <m:t>𝑇</m:t>
                        </m:r>
                      </m:sub>
                      <m:sup>
                        <m:r>
                          <a:rPr lang="en-US" sz="14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8" y="6213727"/>
                <a:ext cx="5562613" cy="521233"/>
              </a:xfrm>
              <a:prstGeom prst="rect">
                <a:avLst/>
              </a:prstGeom>
              <a:blipFill rotWithShape="0">
                <a:blip r:embed="rId9"/>
                <a:stretch>
                  <a:fillRect l="-877" t="-46512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5249027" y="449385"/>
            <a:ext cx="2918565" cy="2496111"/>
            <a:chOff x="5249027" y="449385"/>
            <a:chExt cx="2918565" cy="24961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757" y="449385"/>
              <a:ext cx="2268835" cy="229201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249027" y="1146178"/>
                  <a:ext cx="649730" cy="5107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Upp>
                          <m:limUppPr>
                            <m:ctrlPr>
                              <a:rPr lang="en-US" sz="1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groupChr>
                              <m:groupChrPr>
                                <m:chr m:val="⏞"/>
                                <m:pos m:val="top"/>
                                <m:vertJc m:val="bot"/>
                                <m:ctrlPr>
                                  <a:rPr lang="en-US" sz="1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sz="10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𝑙𝑛</m:t>
                                </m:r>
                                <m:d>
                                  <m:dPr>
                                    <m:ctrlPr>
                                      <a:rPr lang="en-US" sz="1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0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0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0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sz="10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charset="0"/>
                                              </a:rPr>
                                              <m:t>𝐴𝐾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0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0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US" sz="10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groupChr>
                          </m:e>
                          <m:lim>
                            <m:r>
                              <a:rPr lang="en-US" sz="1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lim>
                        </m:limUp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027" y="1146178"/>
                  <a:ext cx="649730" cy="51071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568409" y="2521662"/>
                  <a:ext cx="270459" cy="423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Upp>
                          <m:limUppPr>
                            <m:ctrlPr>
                              <a:rPr lang="en-US" sz="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groupChr>
                              <m:groupChrPr>
                                <m:chr m:val="⏞"/>
                                <m:pos m:val="top"/>
                                <m:vertJc m:val="bot"/>
                                <m:ctrlPr>
                                  <a:rPr lang="en-US" sz="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f>
                                  <m:fPr>
                                    <m:ctrlPr>
                                      <a:rPr lang="en-US" sz="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800" b="1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800" b="1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𝑻</m:t>
                                    </m:r>
                                  </m:den>
                                </m:f>
                              </m:e>
                            </m:groupChr>
                          </m:e>
                          <m:lim>
                            <m:r>
                              <a:rPr lang="en-US" sz="800" b="1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lim>
                        </m:limUpp>
                      </m:oMath>
                    </m:oMathPara>
                  </a14:m>
                  <a:endParaRPr lang="en-US" sz="800" b="1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409" y="2521662"/>
                  <a:ext cx="270459" cy="42383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29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10162" y="494257"/>
                <a:ext cx="2828210" cy="699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sz="1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1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𝐴𝐾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𝑦</m:t>
                          </m:r>
                        </m:lim>
                      </m:limUpp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</m:t>
                      </m:r>
                      <m:limLow>
                        <m:limLowPr>
                          <m:ctrlP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𝒜</m:t>
                                  </m:r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ℯ</m:t>
                                  </m:r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4</m:t>
                                      </m:r>
                                      <m:r>
                                        <a:rPr lang="el-GR" sz="1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𝑚</m:t>
                                      </m:r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𝑘𝑇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l-GR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l-GR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ℏ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l-GR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𝑎</m:t>
                          </m:r>
                        </m:lim>
                      </m:limLow>
                      <m:r>
                        <a:rPr lang="en-US" sz="1200" b="0" i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+</m:t>
                      </m:r>
                      <m:limLow>
                        <m:limLowPr>
                          <m:ctrlP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groupChr>
                          <m:limUpp>
                            <m:limUppPr>
                              <m:ctrlPr>
                                <a:rPr lang="en-US" sz="1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groupChr>
                                <m:groupChrPr>
                                  <m:chr m:val="⏞"/>
                                  <m:pos m:val="top"/>
                                  <m:vertJc m:val="bot"/>
                                  <m:ctrlP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groupChr>
                            </m:e>
                            <m:lim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lim>
                          </m:limUpp>
                        </m:e>
                        <m:lim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𝑏</m:t>
                          </m:r>
                        </m:lim>
                      </m:limLow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162" y="494257"/>
                <a:ext cx="2828210" cy="6995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3"/>
          <a:stretch/>
        </p:blipFill>
        <p:spPr>
          <a:xfrm>
            <a:off x="66172" y="256874"/>
            <a:ext cx="1741887" cy="857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7907"/>
          <a:stretch/>
        </p:blipFill>
        <p:spPr>
          <a:xfrm>
            <a:off x="1784312" y="261298"/>
            <a:ext cx="1349598" cy="84907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91412" y="245535"/>
            <a:ext cx="2568973" cy="1129604"/>
            <a:chOff x="6491412" y="245535"/>
            <a:chExt cx="2568973" cy="11296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491412" y="245535"/>
                  <a:ext cx="2568973" cy="532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1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charset="0"/>
                            </a:rPr>
                            <m:t>𝑦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sz="1200" dirty="0"/>
                    <a:t> </a:t>
                  </a:r>
                  <a:r>
                    <a:rPr lang="en-US" sz="1200" dirty="0">
                      <a:solidFill>
                        <a:srgbClr val="C00000"/>
                      </a:solidFill>
                    </a:rPr>
                    <a:t>= 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sz="1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𝐴𝐾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𝐴𝐾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el-GR" sz="1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𝜎𝜐𝜇𝛽𝜊𝜆</m:t>
                          </m:r>
                          <m:r>
                            <m:rPr>
                              <m:sty m:val="p"/>
                            </m:rPr>
                            <a:rPr lang="el-GR" sz="1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ή</m:t>
                          </m:r>
                          <m:r>
                            <a:rPr lang="el-GR" sz="1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l-GR" sz="1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𝛼𝜋</m:t>
                          </m:r>
                          <m:r>
                            <m:rPr>
                              <m:sty m:val="p"/>
                            </m:rPr>
                            <a:rPr lang="el-GR" sz="1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ό</m:t>
                          </m:r>
                          <m:r>
                            <a:rPr lang="el-GR" sz="1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l-GR" sz="1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𝜏𝜊</m:t>
                          </m:r>
                          <m:sSub>
                            <m:sSubPr>
                              <m:ctrlPr>
                                <a:rPr lang="el-GR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20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ΑΚ</m:t>
                              </m:r>
                            </m:sub>
                          </m:sSub>
                          <m:r>
                            <a:rPr lang="el-GR" sz="1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 </m:t>
                          </m:r>
                        </m:lim>
                      </m:limUpp>
                    </m:oMath>
                  </a14:m>
                  <a:r>
                    <a:rPr lang="en-US" sz="1200" dirty="0"/>
                    <a:t>  +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1200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1200" i="1" dirty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4</m:t>
                                      </m:r>
                                      <m:r>
                                        <a:rPr lang="el-GR" sz="12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1200" dirty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</m:e>
                          </m:groupChr>
                        </m:e>
                        <m:lim>
                          <m:r>
                            <a:rPr lang="el-GR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𝜎𝜐𝜇𝛽𝜊𝜆</m:t>
                          </m:r>
                          <m:r>
                            <m:rPr>
                              <m:sty m:val="p"/>
                            </m:rPr>
                            <a:rPr lang="el-GR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ή</m:t>
                          </m:r>
                          <m:r>
                            <a:rPr lang="el-GR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l-GR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𝛼𝜋</m:t>
                          </m:r>
                          <m:r>
                            <m:rPr>
                              <m:sty m:val="p"/>
                            </m:rPr>
                            <a:rPr lang="el-GR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ό</m:t>
                          </m:r>
                          <m:r>
                            <a:rPr lang="el-GR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l-GR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𝜏𝜊</m:t>
                          </m:r>
                          <m:r>
                            <a:rPr lang="el-GR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2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Τ</m:t>
                          </m:r>
                        </m:lim>
                      </m:limUpp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412" y="245535"/>
                  <a:ext cx="2568973" cy="53232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4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491412" y="844032"/>
                  <a:ext cx="1462516" cy="5311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12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2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sz="1200" dirty="0"/>
                    <a:t> =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 dirty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 dirty="0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sz="1200" i="1" dirty="0">
                                          <a:latin typeface="Cambria Math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sz="1200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r>
                            <a:rPr lang="el-GR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𝜎𝜐𝜇𝛽𝜊𝜆</m:t>
                          </m:r>
                          <m:r>
                            <m:rPr>
                              <m:sty m:val="p"/>
                            </m:rPr>
                            <a:rPr lang="el-GR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ή</m:t>
                          </m:r>
                          <m:r>
                            <a:rPr lang="el-GR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l-GR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𝛼𝜋</m:t>
                          </m:r>
                          <m:r>
                            <m:rPr>
                              <m:sty m:val="p"/>
                            </m:rPr>
                            <a:rPr lang="el-GR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ό</m:t>
                          </m:r>
                          <m:r>
                            <a:rPr lang="el-GR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l-GR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𝜏𝜊</m:t>
                          </m:r>
                          <m:r>
                            <a:rPr lang="el-GR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2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Τ</m:t>
                          </m:r>
                        </m:lim>
                      </m:limUpp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412" y="844032"/>
                  <a:ext cx="1462516" cy="53110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57616" y="1441311"/>
                <a:ext cx="1330108" cy="304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charset="0"/>
                      </a:rPr>
                      <m:t>𝑐𝑜𝑣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400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 charset="0"/>
                          </a:rPr>
                          <m:t>𝑇</m:t>
                        </m:r>
                      </m:sub>
                      <m:sup>
                        <m:r>
                          <a:rPr lang="en-US" sz="14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616" y="1441311"/>
                <a:ext cx="1330108" cy="304635"/>
              </a:xfrm>
              <a:prstGeom prst="rect">
                <a:avLst/>
              </a:prstGeom>
              <a:blipFill rotWithShape="0">
                <a:blip r:embed="rId7"/>
                <a:stretch>
                  <a:fillRect l="-367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286000" y="28288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lt1"/>
                </a:solidFill>
                <a:latin typeface="Cambria Math" charset="0"/>
              </a:rPr>
              <a:t>x</a:t>
            </a:r>
          </a:p>
          <a:p>
            <a:pPr algn="ctr"/>
            <a:endParaRPr lang="en-US" b="1" dirty="0">
              <a:solidFill>
                <a:schemeClr val="lt1"/>
              </a:solidFill>
              <a:latin typeface="Cambria Math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2026463"/>
            <a:ext cx="8820940" cy="1974706"/>
            <a:chOff x="-7808" y="2267094"/>
            <a:chExt cx="8820940" cy="19747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08" y="2448426"/>
              <a:ext cx="8364408" cy="179337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6172" y="2267094"/>
              <a:ext cx="874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dirty="0">
                  <a:solidFill>
                    <a:srgbClr val="FF0000"/>
                  </a:solidFill>
                </a:rPr>
                <a:t>x </a:t>
              </a:r>
              <a:r>
                <a:rPr lang="en-US" dirty="0">
                  <a:solidFill>
                    <a:srgbClr val="00B0F0"/>
                  </a:solidFill>
                </a:rPr>
                <a:t>(1/T)</a:t>
              </a:r>
              <a:r>
                <a:rPr lang="en-US" dirty="0">
                  <a:solidFill>
                    <a:srgbClr val="FF0000"/>
                  </a:solidFill>
                </a:rPr>
                <a:t>                </a:t>
              </a:r>
              <a:r>
                <a:rPr lang="el-GR" dirty="0">
                  <a:solidFill>
                    <a:srgbClr val="FF0000"/>
                  </a:solidFill>
                </a:rPr>
                <a:t>σ</a:t>
              </a:r>
              <a:r>
                <a:rPr lang="en-US" baseline="-25000" dirty="0">
                  <a:solidFill>
                    <a:srgbClr val="FF0000"/>
                  </a:solidFill>
                </a:rPr>
                <a:t>x</a:t>
              </a:r>
              <a:r>
                <a:rPr lang="en-US" dirty="0">
                  <a:solidFill>
                    <a:srgbClr val="FF0000"/>
                  </a:solidFill>
                </a:rPr>
                <a:t>                 y  </a:t>
              </a:r>
              <a:r>
                <a:rPr lang="en-US" dirty="0">
                  <a:solidFill>
                    <a:srgbClr val="00B0F0"/>
                  </a:solidFill>
                </a:rPr>
                <a:t>(ln(I</a:t>
              </a:r>
              <a:r>
                <a:rPr lang="en-US" baseline="-25000" dirty="0">
                  <a:solidFill>
                    <a:srgbClr val="00B0F0"/>
                  </a:solidFill>
                </a:rPr>
                <a:t>AK</a:t>
              </a:r>
              <a:r>
                <a:rPr lang="en-US" dirty="0">
                  <a:solidFill>
                    <a:srgbClr val="00B0F0"/>
                  </a:solidFill>
                </a:rPr>
                <a:t>/T</a:t>
              </a:r>
              <a:r>
                <a:rPr lang="en-US" baseline="30000" dirty="0">
                  <a:solidFill>
                    <a:srgbClr val="00B0F0"/>
                  </a:solidFill>
                </a:rPr>
                <a:t>2</a:t>
              </a:r>
              <a:r>
                <a:rPr lang="en-US" dirty="0">
                  <a:solidFill>
                    <a:srgbClr val="00B0F0"/>
                  </a:solidFill>
                </a:rPr>
                <a:t>)         </a:t>
              </a:r>
              <a:r>
                <a:rPr lang="el-GR" dirty="0">
                  <a:solidFill>
                    <a:srgbClr val="FF0000"/>
                  </a:solidFill>
                </a:rPr>
                <a:t>σ</a:t>
              </a:r>
              <a:r>
                <a:rPr lang="en-US" baseline="-25000" dirty="0">
                  <a:solidFill>
                    <a:srgbClr val="FF0000"/>
                  </a:solidFill>
                </a:rPr>
                <a:t>y                              </a:t>
              </a:r>
              <a:r>
                <a:rPr lang="en-US" dirty="0">
                  <a:solidFill>
                    <a:srgbClr val="FF0000"/>
                  </a:solidFill>
                </a:rPr>
                <a:t>cov[</a:t>
              </a:r>
              <a:r>
                <a:rPr lang="en-US" dirty="0" err="1">
                  <a:solidFill>
                    <a:srgbClr val="FF0000"/>
                  </a:solidFill>
                </a:rPr>
                <a:t>x,y</a:t>
              </a:r>
              <a:r>
                <a:rPr lang="en-US" dirty="0">
                  <a:solidFill>
                    <a:srgbClr val="FF0000"/>
                  </a:solidFill>
                </a:rPr>
                <a:t>]          cov[</a:t>
              </a:r>
              <a:r>
                <a:rPr lang="en-US" dirty="0" err="1">
                  <a:solidFill>
                    <a:srgbClr val="FF0000"/>
                  </a:solidFill>
                </a:rPr>
                <a:t>x,y</a:t>
              </a:r>
              <a:r>
                <a:rPr lang="en-US" dirty="0">
                  <a:solidFill>
                    <a:srgbClr val="FF0000"/>
                  </a:solidFill>
                </a:rPr>
                <a:t>]/</a:t>
              </a:r>
              <a:r>
                <a:rPr lang="el-GR" dirty="0">
                  <a:solidFill>
                    <a:srgbClr val="FF0000"/>
                  </a:solidFill>
                </a:rPr>
                <a:t> σ</a:t>
              </a:r>
              <a:r>
                <a:rPr lang="en-US" baseline="-25000" dirty="0">
                  <a:solidFill>
                    <a:srgbClr val="FF0000"/>
                  </a:solidFill>
                </a:rPr>
                <a:t>y </a:t>
              </a:r>
              <a:r>
                <a:rPr lang="el-GR" dirty="0">
                  <a:solidFill>
                    <a:srgbClr val="FF0000"/>
                  </a:solidFill>
                </a:rPr>
                <a:t>σ</a:t>
              </a:r>
              <a:r>
                <a:rPr lang="en-US" baseline="-25000" dirty="0">
                  <a:solidFill>
                    <a:srgbClr val="FF0000"/>
                  </a:solidFill>
                </a:rPr>
                <a:t>x</a:t>
              </a:r>
              <a:r>
                <a:rPr lang="en-US" dirty="0">
                  <a:solidFill>
                    <a:srgbClr val="FF0000"/>
                  </a:solidFill>
                </a:rPr>
                <a:t>       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401679" y="2273968"/>
              <a:ext cx="6016" cy="18468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743204" y="2273968"/>
              <a:ext cx="6016" cy="18468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78713" y="2267094"/>
              <a:ext cx="6016" cy="18468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543886" y="2273968"/>
              <a:ext cx="6016" cy="18468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51984" y="2273968"/>
              <a:ext cx="6016" cy="18468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17559" y="4036595"/>
            <a:ext cx="3102988" cy="2763883"/>
            <a:chOff x="117559" y="4036595"/>
            <a:chExt cx="3102988" cy="276388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47" y="4036595"/>
              <a:ext cx="2516700" cy="25519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17559" y="4801861"/>
                  <a:ext cx="649730" cy="5107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Upp>
                          <m:limUppPr>
                            <m:ctrlPr>
                              <a:rPr lang="en-US" sz="1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groupChr>
                              <m:groupChrPr>
                                <m:chr m:val="⏞"/>
                                <m:pos m:val="top"/>
                                <m:vertJc m:val="bot"/>
                                <m:ctrlPr>
                                  <a:rPr lang="en-US" sz="1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sz="10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𝑙𝑛</m:t>
                                </m:r>
                                <m:d>
                                  <m:dPr>
                                    <m:ctrlPr>
                                      <a:rPr lang="en-US" sz="1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0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0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0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sz="10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charset="0"/>
                                              </a:rPr>
                                              <m:t>𝐴𝐾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0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0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US" sz="10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groupChr>
                          </m:e>
                          <m:lim>
                            <m:r>
                              <a:rPr lang="en-US" sz="1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lim>
                        </m:limUp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59" y="4801861"/>
                  <a:ext cx="649730" cy="51071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2676193" y="6376644"/>
                  <a:ext cx="270459" cy="423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Upp>
                          <m:limUppPr>
                            <m:ctrlPr>
                              <a:rPr lang="en-US" sz="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groupChr>
                              <m:groupChrPr>
                                <m:chr m:val="⏞"/>
                                <m:pos m:val="top"/>
                                <m:vertJc m:val="bot"/>
                                <m:ctrlPr>
                                  <a:rPr lang="en-US" sz="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f>
                                  <m:fPr>
                                    <m:ctrlPr>
                                      <a:rPr lang="en-US" sz="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800" b="1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800" b="1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𝑻</m:t>
                                    </m:r>
                                  </m:den>
                                </m:f>
                              </m:e>
                            </m:groupChr>
                          </m:e>
                          <m:lim>
                            <m:r>
                              <a:rPr lang="en-US" sz="800" b="1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lim>
                        </m:limUpp>
                      </m:oMath>
                    </m:oMathPara>
                  </a14:m>
                  <a:endParaRPr lang="en-US" sz="800" b="1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6193" y="6376644"/>
                  <a:ext cx="270459" cy="42383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03003" y="3855263"/>
                <a:ext cx="5727638" cy="2615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/>
                  <a:t>Οι μεταβλητές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y</m:t>
                    </m:r>
                    <m:r>
                      <a:rPr lang="en-US" sz="12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charset="0"/>
                      </a:rPr>
                      <m:t>𝑙𝑛</m:t>
                    </m:r>
                    <m:d>
                      <m:d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𝐴𝐾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l-GR" sz="1200" dirty="0"/>
                  <a:t> </a:t>
                </a:r>
                <a:r>
                  <a:rPr lang="en-US" sz="1200" dirty="0"/>
                  <a:t> </a:t>
                </a:r>
                <a:r>
                  <a:rPr lang="el-GR" sz="1200" dirty="0"/>
                  <a:t>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x</m:t>
                    </m:r>
                    <m:r>
                      <a:rPr lang="el-GR" sz="12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1200" dirty="0"/>
                  <a:t>  </a:t>
                </a:r>
                <a:r>
                  <a:rPr lang="el-GR" sz="1200" dirty="0"/>
                  <a:t>είναι στατιστικά στατιστικά εξαρτημένες (</a:t>
                </a:r>
                <a:r>
                  <a:rPr lang="en-US" sz="1200" dirty="0"/>
                  <a:t>cov[</a:t>
                </a:r>
                <a:r>
                  <a:rPr lang="en-US" sz="1200" dirty="0" err="1"/>
                  <a:t>x,y</a:t>
                </a:r>
                <a:r>
                  <a:rPr lang="en-US" sz="1200" dirty="0"/>
                  <a:t>]#0</a:t>
                </a:r>
                <a:r>
                  <a:rPr lang="el-GR" sz="1200" dirty="0"/>
                  <a:t> )</a:t>
                </a:r>
              </a:p>
              <a:p>
                <a:r>
                  <a:rPr lang="el-GR" sz="1200" dirty="0"/>
                  <a:t>Τα στατιστικά σφάλματα στο </a:t>
                </a:r>
                <a:r>
                  <a:rPr lang="en-US" sz="1200" dirty="0"/>
                  <a:t>x  </a:t>
                </a:r>
                <a:r>
                  <a:rPr lang="el-GR" sz="1200" dirty="0"/>
                  <a:t>είναι, σχετικά, μεγαλύτερα από ότι τα σφάλματα  στο </a:t>
                </a:r>
                <a:r>
                  <a:rPr lang="en-US" sz="1200" dirty="0"/>
                  <a:t>y.</a:t>
                </a:r>
              </a:p>
              <a:p>
                <a:r>
                  <a:rPr lang="el-GR" sz="1400" dirty="0">
                    <a:solidFill>
                      <a:srgbClr val="FF0000"/>
                    </a:solidFill>
                  </a:rPr>
                  <a:t>Προσεγγίσεις</a:t>
                </a:r>
              </a:p>
              <a:p>
                <a:r>
                  <a:rPr lang="el-GR" sz="1200" dirty="0"/>
                  <a:t>Θα θεωρήσουμε ότι η μέτρηση (εκτίμηση) στο </a:t>
                </a:r>
                <a:r>
                  <a:rPr lang="en-US" sz="1200" dirty="0"/>
                  <a:t>y </a:t>
                </a:r>
                <a:r>
                  <a:rPr lang="el-GR" sz="1200" dirty="0"/>
                  <a:t>δεν «πάσχει» από σφάλμα (δηλαδή το </a:t>
                </a:r>
                <a:r>
                  <a:rPr lang="en-US" sz="1200" dirty="0"/>
                  <a:t>y </a:t>
                </a:r>
                <a:r>
                  <a:rPr lang="el-GR" sz="1200" dirty="0"/>
                  <a:t>δεν είναι τυχαία μεταβλητή και άρα </a:t>
                </a:r>
                <a:r>
                  <a:rPr lang="en-US" sz="1200" dirty="0"/>
                  <a:t>x </a:t>
                </a:r>
                <a:r>
                  <a:rPr lang="el-GR" sz="1200" dirty="0"/>
                  <a:t>και </a:t>
                </a:r>
                <a:r>
                  <a:rPr lang="en-US" sz="1200" dirty="0"/>
                  <a:t>y </a:t>
                </a:r>
                <a:r>
                  <a:rPr lang="el-GR" sz="1200" dirty="0"/>
                  <a:t>είναι ανεξάρτητα)</a:t>
                </a:r>
              </a:p>
              <a:p>
                <a:r>
                  <a:rPr lang="el-GR" sz="1200" dirty="0"/>
                  <a:t>Θα ορίσουμε την σχέση: </a:t>
                </a:r>
                <a:endParaRPr lang="en-US" sz="1200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r>
                  <a:rPr lang="el-GR" sz="1200" dirty="0"/>
                  <a:t>και θα εκτιμήσουμε τις παραμέτρους Α και Β, με την μέθοδο ελάχιστων τετραγώνων, από τα πειραματικά δεδομένα !!!</a:t>
                </a:r>
                <a:endParaRPr lang="en-US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003" y="3855263"/>
                <a:ext cx="5727638" cy="2615524"/>
              </a:xfrm>
              <a:prstGeom prst="rect">
                <a:avLst/>
              </a:prstGeom>
              <a:blipFill rotWithShape="0">
                <a:blip r:embed="rId12"/>
                <a:stretch>
                  <a:fillRect l="-319" r="-319" b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66409" y="5312578"/>
                <a:ext cx="4071436" cy="698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𝑊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l-GR" sz="12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Β</m:t>
                          </m:r>
                        </m:lim>
                      </m:limLow>
                      <m:limUpp>
                        <m:limUppPr>
                          <m:ctrlPr>
                            <a:rPr lang="en-US" sz="1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1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𝐴𝐾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𝑦</m:t>
                          </m:r>
                        </m:lim>
                      </m:limUpp>
                      <m:r>
                        <a:rPr lang="el-GR" sz="12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limLow>
                        <m:limLowPr>
                          <m:ctrlP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𝑊</m:t>
                                  </m:r>
                                </m:den>
                              </m:f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𝒜</m:t>
                                  </m:r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ℯ</m:t>
                                  </m:r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4</m:t>
                                      </m:r>
                                      <m:r>
                                        <a:rPr lang="el-GR" sz="1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𝑚</m:t>
                                      </m:r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𝑘𝑇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l-GR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l-GR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ℏ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l-GR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l-GR" sz="1200" b="0" i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Α</m:t>
                          </m:r>
                        </m:lim>
                      </m:limLow>
                      <m:r>
                        <a:rPr lang="el-GR" sz="1200" b="0" i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</m:t>
                      </m:r>
                      <m:limUpp>
                        <m:limUpp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1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l-GR" sz="12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</m:e>
                          </m:groupChr>
                        </m:e>
                        <m:lim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lim>
                      </m:limUpp>
                      <m:r>
                        <a:rPr lang="el-GR" sz="12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</m:t>
                      </m:r>
                      <m:r>
                        <a:rPr lang="el-GR" sz="12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409" y="5312578"/>
                <a:ext cx="4071436" cy="69852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5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248" y="0"/>
            <a:ext cx="90566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</a:rPr>
              <a:t>Προσεγγίσεις</a:t>
            </a:r>
          </a:p>
          <a:p>
            <a:r>
              <a:rPr lang="el-GR" sz="1200" dirty="0"/>
              <a:t>Θα θεωρήσουμε ότι η μέτρηση (εκτίμηση) στο </a:t>
            </a:r>
            <a:r>
              <a:rPr lang="en-US" sz="1200" dirty="0"/>
              <a:t>y </a:t>
            </a:r>
            <a:r>
              <a:rPr lang="el-GR" sz="1200" dirty="0"/>
              <a:t>δεν «πάσχει» από σφάλμα (δηλαδή το </a:t>
            </a:r>
            <a:r>
              <a:rPr lang="en-US" sz="1200" dirty="0"/>
              <a:t>y </a:t>
            </a:r>
            <a:r>
              <a:rPr lang="el-GR" sz="1200" dirty="0"/>
              <a:t>δεν είναι τυχαία μεταβλητή και άρα </a:t>
            </a:r>
            <a:r>
              <a:rPr lang="en-US" sz="1200" dirty="0"/>
              <a:t>x </a:t>
            </a:r>
            <a:r>
              <a:rPr lang="el-GR" sz="1200" dirty="0"/>
              <a:t>και </a:t>
            </a:r>
            <a:r>
              <a:rPr lang="en-US" sz="1200" dirty="0"/>
              <a:t>y </a:t>
            </a:r>
            <a:r>
              <a:rPr lang="el-GR" sz="1200" dirty="0"/>
              <a:t>είναι ανεξάρτητα)</a:t>
            </a:r>
          </a:p>
          <a:p>
            <a:r>
              <a:rPr lang="el-GR" sz="1200" dirty="0"/>
              <a:t>Θα ορίσουμε την σχέση: 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l-GR" sz="1200" dirty="0"/>
              <a:t>και θα εκτιμήσουμε τις παραμέτρους Α και Β, με την μέθοδο ελάχιστων τετραγώνων, από τα πειραματικά δεδομένα !!!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11742" y="674404"/>
                <a:ext cx="4071436" cy="698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𝑊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l-GR" sz="12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Β</m:t>
                          </m:r>
                        </m:lim>
                      </m:limLow>
                      <m:limUpp>
                        <m:limUppPr>
                          <m:ctrlPr>
                            <a:rPr lang="en-US" sz="1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1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𝐴𝐾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sz="12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𝑦</m:t>
                          </m:r>
                        </m:lim>
                      </m:limUpp>
                      <m:r>
                        <a:rPr lang="el-GR" sz="12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limLow>
                        <m:limLowPr>
                          <m:ctrlP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𝑊</m:t>
                                  </m:r>
                                </m:den>
                              </m:f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𝒜</m:t>
                                  </m:r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ℯ</m:t>
                                  </m:r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4</m:t>
                                      </m:r>
                                      <m:r>
                                        <a:rPr lang="el-GR" sz="1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𝑚</m:t>
                                      </m:r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𝑘𝑇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l-GR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l-GR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ℏ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l-GR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l-GR" sz="1200" b="0" i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Α</m:t>
                          </m:r>
                        </m:lim>
                      </m:limLow>
                      <m:r>
                        <a:rPr lang="el-GR" sz="1200" b="0" i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</m:t>
                      </m:r>
                      <m:limUpp>
                        <m:limUpp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1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l-GR" sz="12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</m:e>
                          </m:groupChr>
                        </m:e>
                        <m:lim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lim>
                      </m:limUpp>
                      <m:r>
                        <a:rPr lang="el-GR" sz="12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</m:t>
                      </m:r>
                      <m:r>
                        <a:rPr lang="el-GR" sz="12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42" y="674404"/>
                <a:ext cx="4071436" cy="6985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0" y="2008415"/>
            <a:ext cx="8820940" cy="1974706"/>
            <a:chOff x="0" y="2008415"/>
            <a:chExt cx="8820940" cy="1974706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2008415"/>
              <a:ext cx="8820940" cy="1974706"/>
              <a:chOff x="-7808" y="2267094"/>
              <a:chExt cx="8820940" cy="197470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808" y="2448426"/>
                <a:ext cx="8364408" cy="1793374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6172" y="2267094"/>
                <a:ext cx="8746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</a:t>
                </a:r>
                <a:r>
                  <a:rPr lang="en-US" dirty="0">
                    <a:solidFill>
                      <a:srgbClr val="FF0000"/>
                    </a:solidFill>
                  </a:rPr>
                  <a:t>x </a:t>
                </a:r>
                <a:r>
                  <a:rPr lang="en-US" dirty="0">
                    <a:solidFill>
                      <a:srgbClr val="00B0F0"/>
                    </a:solidFill>
                  </a:rPr>
                  <a:t>(1/T)</a:t>
                </a:r>
                <a:r>
                  <a:rPr lang="en-US" dirty="0">
                    <a:solidFill>
                      <a:srgbClr val="FF0000"/>
                    </a:solidFill>
                  </a:rPr>
                  <a:t>                </a:t>
                </a:r>
                <a:r>
                  <a:rPr lang="el-GR" dirty="0">
                    <a:solidFill>
                      <a:srgbClr val="FF0000"/>
                    </a:solidFill>
                  </a:rPr>
                  <a:t>σ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>
                    <a:solidFill>
                      <a:srgbClr val="FF0000"/>
                    </a:solidFill>
                  </a:rPr>
                  <a:t>                 y  </a:t>
                </a:r>
                <a:r>
                  <a:rPr lang="en-US" dirty="0">
                    <a:solidFill>
                      <a:srgbClr val="00B0F0"/>
                    </a:solidFill>
                  </a:rPr>
                  <a:t>(ln(I</a:t>
                </a:r>
                <a:r>
                  <a:rPr lang="en-US" baseline="-25000" dirty="0">
                    <a:solidFill>
                      <a:srgbClr val="00B0F0"/>
                    </a:solidFill>
                  </a:rPr>
                  <a:t>AK</a:t>
                </a:r>
                <a:r>
                  <a:rPr lang="en-US" dirty="0">
                    <a:solidFill>
                      <a:srgbClr val="00B0F0"/>
                    </a:solidFill>
                  </a:rPr>
                  <a:t>/T</a:t>
                </a:r>
                <a:r>
                  <a:rPr lang="en-US" baseline="30000" dirty="0">
                    <a:solidFill>
                      <a:srgbClr val="00B0F0"/>
                    </a:solidFill>
                  </a:rPr>
                  <a:t>2</a:t>
                </a:r>
                <a:r>
                  <a:rPr lang="en-US" dirty="0">
                    <a:solidFill>
                      <a:srgbClr val="00B0F0"/>
                    </a:solidFill>
                  </a:rPr>
                  <a:t>)         </a:t>
                </a:r>
                <a:r>
                  <a:rPr lang="el-GR" dirty="0">
                    <a:solidFill>
                      <a:srgbClr val="FF0000"/>
                    </a:solidFill>
                  </a:rPr>
                  <a:t>σ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y                              </a:t>
                </a:r>
                <a:r>
                  <a:rPr lang="en-US" dirty="0">
                    <a:solidFill>
                      <a:srgbClr val="FF0000"/>
                    </a:solidFill>
                  </a:rPr>
                  <a:t>cov[</a:t>
                </a:r>
                <a:r>
                  <a:rPr lang="en-US" dirty="0" err="1">
                    <a:solidFill>
                      <a:srgbClr val="FF0000"/>
                    </a:solidFill>
                  </a:rPr>
                  <a:t>x,y</a:t>
                </a:r>
                <a:r>
                  <a:rPr lang="en-US" dirty="0">
                    <a:solidFill>
                      <a:srgbClr val="FF0000"/>
                    </a:solidFill>
                  </a:rPr>
                  <a:t>]          cov[</a:t>
                </a:r>
                <a:r>
                  <a:rPr lang="en-US" dirty="0" err="1">
                    <a:solidFill>
                      <a:srgbClr val="FF0000"/>
                    </a:solidFill>
                  </a:rPr>
                  <a:t>x,y</a:t>
                </a:r>
                <a:r>
                  <a:rPr lang="en-US" dirty="0">
                    <a:solidFill>
                      <a:srgbClr val="FF0000"/>
                    </a:solidFill>
                  </a:rPr>
                  <a:t>]/</a:t>
                </a:r>
                <a:r>
                  <a:rPr lang="el-GR" dirty="0">
                    <a:solidFill>
                      <a:srgbClr val="FF0000"/>
                    </a:solidFill>
                  </a:rPr>
                  <a:t> σ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y </a:t>
                </a:r>
                <a:r>
                  <a:rPr lang="el-GR" dirty="0">
                    <a:solidFill>
                      <a:srgbClr val="FF0000"/>
                    </a:solidFill>
                  </a:rPr>
                  <a:t>σ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>
                    <a:solidFill>
                      <a:srgbClr val="FF0000"/>
                    </a:solidFill>
                  </a:rPr>
                  <a:t>       </a:t>
                </a: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1401679" y="2273968"/>
                <a:ext cx="6016" cy="184684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2743204" y="2273968"/>
                <a:ext cx="6016" cy="184684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078713" y="2267094"/>
                <a:ext cx="6016" cy="184684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543886" y="2273968"/>
                <a:ext cx="6016" cy="184684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851984" y="2273968"/>
                <a:ext cx="6016" cy="184684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4182204" y="2377747"/>
              <a:ext cx="3866922" cy="1484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7896" y="3672211"/>
            <a:ext cx="6841599" cy="3185789"/>
            <a:chOff x="567896" y="3672211"/>
            <a:chExt cx="6841599" cy="3185789"/>
          </a:xfrm>
        </p:grpSpPr>
        <p:grpSp>
          <p:nvGrpSpPr>
            <p:cNvPr id="19" name="Group 18"/>
            <p:cNvGrpSpPr/>
            <p:nvPr/>
          </p:nvGrpSpPr>
          <p:grpSpPr>
            <a:xfrm>
              <a:off x="567896" y="3672211"/>
              <a:ext cx="3203343" cy="3185789"/>
              <a:chOff x="567896" y="3672211"/>
              <a:chExt cx="3203343" cy="318578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67896" y="3672211"/>
                <a:ext cx="3203343" cy="3185789"/>
                <a:chOff x="567896" y="3672211"/>
                <a:chExt cx="3203343" cy="3185789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3178" y="3672211"/>
                  <a:ext cx="2888061" cy="2935347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1872068" y="6430960"/>
                      <a:ext cx="556819" cy="42704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limUpp>
                              <m:limUppPr>
                                <m:ctrlPr>
                                  <a:rPr lang="en-US" sz="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groupChr>
                                  <m:groupChrPr>
                                    <m:chr m:val="⏞"/>
                                    <m:pos m:val="top"/>
                                    <m:vertJc m:val="bot"/>
                                    <m:ctrlPr>
                                      <a:rPr lang="en-US" sz="8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en-US" sz="8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𝑙𝑛</m:t>
                                    </m:r>
                                    <m:d>
                                      <m:dPr>
                                        <m:ctrlPr>
                                          <a:rPr lang="en-US" sz="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8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𝐴𝐾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800" i="1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</m:groupChr>
                              </m:e>
                              <m:lim>
                                <m:r>
                                  <a:rPr lang="en-US" sz="8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lim>
                            </m:limUpp>
                          </m:oMath>
                        </m:oMathPara>
                      </a14:m>
                      <a:endParaRPr lang="en-US" sz="800" dirty="0"/>
                    </a:p>
                  </p:txBody>
                </p:sp>
              </mc:Choice>
              <mc:Fallback xmlns="">
                <p:sp>
                  <p:nvSpPr>
                    <p:cNvPr id="15" name="Rectangle 1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2068" y="6430960"/>
                      <a:ext cx="556819" cy="427040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567896" y="4783206"/>
                      <a:ext cx="270459" cy="42383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limUpp>
                              <m:limUppPr>
                                <m:ctrlPr>
                                  <a:rPr lang="en-US" sz="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groupChr>
                                  <m:groupChrPr>
                                    <m:chr m:val="⏞"/>
                                    <m:pos m:val="top"/>
                                    <m:vertJc m:val="bot"/>
                                    <m:ctrlPr>
                                      <a:rPr lang="en-US" sz="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f>
                                      <m:fPr>
                                        <m:ctrlPr>
                                          <a:rPr lang="en-US" sz="8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8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8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charset="0"/>
                                          </a:rPr>
                                          <m:t>𝑻</m:t>
                                        </m:r>
                                      </m:den>
                                    </m:f>
                                  </m:e>
                                </m:groupChr>
                              </m:e>
                              <m:lim>
                                <m:r>
                                  <a:rPr lang="en-US" sz="800" b="1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lim>
                            </m:limUpp>
                          </m:oMath>
                        </m:oMathPara>
                      </a14:m>
                      <a:endParaRPr lang="en-US" sz="800" b="1" dirty="0"/>
                    </a:p>
                  </p:txBody>
                </p:sp>
              </mc:Choice>
              <mc:Fallback xmlns="">
                <p:sp>
                  <p:nvSpPr>
                    <p:cNvPr id="16" name="Rectangle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7896" y="4783206"/>
                      <a:ext cx="270459" cy="423834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 rot="2958842">
                    <a:off x="2319480" y="4671830"/>
                    <a:ext cx="933589" cy="2227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958842">
                    <a:off x="2319480" y="4671830"/>
                    <a:ext cx="933589" cy="222753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563" r="-14063" b="-63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298322" y="4538523"/>
                  <a:ext cx="3111173" cy="1324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=0.21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−3</m:t>
                          </m:r>
                        </m:sup>
                      </m:sSup>
                    </m:oMath>
                  </a14:m>
                  <a:r>
                    <a:rPr lang="en-US" sz="1400" b="0" i="1" dirty="0">
                      <a:solidFill>
                        <a:srgbClr val="FF0000"/>
                      </a:solidFill>
                      <a:latin typeface="Cambria Math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± 0.07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−3</m:t>
                          </m:r>
                        </m:sup>
                      </m:sSup>
                    </m:oMath>
                  </a14:m>
                  <a:endParaRPr lang="en-US" sz="1400" b="0" i="1" dirty="0">
                    <a:solidFill>
                      <a:srgbClr val="FF0000"/>
                    </a:solidFill>
                    <a:latin typeface="Cambria Math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14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𝑊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=−0.44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∙</m:t>
                            </m:r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1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± 0.0</m:t>
                        </m:r>
                        <m:r>
                          <a:rPr lang="en-US" sz="1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∙</m:t>
                            </m:r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1400" dirty="0">
                    <a:solidFill>
                      <a:srgbClr val="FF0000"/>
                    </a:solidFill>
                  </a:endParaRPr>
                </a:p>
                <a:p>
                  <a:endParaRPr lang="en-US" sz="1400" dirty="0">
                    <a:solidFill>
                      <a:srgbClr val="FF0000"/>
                    </a:solidFill>
                  </a:endParaRPr>
                </a:p>
                <a:p>
                  <a:endParaRPr lang="en-US" sz="1400" dirty="0">
                    <a:solidFill>
                      <a:srgbClr val="FF0000"/>
                    </a:solidFill>
                  </a:endParaRPr>
                </a:p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𝑊</m:t>
                          </m:r>
                        </m:e>
                      </m:acc>
                    </m:oMath>
                  </a14:m>
                  <a:r>
                    <a:rPr lang="en-US" sz="1400" dirty="0">
                      <a:solidFill>
                        <a:srgbClr val="FF0000"/>
                      </a:solidFill>
                    </a:rPr>
                    <a:t>=1.96 </a:t>
                  </a:r>
                  <a14:m>
                    <m:oMath xmlns:m="http://schemas.openxmlformats.org/officeDocument/2006/math">
                      <m:r>
                        <a:rPr lang="en-US" sz="1400" i="1" dirty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±</m:t>
                      </m:r>
                    </m:oMath>
                  </a14:m>
                  <a:r>
                    <a:rPr lang="en-US" sz="1400" dirty="0">
                      <a:solidFill>
                        <a:srgbClr val="FF0000"/>
                      </a:solidFill>
                    </a:rPr>
                    <a:t>0.22 eV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8322" y="4538523"/>
                  <a:ext cx="3111173" cy="132408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961" t="-22120" b="-78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078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zweigmedia.com/diff_geom/pics/Gre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9" y="4822042"/>
            <a:ext cx="2779295" cy="176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ctrostatics: Charging by Conduction, Induction, and Friction - 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74" y="15615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0437" y="493295"/>
            <a:ext cx="76099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Νέφος ηλεκτρονίων στο μεταλλικό πλέγμα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22884" y="3441032"/>
            <a:ext cx="2767263" cy="863325"/>
            <a:chOff x="2622884" y="3441032"/>
            <a:chExt cx="2767263" cy="863325"/>
          </a:xfrm>
        </p:grpSpPr>
        <p:sp>
          <p:nvSpPr>
            <p:cNvPr id="3" name="TextBox 2"/>
            <p:cNvSpPr txBox="1"/>
            <p:nvPr/>
          </p:nvSpPr>
          <p:spPr>
            <a:xfrm>
              <a:off x="2658979" y="3441032"/>
              <a:ext cx="27311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</a:rPr>
                <a:t>Ελεύθερα ηλεκτρόνια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22884" y="3904247"/>
              <a:ext cx="150996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b="1" dirty="0"/>
                <a:t>άτομα</a:t>
              </a:r>
              <a:endParaRPr lang="en-US" sz="20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21242" y="4398240"/>
            <a:ext cx="5215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  <a:p>
            <a:pPr marL="285750" indent="-285750">
              <a:buFont typeface="Arial" charset="0"/>
              <a:buChar char="•"/>
            </a:pPr>
            <a:r>
              <a:rPr lang="el-GR" dirty="0"/>
              <a:t>Τα ηλεκτρόνια δεν </a:t>
            </a:r>
            <a:r>
              <a:rPr lang="el-GR" dirty="0" err="1"/>
              <a:t>αλληλεπιδρούν</a:t>
            </a:r>
            <a:r>
              <a:rPr lang="el-GR" dirty="0"/>
              <a:t> μεταξύ τους</a:t>
            </a:r>
          </a:p>
          <a:p>
            <a:pPr marL="285750" indent="-285750">
              <a:buFont typeface="Arial" charset="0"/>
              <a:buChar char="•"/>
            </a:pPr>
            <a:r>
              <a:rPr lang="el-GR" dirty="0"/>
              <a:t>Κινούνται σε περιοχή μηδενικού δυναμικού (όπως ένα σωμάτιο παγιδευμένο σε κουτί)</a:t>
            </a:r>
          </a:p>
          <a:p>
            <a:pPr marL="285750" indent="-285750">
              <a:buFont typeface="Arial" charset="0"/>
              <a:buChar char="•"/>
            </a:pPr>
            <a:r>
              <a:rPr lang="el-GR" dirty="0"/>
              <a:t>Οι ενεργειακές τους καταστάσεις καθορίζονται από τις «οριακές συνθήκες» που επιβάλει το μεταλλικό πλέγμα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vel scheme for electrons in me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1" y="348916"/>
            <a:ext cx="64960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775231" y="2248323"/>
            <a:ext cx="27124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Ενέργεια των </a:t>
            </a:r>
            <a:r>
              <a:rPr lang="el-GR" sz="1400"/>
              <a:t>ηλεκτρονίων νέφους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185118" y="5516479"/>
            <a:ext cx="3398921" cy="631658"/>
          </a:xfrm>
          <a:prstGeom prst="rect">
            <a:avLst/>
          </a:prstGeom>
          <a:pattFill prst="smChe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V="1">
            <a:off x="1185118" y="5781174"/>
            <a:ext cx="5179595" cy="5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26260" y="2658978"/>
            <a:ext cx="138364" cy="1301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61147" y="4415589"/>
            <a:ext cx="3429000" cy="282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95442" y="1991226"/>
            <a:ext cx="0" cy="3815515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93341" y="4156911"/>
            <a:ext cx="1582775" cy="236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3980508" y="4826955"/>
            <a:ext cx="16287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100" dirty="0"/>
              <a:t>Επιφάνεια του μετάλλου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1384" y="4156911"/>
            <a:ext cx="191903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Εσωτερικά του μετάλλου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3471" y="5587482"/>
            <a:ext cx="41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z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84728" y="4295410"/>
            <a:ext cx="536650" cy="0"/>
          </a:xfrm>
          <a:prstGeom prst="straightConnector1">
            <a:avLst/>
          </a:prstGeom>
          <a:ln w="317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0276" y="4091647"/>
            <a:ext cx="41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z</a:t>
            </a:r>
          </a:p>
        </p:txBody>
      </p:sp>
      <p:sp>
        <p:nvSpPr>
          <p:cNvPr id="19" name="Freeform 18"/>
          <p:cNvSpPr/>
          <p:nvPr/>
        </p:nvSpPr>
        <p:spPr>
          <a:xfrm>
            <a:off x="6505366" y="964758"/>
            <a:ext cx="388336" cy="162426"/>
          </a:xfrm>
          <a:custGeom>
            <a:avLst/>
            <a:gdLst>
              <a:gd name="connsiteX0" fmla="*/ 0 w 800100"/>
              <a:gd name="connsiteY0" fmla="*/ 307752 h 322397"/>
              <a:gd name="connsiteX1" fmla="*/ 126332 w 800100"/>
              <a:gd name="connsiteY1" fmla="*/ 307752 h 322397"/>
              <a:gd name="connsiteX2" fmla="*/ 252663 w 800100"/>
              <a:gd name="connsiteY2" fmla="*/ 313768 h 322397"/>
              <a:gd name="connsiteX3" fmla="*/ 391026 w 800100"/>
              <a:gd name="connsiteY3" fmla="*/ 175404 h 322397"/>
              <a:gd name="connsiteX4" fmla="*/ 505326 w 800100"/>
              <a:gd name="connsiteY4" fmla="*/ 31026 h 322397"/>
              <a:gd name="connsiteX5" fmla="*/ 655721 w 800100"/>
              <a:gd name="connsiteY5" fmla="*/ 947 h 322397"/>
              <a:gd name="connsiteX6" fmla="*/ 800100 w 800100"/>
              <a:gd name="connsiteY6" fmla="*/ 6962 h 32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100" h="322397">
                <a:moveTo>
                  <a:pt x="0" y="307752"/>
                </a:moveTo>
                <a:cubicBezTo>
                  <a:pt x="42111" y="307250"/>
                  <a:pt x="84222" y="306749"/>
                  <a:pt x="126332" y="307752"/>
                </a:cubicBezTo>
                <a:cubicBezTo>
                  <a:pt x="168442" y="308755"/>
                  <a:pt x="208547" y="335826"/>
                  <a:pt x="252663" y="313768"/>
                </a:cubicBezTo>
                <a:cubicBezTo>
                  <a:pt x="296779" y="291710"/>
                  <a:pt x="348916" y="222528"/>
                  <a:pt x="391026" y="175404"/>
                </a:cubicBezTo>
                <a:cubicBezTo>
                  <a:pt x="433137" y="128280"/>
                  <a:pt x="461210" y="60102"/>
                  <a:pt x="505326" y="31026"/>
                </a:cubicBezTo>
                <a:cubicBezTo>
                  <a:pt x="549442" y="1950"/>
                  <a:pt x="606592" y="4958"/>
                  <a:pt x="655721" y="947"/>
                </a:cubicBezTo>
                <a:cubicBezTo>
                  <a:pt x="704850" y="-3064"/>
                  <a:pt x="800100" y="6962"/>
                  <a:pt x="800100" y="696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28533" y="76705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Το δυναμικό που αντιλαμβάνεται ένα ηλεκτρόνιο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6566527" y="1414391"/>
            <a:ext cx="417805" cy="186489"/>
          </a:xfrm>
          <a:prstGeom prst="rect">
            <a:avLst/>
          </a:prstGeom>
          <a:pattFill prst="ltHorz">
            <a:fgClr>
              <a:srgbClr val="FFBC5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84332" y="1348311"/>
            <a:ext cx="177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Καταστάσεις κινητικής ενέργειας των ηλεκτρονίων νέφους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1329489" y="1348311"/>
            <a:ext cx="1681413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719636" y="2255921"/>
            <a:ext cx="242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6A0F4C"/>
                </a:solidFill>
              </a:rPr>
              <a:t>Ε</a:t>
            </a:r>
            <a:r>
              <a:rPr lang="en-US" sz="1200" b="1" baseline="-25000" dirty="0">
                <a:solidFill>
                  <a:srgbClr val="6A0F4C"/>
                </a:solidFill>
              </a:rPr>
              <a:t>F</a:t>
            </a:r>
            <a:r>
              <a:rPr lang="en-US" sz="1200" b="1" dirty="0">
                <a:solidFill>
                  <a:srgbClr val="6A0F4C"/>
                </a:solidFill>
              </a:rPr>
              <a:t> :</a:t>
            </a:r>
            <a:r>
              <a:rPr lang="el-GR" sz="1200" b="1" dirty="0">
                <a:solidFill>
                  <a:srgbClr val="6A0F4C"/>
                </a:solidFill>
              </a:rPr>
              <a:t> </a:t>
            </a:r>
            <a:r>
              <a:rPr lang="el-GR" sz="1200" dirty="0"/>
              <a:t>Ενέργεια </a:t>
            </a:r>
            <a:r>
              <a:rPr lang="en-US" sz="1200" dirty="0"/>
              <a:t>Fermi (</a:t>
            </a:r>
            <a:r>
              <a:rPr lang="el-GR" sz="1200" dirty="0"/>
              <a:t>ορίζεται για Τ=0 αλλά μεταβάλλεται πολύ λίγο με την θερμοκρασία)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738496" y="2910962"/>
            <a:ext cx="2424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6A0F4C"/>
                </a:solidFill>
              </a:rPr>
              <a:t>W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l-GR" sz="1200" b="1" dirty="0">
                <a:solidFill>
                  <a:schemeClr val="accent5">
                    <a:lumMod val="50000"/>
                  </a:schemeClr>
                </a:solidFill>
              </a:rPr>
              <a:t> Έργο εξόδου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= eV</a:t>
            </a:r>
            <a:r>
              <a:rPr lang="en-US" sz="1200" b="1" baseline="-250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-E</a:t>
            </a:r>
            <a:r>
              <a:rPr lang="en-US" sz="1200" b="1" baseline="-25000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endParaRPr lang="en-US" sz="12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4084" y="1228724"/>
            <a:ext cx="91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eV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>
                <a:solidFill>
                  <a:srgbClr val="0070C0"/>
                </a:solidFill>
              </a:rPr>
              <a:t>=U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427621" y="5956814"/>
            <a:ext cx="385631" cy="408777"/>
            <a:chOff x="4427621" y="5956814"/>
            <a:chExt cx="385631" cy="408777"/>
          </a:xfrm>
        </p:grpSpPr>
        <p:sp>
          <p:nvSpPr>
            <p:cNvPr id="30" name="Oval 29"/>
            <p:cNvSpPr/>
            <p:nvPr/>
          </p:nvSpPr>
          <p:spPr>
            <a:xfrm>
              <a:off x="4427621" y="5956814"/>
              <a:ext cx="60158" cy="7100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646194" y="5964836"/>
              <a:ext cx="60158" cy="7100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4632778" y="6090987"/>
              <a:ext cx="147147" cy="60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632778" y="6088592"/>
              <a:ext cx="180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3244" y="102269"/>
                <a:ext cx="8885321" cy="2333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1400" dirty="0"/>
                  <a:t>Έστω μία διαθέσιμη κατάσταση ενέργειας, Ε, για τις δομικές μονάδες ενός αερίου που βρίσκεται σε (απόλυτη) θερμοκρασία Τ. Σύμφωνα με την κλασική</a:t>
                </a:r>
                <a:r>
                  <a:rPr lang="en-US" sz="1400" dirty="0"/>
                  <a:t> </a:t>
                </a:r>
                <a:r>
                  <a:rPr lang="el-GR" sz="1400" dirty="0"/>
                  <a:t>φυσική, η πιθανότητα μία δομική μονάδα (π.χ. ένα ηλεκτρόνιο σε νέφος ηλεκτρονίων) να ευρίσκεται σε αυτή την ενεργειακή κατάσταση είναι ανάλογη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𝒆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𝑬</m:t>
                            </m:r>
                          </m:num>
                          <m:den>
                            <m:r>
                              <a:rPr lang="en-US" sz="1400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𝒌𝑻</m:t>
                            </m:r>
                          </m:den>
                        </m:f>
                      </m:sup>
                    </m:sSup>
                    <m:r>
                      <a:rPr lang="en-US" sz="1400" b="0" i="0" smtClean="0">
                        <a:latin typeface="Cambria Math" charset="0"/>
                      </a:rPr>
                      <m:t>, </m:t>
                    </m:r>
                  </m:oMath>
                </a14:m>
                <a:r>
                  <a:rPr lang="el-GR" sz="1400" dirty="0"/>
                  <a:t>όπου</a:t>
                </a:r>
                <a:r>
                  <a:rPr lang="en-US" sz="1400" dirty="0"/>
                  <a:t> k=8.62 10</a:t>
                </a:r>
                <a:r>
                  <a:rPr lang="en-US" sz="1400" baseline="30000" dirty="0"/>
                  <a:t>-5</a:t>
                </a:r>
                <a:r>
                  <a:rPr lang="en-US" sz="1400" dirty="0"/>
                  <a:t> eV/K (</a:t>
                </a:r>
                <a:r>
                  <a:rPr lang="el-GR" sz="1400" dirty="0"/>
                  <a:t>σταθερά </a:t>
                </a:r>
                <a:r>
                  <a:rPr lang="en-US" sz="1400" dirty="0"/>
                  <a:t>Boltzmann).</a:t>
                </a:r>
              </a:p>
              <a:p>
                <a:pPr algn="just"/>
                <a:r>
                  <a:rPr lang="el-GR" sz="1400" dirty="0"/>
                  <a:t>Η στατιστική κατανομή ενεργειών </a:t>
                </a:r>
                <a:r>
                  <a:rPr lang="en-US" sz="1400" dirty="0"/>
                  <a:t> </a:t>
                </a:r>
                <a:r>
                  <a:rPr lang="en-US" sz="1400" dirty="0">
                    <a:solidFill>
                      <a:srgbClr val="FF0000"/>
                    </a:solidFill>
                  </a:rPr>
                  <a:t>Maxwell-Boltzmann</a:t>
                </a:r>
                <a:r>
                  <a:rPr lang="en-US" sz="1400" dirty="0"/>
                  <a:t> </a:t>
                </a:r>
                <a:r>
                  <a:rPr lang="el-GR" sz="1400" dirty="0"/>
                  <a:t>μπορεί να εφαρμόζεται με την προϋπόθεση ότι η μέση απόσταση μεταξύ των δομικών μονάδων (</a:t>
                </a:r>
                <a:r>
                  <a:rPr lang="en-US" sz="1400" dirty="0"/>
                  <a:t>d)</a:t>
                </a:r>
                <a:r>
                  <a:rPr lang="el-GR" sz="1400" dirty="0"/>
                  <a:t> παραμένει μεγαλύτερη από το (κατά </a:t>
                </a:r>
                <a:r>
                  <a:rPr lang="en-US" sz="1400" dirty="0"/>
                  <a:t>De Broglie)</a:t>
                </a:r>
                <a:r>
                  <a:rPr lang="el-GR" sz="1400" dirty="0"/>
                  <a:t> μήκος κύματος τους</a:t>
                </a:r>
                <a:r>
                  <a:rPr lang="en-US" sz="1400" dirty="0"/>
                  <a:t> (</a:t>
                </a:r>
                <a:r>
                  <a:rPr lang="el-GR" sz="1400" dirty="0"/>
                  <a:t>λ==</a:t>
                </a:r>
                <a:r>
                  <a:rPr lang="en-US" sz="1400" dirty="0"/>
                  <a:t>h/p)</a:t>
                </a:r>
                <a:r>
                  <a:rPr lang="el-GR" sz="1400" dirty="0"/>
                  <a:t>. Σε αντίθετη περίπτωση θα πρέπει να λαμβάνεται υπόψη ο κυματικός τους χαρακτήρας και να περιγράφονται </a:t>
                </a:r>
                <a:r>
                  <a:rPr lang="el-GR" sz="1400" dirty="0" err="1"/>
                  <a:t>κβαντομηχανικά</a:t>
                </a:r>
                <a:r>
                  <a:rPr lang="el-GR" sz="1400" dirty="0"/>
                  <a:t>.</a:t>
                </a:r>
              </a:p>
              <a:p>
                <a:pPr algn="just"/>
                <a:r>
                  <a:rPr lang="el-GR" sz="1400" dirty="0">
                    <a:solidFill>
                      <a:srgbClr val="00B050"/>
                    </a:solidFill>
                  </a:rPr>
                  <a:t>π.χ.  σε αραιά νέφη ηλεκτρονίων (</a:t>
                </a:r>
                <a:r>
                  <a:rPr lang="en-US" sz="1400" dirty="0">
                    <a:solidFill>
                      <a:srgbClr val="00B050"/>
                    </a:solidFill>
                  </a:rPr>
                  <a:t>d</a:t>
                </a:r>
                <a:r>
                  <a:rPr lang="el-GR" sz="1400" dirty="0">
                    <a:solidFill>
                      <a:srgbClr val="00B050"/>
                    </a:solidFill>
                  </a:rPr>
                  <a:t> μεγάλο) και  σε μεγάλες θερμοκρασίες ( όπου Ε=</a:t>
                </a:r>
                <a:r>
                  <a:rPr lang="en-US" sz="1400" dirty="0">
                    <a:solidFill>
                      <a:srgbClr val="00B050"/>
                    </a:solidFill>
                  </a:rPr>
                  <a:t>3kT/</a:t>
                </a:r>
                <a:r>
                  <a:rPr lang="el-GR" sz="1400" dirty="0">
                    <a:solidFill>
                      <a:srgbClr val="00B050"/>
                    </a:solidFill>
                  </a:rPr>
                  <a:t>2 είναι μεγάλη και συνεπώς και η ορμή μεγάλη άρα το λ μικρό) η κατανομή ενεργειών </a:t>
                </a:r>
                <a:r>
                  <a:rPr lang="en-US" sz="1400" dirty="0">
                    <a:solidFill>
                      <a:srgbClr val="00B050"/>
                    </a:solidFill>
                  </a:rPr>
                  <a:t> Maxwell-Boltzmann </a:t>
                </a:r>
                <a:r>
                  <a:rPr lang="el-GR" sz="1400" dirty="0">
                    <a:solidFill>
                      <a:srgbClr val="00B050"/>
                    </a:solidFill>
                  </a:rPr>
                  <a:t>αποτελεί καλή προσέγγιση</a:t>
                </a:r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4" y="102269"/>
                <a:ext cx="8885321" cy="2333524"/>
              </a:xfrm>
              <a:prstGeom prst="rect">
                <a:avLst/>
              </a:prstGeom>
              <a:blipFill rotWithShape="0">
                <a:blip r:embed="rId2"/>
                <a:stretch>
                  <a:fillRect l="-206" t="-522" r="-686" b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8442" y="2809373"/>
            <a:ext cx="8975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>
                <a:solidFill>
                  <a:srgbClr val="0070C0"/>
                </a:solidFill>
              </a:rPr>
              <a:t>Τα ηλεκτρόνια του νέφους ηλεκτρονίων χρήζουν κβαντομηχανικής περιγραφής. Στο πλαίσιο της κβαντομηχανικής περιγραφής, διαδραματίζουν πρωτεύοντα ρόλο τα ακόλουθα δύο χαρακτηριστικά: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l-GR" sz="1400" dirty="0">
                <a:solidFill>
                  <a:srgbClr val="0070C0"/>
                </a:solidFill>
              </a:rPr>
              <a:t>Τα ηλεκτρόνια είναι </a:t>
            </a:r>
            <a:r>
              <a:rPr lang="en-US" sz="1400" dirty="0">
                <a:solidFill>
                  <a:srgbClr val="0070C0"/>
                </a:solidFill>
              </a:rPr>
              <a:t>Fermions (spin ½)</a:t>
            </a:r>
            <a:r>
              <a:rPr lang="el-GR" sz="1400" dirty="0">
                <a:solidFill>
                  <a:srgbClr val="0070C0"/>
                </a:solidFill>
              </a:rPr>
              <a:t> και ως εκ τούτου δεσμεύονται από την απαγορευτική αρχή του </a:t>
            </a:r>
            <a:r>
              <a:rPr lang="en-US" sz="1400" dirty="0">
                <a:solidFill>
                  <a:srgbClr val="0070C0"/>
                </a:solidFill>
              </a:rPr>
              <a:t>Pauli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l-GR" sz="1400" dirty="0">
                <a:solidFill>
                  <a:srgbClr val="0070C0"/>
                </a:solidFill>
              </a:rPr>
              <a:t>Οι ενεργειακές τους καταστάσεις είναι διακριτές</a:t>
            </a:r>
            <a:endParaRPr lang="en-US" sz="1400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4932" y="3976437"/>
            <a:ext cx="8343899" cy="2591010"/>
            <a:chOff x="354932" y="3976437"/>
            <a:chExt cx="8343899" cy="25910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11" y="5012278"/>
              <a:ext cx="1784672" cy="738816"/>
            </a:xfrm>
            <a:prstGeom prst="rect">
              <a:avLst/>
            </a:prstGeom>
            <a:ln w="34925">
              <a:solidFill>
                <a:srgbClr val="C0000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54932" y="3976437"/>
              <a:ext cx="83438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solidFill>
                    <a:srgbClr val="FF0000"/>
                  </a:solidFill>
                </a:rPr>
                <a:t>Η πιθανότητα κατάληψης της ενεργειακής κατάστασης Ε δίνεται από την συνάρτηση πιθανότητας </a:t>
              </a:r>
              <a:r>
                <a:rPr lang="en-US" sz="1400" dirty="0">
                  <a:solidFill>
                    <a:srgbClr val="FF0000"/>
                  </a:solidFill>
                </a:rPr>
                <a:t>Fermi-Dirac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771" y="4331368"/>
              <a:ext cx="3191960" cy="223607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875452" y="4827612"/>
            <a:ext cx="57579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eV</a:t>
            </a:r>
            <a:r>
              <a:rPr lang="en-US" sz="1200" baseline="-25000" dirty="0">
                <a:solidFill>
                  <a:srgbClr val="0070C0"/>
                </a:solidFill>
              </a:rPr>
              <a:t>0</a:t>
            </a:r>
            <a:r>
              <a:rPr lang="en-US" sz="1200" dirty="0">
                <a:solidFill>
                  <a:srgbClr val="0070C0"/>
                </a:solidFill>
              </a:rPr>
              <a:t>=U</a:t>
            </a:r>
            <a:endParaRPr lang="en-US" sz="1200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8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/>
          <a:stretch/>
        </p:blipFill>
        <p:spPr>
          <a:xfrm>
            <a:off x="1418537" y="427121"/>
            <a:ext cx="5758299" cy="2111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73" y="57789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C00000"/>
                </a:solidFill>
              </a:rPr>
              <a:t>Κατανομή </a:t>
            </a:r>
            <a:r>
              <a:rPr lang="en-US" dirty="0">
                <a:solidFill>
                  <a:srgbClr val="C00000"/>
                </a:solidFill>
              </a:rPr>
              <a:t>Fermi-Dirac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347" y="2652963"/>
            <a:ext cx="89454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l-GR" sz="1400" dirty="0"/>
              <a:t>Για Τ=0</a:t>
            </a:r>
            <a:r>
              <a:rPr lang="en-US" sz="1400" dirty="0"/>
              <a:t>,</a:t>
            </a:r>
            <a:r>
              <a:rPr lang="el-GR" sz="1400" dirty="0"/>
              <a:t> η πιθανότητα να είναι κατειλημμένη μία ενεργειακή στάθμη γίνεται «συνάρτηση βήματος». Όλες οι στάθμες με ενέργεια μικρότερη της ενέργειας </a:t>
            </a:r>
            <a:r>
              <a:rPr lang="en-US" sz="1400" dirty="0"/>
              <a:t>Fermi</a:t>
            </a:r>
            <a:r>
              <a:rPr lang="el-GR" sz="1400" dirty="0"/>
              <a:t> είναι κατειλημμένες</a:t>
            </a:r>
            <a:r>
              <a:rPr lang="en-US" sz="1400" dirty="0"/>
              <a:t> </a:t>
            </a:r>
            <a:r>
              <a:rPr lang="el-GR" sz="1400" dirty="0"/>
              <a:t>και οι υπόλοιπες είναι άδειες.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l-GR" sz="1400" dirty="0"/>
              <a:t>Για Τ&gt;0, ενεργειακές στάθμες με Ε&gt;Ε</a:t>
            </a:r>
            <a:r>
              <a:rPr lang="en-US" sz="1400" baseline="-25000" dirty="0"/>
              <a:t>F</a:t>
            </a:r>
            <a:r>
              <a:rPr lang="en-US" sz="1400" dirty="0"/>
              <a:t> </a:t>
            </a:r>
            <a:r>
              <a:rPr lang="el-GR" sz="1400" dirty="0"/>
              <a:t>γεμίζουν ενώ αδειάζουν καταστάσεις με Ε&lt;Ε</a:t>
            </a:r>
            <a:r>
              <a:rPr lang="en-US" sz="1400" baseline="-25000" dirty="0"/>
              <a:t>F</a:t>
            </a:r>
            <a:r>
              <a:rPr lang="en-US" sz="1400" dirty="0"/>
              <a:t>. </a:t>
            </a:r>
            <a:r>
              <a:rPr lang="el-GR" sz="1400" dirty="0"/>
              <a:t>Προσέξτε ότι οι μεταβολές γίνονται σε ενεργειακές περιοχές γύρω από το </a:t>
            </a:r>
            <a:r>
              <a:rPr lang="en-US" sz="1400" dirty="0"/>
              <a:t>E</a:t>
            </a:r>
            <a:r>
              <a:rPr lang="en-US" sz="1400" baseline="-25000" dirty="0"/>
              <a:t>F</a:t>
            </a:r>
            <a:r>
              <a:rPr lang="el-GR" sz="1400" dirty="0"/>
              <a:t> </a:t>
            </a:r>
            <a:endParaRPr lang="en-US" sz="1400" dirty="0"/>
          </a:p>
          <a:p>
            <a:pPr marL="285750" indent="-285750" algn="just">
              <a:buFont typeface="Arial" charset="0"/>
              <a:buChar char="•"/>
            </a:pPr>
            <a:r>
              <a:rPr lang="el-GR" sz="1400" dirty="0"/>
              <a:t>Πάντα </a:t>
            </a:r>
            <a:r>
              <a:rPr lang="en-US" sz="1400" dirty="0"/>
              <a:t>f(E</a:t>
            </a:r>
            <a:r>
              <a:rPr lang="en-US" sz="1400" baseline="-25000" dirty="0"/>
              <a:t>F</a:t>
            </a:r>
            <a:r>
              <a:rPr lang="en-US" sz="1400" dirty="0"/>
              <a:t>)=1/2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47" y="3822514"/>
            <a:ext cx="4861589" cy="2786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009" y="69744"/>
            <a:ext cx="863274" cy="357377"/>
          </a:xfrm>
          <a:prstGeom prst="rect">
            <a:avLst/>
          </a:prstGeom>
          <a:solidFill>
            <a:srgbClr val="FFFF00"/>
          </a:solidFill>
          <a:ln w="3492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170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252" y="6036356"/>
                <a:ext cx="88251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dirty="0">
                    <a:solidFill>
                      <a:srgbClr val="FF0000"/>
                    </a:solidFill>
                  </a:rPr>
                  <a:t>Πόσες καταστάσεις,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 charset="0"/>
                      </a:rPr>
                      <m:t>h</m:t>
                    </m:r>
                    <m:d>
                      <m:dPr>
                        <m:ctrlPr>
                          <a:rPr lang="el-GR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l-GR" sz="2000" b="1" dirty="0">
                    <a:solidFill>
                      <a:srgbClr val="FF0000"/>
                    </a:solidFill>
                  </a:rPr>
                  <a:t>, είναι διαθέσιμες για ένα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“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ελεύθερο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”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 ηλεκτρόνιο μετάλλου με καθορισμένη Κινητική Ενέργεια (ταχύτητα);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" y="6036356"/>
                <a:ext cx="8825163" cy="707886"/>
              </a:xfrm>
              <a:prstGeom prst="rect">
                <a:avLst/>
              </a:prstGeom>
              <a:blipFill rotWithShape="0">
                <a:blip r:embed="rId2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r="14512"/>
          <a:stretch/>
        </p:blipFill>
        <p:spPr>
          <a:xfrm>
            <a:off x="529007" y="-13401"/>
            <a:ext cx="1877309" cy="209844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392905" y="459480"/>
            <a:ext cx="2061047" cy="1282828"/>
            <a:chOff x="3392905" y="459480"/>
            <a:chExt cx="2061047" cy="1282828"/>
          </a:xfrm>
        </p:grpSpPr>
        <p:sp>
          <p:nvSpPr>
            <p:cNvPr id="4" name="Oval 3"/>
            <p:cNvSpPr/>
            <p:nvPr/>
          </p:nvSpPr>
          <p:spPr>
            <a:xfrm>
              <a:off x="3392905" y="1558090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3443961" y="1239253"/>
              <a:ext cx="544507" cy="333798"/>
            </a:xfrm>
            <a:prstGeom prst="straightConnector1">
              <a:avLst/>
            </a:prstGeom>
            <a:ln w="15875">
              <a:solidFill>
                <a:srgbClr val="6A0F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4" idx="5"/>
            </p:cNvCxnSpPr>
            <p:nvPr/>
          </p:nvCxnSpPr>
          <p:spPr>
            <a:xfrm>
              <a:off x="3431929" y="1597114"/>
              <a:ext cx="544507" cy="6695"/>
            </a:xfrm>
            <a:prstGeom prst="straightConnector1">
              <a:avLst/>
            </a:prstGeom>
            <a:ln w="12700">
              <a:solidFill>
                <a:srgbClr val="6A0F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988468" y="1239253"/>
              <a:ext cx="0" cy="35854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015460" y="1465309"/>
                  <a:ext cx="2778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5460" y="1465309"/>
                  <a:ext cx="27783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111" r="-4444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3745468" y="954423"/>
                  <a:ext cx="3693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5468" y="954423"/>
                  <a:ext cx="36933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6667" r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581405" y="459480"/>
                  <a:ext cx="872547" cy="10398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𝑚𝑣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≥</m:t>
                        </m:r>
                        <m:r>
                          <a:rPr lang="en-US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1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≥</m:t>
                        </m:r>
                        <m:rad>
                          <m:radPr>
                            <m:degHide m:val="on"/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1405" y="459480"/>
                  <a:ext cx="872547" cy="103983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895" t="-585" r="-34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6252" y="1853037"/>
                <a:ext cx="8801100" cy="4426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/>
                  <a:t>Σε χρόνο</a:t>
                </a:r>
                <a:r>
                  <a:rPr lang="en-US" sz="1400" dirty="0"/>
                  <a:t> </a:t>
                </a:r>
                <a:r>
                  <a:rPr lang="el-GR" sz="1400" dirty="0"/>
                  <a:t>Δ</a:t>
                </a:r>
                <a:r>
                  <a:rPr lang="en-US" sz="1400" dirty="0"/>
                  <a:t>t, </a:t>
                </a:r>
                <a:r>
                  <a:rPr lang="el-GR" sz="1400" dirty="0"/>
                  <a:t>τα ηλεκτρόνια που έχουν οριζόντιες ταχύτητες ώστε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sz="1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  <m:r>
                              <a:rPr lang="en-US" sz="1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𝑈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el-GR" sz="1400" dirty="0"/>
                  <a:t>  θα εξέλθουν από την επιφάνεια </a:t>
                </a:r>
                <a14:m>
                  <m:oMath xmlns:m="http://schemas.openxmlformats.org/officeDocument/2006/math">
                    <m:r>
                      <a:rPr lang="el-GR" sz="1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𝒜</m:t>
                    </m:r>
                  </m:oMath>
                </a14:m>
                <a:r>
                  <a:rPr lang="el-GR" sz="1400" dirty="0"/>
                  <a:t> του μετάλλου, ανεξάρτητα από το μέγεθος της εγκάρσιας συνιστώσας της ταχύτητας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US" sz="14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latin typeface="Cambria Math" charset="0"/>
                          </a:rPr>
                          <m:t>𝑧</m:t>
                        </m:r>
                      </m:sub>
                    </m:sSub>
                    <m:r>
                      <a:rPr lang="en-US" sz="1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l-GR" sz="1400" dirty="0"/>
              </a:p>
              <a:p>
                <a:r>
                  <a:rPr lang="el-GR" sz="1400" dirty="0"/>
                  <a:t>Εάν η πυκνότητα (αριθμός ανά μονάδα όγκου) ηλεκτρονίων του μετάλλου με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𝑣</m:t>
                        </m:r>
                      </m:e>
                    </m:acc>
                    <m:r>
                      <a:rPr lang="el-GR" sz="14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l-GR" sz="1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είναι </a:t>
                </a:r>
                <a14:m>
                  <m:oMath xmlns:m="http://schemas.openxmlformats.org/officeDocument/2006/math">
                    <m:r>
                      <a:rPr lang="el-GR" sz="1400" b="0" i="1" smtClean="0">
                        <a:latin typeface="Cambria Math" charset="0"/>
                      </a:rPr>
                      <m:t>𝜌</m:t>
                    </m:r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sz="1400" dirty="0"/>
                  <a:t> τότε σε χρόνο Δ</a:t>
                </a:r>
                <a:r>
                  <a:rPr lang="en-US" sz="1400" dirty="0"/>
                  <a:t>t</a:t>
                </a:r>
                <a:r>
                  <a:rPr lang="el-GR" sz="1400" dirty="0"/>
                  <a:t>, από την επιφάνεια </a:t>
                </a:r>
                <a14:m>
                  <m:oMath xmlns:m="http://schemas.openxmlformats.org/officeDocument/2006/math">
                    <m:r>
                      <a:rPr lang="el-GR" sz="1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𝒜</m:t>
                    </m:r>
                  </m:oMath>
                </a14:m>
                <a:r>
                  <a:rPr lang="el-GR" sz="1400" dirty="0"/>
                  <a:t>, θα εξέρχονται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ad>
                          <m:radPr>
                            <m:degHide m:val="on"/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rad>
                      </m:sub>
                      <m:sup>
                        <m:r>
                          <a:rPr lang="el-GR" sz="1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l-GR" sz="1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l-GR" sz="14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l-GR" sz="1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∞</m:t>
                            </m:r>
                          </m:sup>
                          <m:e>
                            <m:nary>
                              <m:naryPr>
                                <m:ctrlPr>
                                  <a:rPr lang="el-G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l-GR" sz="1400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l-GR" sz="14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l-GR" sz="1400" b="0" i="1" smtClean="0">
                                    <a:solidFill>
                                      <a:srgbClr val="002060"/>
                                    </a:solidFill>
                                    <a:latin typeface="Cambria Math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l-GR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sz="1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l-GR" sz="1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l-GR" sz="1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l-GR" sz="1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  <m:t>Δ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  <m:t>t</m:t>
                                    </m:r>
                                  </m:e>
                                </m:d>
                                <m:r>
                                  <a:rPr lang="el-GR" sz="140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𝒜</m:t>
                                </m:r>
                              </m:e>
                            </m:nary>
                          </m:e>
                        </m:nary>
                      </m:e>
                    </m:nary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𝑑𝑣</m:t>
                        </m:r>
                      </m:e>
                      <m:sub>
                        <m:r>
                          <a:rPr lang="en-US" sz="1400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sz="1400" b="0" i="1" smtClean="0">
                        <a:latin typeface="Cambria Math" charset="0"/>
                      </a:rPr>
                      <m:t>𝑑</m:t>
                    </m:r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US" sz="1400" b="0" i="1" smtClean="0">
                        <a:latin typeface="Cambria Math" charset="0"/>
                      </a:rPr>
                      <m:t>𝑑</m:t>
                    </m:r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latin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l-GR" sz="1400" dirty="0"/>
                  <a:t>                                                  </a:t>
                </a:r>
                <a:r>
                  <a:rPr lang="el-GR" sz="1400" dirty="0">
                    <a:solidFill>
                      <a:srgbClr val="00B050"/>
                    </a:solidFill>
                  </a:rPr>
                  <a:t>( οι εγκάρσιες απώλειες εξισορροπούνται)</a:t>
                </a:r>
                <a:endParaRPr lang="en-US" sz="1400" dirty="0">
                  <a:solidFill>
                    <a:srgbClr val="00B050"/>
                  </a:solidFill>
                </a:endParaRPr>
              </a:p>
              <a:p>
                <a:r>
                  <a:rPr lang="el-GR" sz="1400" dirty="0"/>
                  <a:t>Επειδή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b="0" i="0" smtClean="0">
                        <a:latin typeface="Cambria Math" charset="0"/>
                      </a:rPr>
                      <m:t>Ε</m:t>
                    </m:r>
                    <m:r>
                      <a:rPr lang="el-GR" sz="1400" b="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1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charset="0"/>
                      </a:rPr>
                      <m:t>𝑚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400" b="0" i="1" smtClean="0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400" b="0" i="1" smtClean="0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400" dirty="0"/>
                  <a:t>, </a:t>
                </a:r>
                <a:r>
                  <a:rPr lang="el-GR" sz="1400" dirty="0"/>
                  <a:t>το ποσοστό των ηλεκτρονίων του μετάλλου που έχουν ταχύτητα </a:t>
                </a:r>
                <a:r>
                  <a:rPr lang="en-US" sz="1400" dirty="0"/>
                  <a:t>v </a:t>
                </a:r>
                <a:r>
                  <a:rPr lang="el-GR" sz="1400" dirty="0"/>
                  <a:t>είναι</a:t>
                </a:r>
                <a:r>
                  <a:rPr lang="en-US" sz="1400" dirty="0"/>
                  <a:t>:</a:t>
                </a:r>
                <a:r>
                  <a:rPr lang="el-GR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l-G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l-GR" sz="1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1+</m:t>
                        </m:r>
                        <m:r>
                          <a:rPr lang="en-US" sz="1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𝑒𝑥𝑝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l-GR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𝑚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4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sz="14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𝑘𝑇</m:t>
                            </m:r>
                          </m:e>
                        </m:d>
                      </m:den>
                    </m:f>
                  </m:oMath>
                </a14:m>
                <a:endParaRPr lang="en-US" sz="1400" dirty="0"/>
              </a:p>
              <a:p>
                <a:r>
                  <a:rPr lang="el-GR" sz="1400" dirty="0">
                    <a:solidFill>
                      <a:schemeClr val="accent5">
                        <a:lumMod val="75000"/>
                      </a:schemeClr>
                    </a:solidFill>
                  </a:rPr>
                  <a:t>Ωστόσο, υπάρχουν πολλοί τρόποι (καταστάσεις ηλεκτρονίων) ώστε ένα ένα ηλεκτρόνιο να έχει ενέργεια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Ε</m:t>
                    </m:r>
                    <m:r>
                      <a:rPr lang="el-GR" sz="14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l-GR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1400" dirty="0">
                    <a:solidFill>
                      <a:schemeClr val="accent5">
                        <a:lumMod val="75000"/>
                      </a:schemeClr>
                    </a:solidFill>
                  </a:rPr>
                  <a:t> (π.χ.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l-GR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 </m:t>
                    </m:r>
                    <m:r>
                      <a:rPr lang="el-GR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𝜅𝛼𝜄</m:t>
                    </m:r>
                    <m:r>
                      <a:rPr lang="el-GR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l-GR" sz="1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l-GR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=0 </m:t>
                    </m:r>
                    <m:sSub>
                      <m:sSubPr>
                        <m:ctrlPr>
                          <a:rPr lang="el-GR" sz="1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𝑧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  </a:t>
                </a:r>
                <a:r>
                  <a:rPr lang="el-GR" sz="1400" dirty="0">
                    <a:solidFill>
                      <a:schemeClr val="accent5">
                        <a:lumMod val="75000"/>
                      </a:schemeClr>
                    </a:solidFill>
                  </a:rPr>
                  <a:t>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l-GR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=0</m:t>
                    </m:r>
                    <m:r>
                      <a:rPr lang="en-US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 </m:t>
                    </m:r>
                    <m:r>
                      <a:rPr lang="el-GR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𝜅𝛼𝜄</m:t>
                    </m:r>
                    <m:r>
                      <a:rPr lang="el-GR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l-GR" sz="1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l-GR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l-GR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𝜐</m:t>
                    </m:r>
                    <m:r>
                      <a:rPr lang="en-US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l-GR" sz="1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𝑧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=0</m:t>
                    </m:r>
                  </m:oMath>
                </a14:m>
                <a:r>
                  <a:rPr lang="el-GR" sz="1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l-GR" sz="1400" dirty="0" err="1">
                    <a:solidFill>
                      <a:schemeClr val="accent5">
                        <a:lumMod val="75000"/>
                      </a:schemeClr>
                    </a:solidFill>
                  </a:rPr>
                  <a:t>κτλ</a:t>
                </a:r>
                <a:r>
                  <a:rPr lang="el-GR" sz="1400" dirty="0">
                    <a:solidFill>
                      <a:schemeClr val="accent5">
                        <a:lumMod val="75000"/>
                      </a:schemeClr>
                    </a:solidFill>
                  </a:rPr>
                  <a:t>). Έστω ότι, ανά μονάδα όγκου του μετάλλου, υπάρχουν </a:t>
                </a: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l-GR" sz="1400" dirty="0">
                    <a:solidFill>
                      <a:schemeClr val="accent5">
                        <a:lumMod val="75000"/>
                      </a:schemeClr>
                    </a:solidFill>
                  </a:rPr>
                  <a:t> καταστάσεις ηλεκτρονίων με ταχύτητα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𝑣</m:t>
                    </m:r>
                  </m:oMath>
                </a14:m>
                <a:r>
                  <a:rPr lang="el-GR" sz="1400" dirty="0">
                    <a:solidFill>
                      <a:schemeClr val="accent5">
                        <a:lumMod val="75000"/>
                      </a:schemeClr>
                    </a:solidFill>
                  </a:rPr>
                  <a:t> (ή ενέργεια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Ε</m:t>
                    </m:r>
                    <m:r>
                      <a:rPr lang="el-GR" sz="14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l-GR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1400" dirty="0">
                    <a:solidFill>
                      <a:schemeClr val="accent5">
                        <a:lumMod val="75000"/>
                      </a:schemeClr>
                    </a:solidFill>
                  </a:rPr>
                  <a:t>).</a:t>
                </a:r>
              </a:p>
              <a:p>
                <a:endParaRPr lang="el-GR" sz="1400" dirty="0"/>
              </a:p>
              <a:p>
                <a:r>
                  <a:rPr lang="el-GR" sz="1400" dirty="0"/>
                  <a:t>Τότε η πυκνότητα (αριθμός ανά μονάδα όγκου) ηλεκτρονίων του μετάλλου με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𝑣</m:t>
                        </m:r>
                      </m:e>
                    </m:acc>
                    <m:r>
                      <a:rPr lang="el-GR" sz="14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l-GR" sz="1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είναι</a:t>
                </a:r>
                <a:r>
                  <a:rPr lang="en-US" sz="1400" dirty="0"/>
                  <a:t> </a:t>
                </a:r>
                <a:r>
                  <a:rPr lang="el-GR" sz="1400" dirty="0"/>
                  <a:t> </a:t>
                </a:r>
                <a14:m>
                  <m:oMath xmlns:m="http://schemas.openxmlformats.org/officeDocument/2006/math">
                    <m:r>
                      <a:rPr lang="el-GR" sz="1400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𝜌</m:t>
                    </m:r>
                    <m:d>
                      <m:dPr>
                        <m:ctrlPr>
                          <a:rPr lang="el-GR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1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sz="1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sz="1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sz="1400" b="0" i="0" smtClean="0">
                        <a:solidFill>
                          <a:srgbClr val="002060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002060"/>
                        </a:solidFill>
                        <a:latin typeface="Cambria Math" charset="0"/>
                      </a:rPr>
                      <m:t>h</m:t>
                    </m:r>
                    <m:d>
                      <m:dPr>
                        <m:ctrlPr>
                          <a:rPr lang="el-GR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f>
                      <m:f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400" b="0" i="1" dirty="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l-GR" sz="1400" b="0" i="1" dirty="0" smtClean="0">
                            <a:latin typeface="Cambria Math" charset="0"/>
                          </a:rPr>
                          <m:t>1+</m:t>
                        </m:r>
                        <m:r>
                          <a:rPr lang="en-US" sz="1400" b="0" i="1" dirty="0" smtClean="0">
                            <a:latin typeface="Cambria Math" charset="0"/>
                          </a:rPr>
                          <m:t>𝑒𝑥𝑝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l-G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charset="0"/>
                                  </a:rPr>
                                  <m:t>𝑚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0" i="1" smtClean="0">
                                            <a:latin typeface="Cambria Math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400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0" i="1" smtClean="0">
                                            <a:latin typeface="Cambria Math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400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0" i="1" smtClean="0">
                                            <a:latin typeface="Cambria Math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1400" b="0" i="1" smtClean="0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400" b="0" i="1" dirty="0" smtClean="0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sz="1400" b="0" i="1" dirty="0" smtClean="0">
                                <a:latin typeface="Cambria Math" charset="0"/>
                              </a:rPr>
                              <m:t>𝑘𝑇</m:t>
                            </m:r>
                          </m:e>
                        </m:d>
                      </m:den>
                    </m:f>
                  </m:oMath>
                </a14:m>
                <a:endParaRPr lang="el-GR" sz="1400" dirty="0"/>
              </a:p>
              <a:p>
                <a:endParaRPr lang="el-GR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" y="1853037"/>
                <a:ext cx="8801100" cy="4426533"/>
              </a:xfrm>
              <a:prstGeom prst="rect">
                <a:avLst/>
              </a:prstGeom>
              <a:blipFill rotWithShape="0">
                <a:blip r:embed="rId7"/>
                <a:stretch>
                  <a:fillRect l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1546058" y="198521"/>
            <a:ext cx="782053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99345" y="0"/>
            <a:ext cx="29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406316" y="745958"/>
            <a:ext cx="300789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56710" y="474045"/>
            <a:ext cx="364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953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16" y="228896"/>
            <a:ext cx="2208151" cy="2176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6" y="539342"/>
            <a:ext cx="2118226" cy="1555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" y="1622985"/>
            <a:ext cx="1050089" cy="47184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20823" y="539342"/>
            <a:ext cx="3750198" cy="1151474"/>
            <a:chOff x="5020823" y="539342"/>
            <a:chExt cx="3750198" cy="1151474"/>
          </a:xfrm>
        </p:grpSpPr>
        <p:grpSp>
          <p:nvGrpSpPr>
            <p:cNvPr id="7" name="Group 6"/>
            <p:cNvGrpSpPr/>
            <p:nvPr/>
          </p:nvGrpSpPr>
          <p:grpSpPr>
            <a:xfrm>
              <a:off x="5020823" y="1039394"/>
              <a:ext cx="3750198" cy="651422"/>
              <a:chOff x="5020823" y="1039394"/>
              <a:chExt cx="3750198" cy="65142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0823" y="1039394"/>
                <a:ext cx="3750198" cy="651422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7397058" y="1419726"/>
                <a:ext cx="170805" cy="156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751095" y="539342"/>
              <a:ext cx="2689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/>
                <a:t>Οριακές Συνθήκες</a:t>
              </a:r>
              <a:endParaRPr lang="en-US" sz="16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38824" y="1688394"/>
            <a:ext cx="7150077" cy="2142236"/>
            <a:chOff x="1338824" y="1688394"/>
            <a:chExt cx="7150077" cy="2142236"/>
          </a:xfrm>
        </p:grpSpPr>
        <p:grpSp>
          <p:nvGrpSpPr>
            <p:cNvPr id="12" name="Group 11"/>
            <p:cNvGrpSpPr/>
            <p:nvPr/>
          </p:nvGrpSpPr>
          <p:grpSpPr>
            <a:xfrm>
              <a:off x="1338824" y="2634582"/>
              <a:ext cx="3651584" cy="625976"/>
              <a:chOff x="2009274" y="2652629"/>
              <a:chExt cx="3651584" cy="62597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658" y="2652629"/>
                <a:ext cx="3505200" cy="61595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009274" y="3146258"/>
                <a:ext cx="348915" cy="132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496" y="1688394"/>
              <a:ext cx="2948405" cy="2142236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0" y="3757169"/>
            <a:ext cx="8771021" cy="2959100"/>
            <a:chOff x="0" y="3754187"/>
            <a:chExt cx="8771021" cy="2959100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3754187"/>
              <a:ext cx="8771021" cy="2959100"/>
              <a:chOff x="0" y="3754187"/>
              <a:chExt cx="8771021" cy="29591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0" y="3790283"/>
                <a:ext cx="2881564" cy="2923004"/>
                <a:chOff x="415089" y="3687679"/>
                <a:chExt cx="2881564" cy="2923004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1966" y="3740504"/>
                  <a:ext cx="2674687" cy="2870179"/>
                </a:xfrm>
                <a:prstGeom prst="rect">
                  <a:avLst/>
                </a:prstGeom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415089" y="3687679"/>
                  <a:ext cx="1272650" cy="11730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0" y="3754187"/>
                <a:ext cx="87710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rgbClr val="C00000"/>
                    </a:solidFill>
                  </a:rPr>
                  <a:t>Το «ελεύθερο» </a:t>
                </a:r>
                <a:r>
                  <a:rPr lang="en-US" b="1" dirty="0">
                    <a:solidFill>
                      <a:srgbClr val="C00000"/>
                    </a:solidFill>
                  </a:rPr>
                  <a:t>e</a:t>
                </a:r>
                <a:r>
                  <a:rPr lang="el-GR" b="1" dirty="0">
                    <a:solidFill>
                      <a:srgbClr val="C00000"/>
                    </a:solidFill>
                  </a:rPr>
                  <a:t> σε ένα μέταλλο είναι παγιδευμένο σε  τρισδιάστατο «κιβώτιο»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527" y="4135496"/>
              <a:ext cx="2149284" cy="29683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4595416" y="4144751"/>
            <a:ext cx="3940989" cy="1568348"/>
            <a:chOff x="4595416" y="4144751"/>
            <a:chExt cx="3940989" cy="156834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300" y="4144751"/>
              <a:ext cx="1765726" cy="66975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"/>
            <a:stretch/>
          </p:blipFill>
          <p:spPr>
            <a:xfrm>
              <a:off x="6973123" y="4283912"/>
              <a:ext cx="1018674" cy="4839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986" y="4835741"/>
              <a:ext cx="2570080" cy="3755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416" y="5306547"/>
              <a:ext cx="3940989" cy="40655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5201987" y="5782875"/>
            <a:ext cx="2894750" cy="1042792"/>
            <a:chOff x="5201987" y="5782875"/>
            <a:chExt cx="2894750" cy="1042792"/>
          </a:xfrm>
        </p:grpSpPr>
        <p:grpSp>
          <p:nvGrpSpPr>
            <p:cNvPr id="31" name="Group 30"/>
            <p:cNvGrpSpPr/>
            <p:nvPr/>
          </p:nvGrpSpPr>
          <p:grpSpPr>
            <a:xfrm>
              <a:off x="5220856" y="5818299"/>
              <a:ext cx="2875880" cy="1007368"/>
              <a:chOff x="5220856" y="5818299"/>
              <a:chExt cx="2875880" cy="1007368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6023" y="6489301"/>
                <a:ext cx="1186892" cy="336366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136"/>
              <a:stretch/>
            </p:blipFill>
            <p:spPr>
              <a:xfrm>
                <a:off x="5220856" y="5818299"/>
                <a:ext cx="2875880" cy="36987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8720" y="6121529"/>
                <a:ext cx="1894404" cy="434413"/>
              </a:xfrm>
              <a:prstGeom prst="rect">
                <a:avLst/>
              </a:prstGeom>
            </p:spPr>
          </p:pic>
        </p:grpSp>
        <p:sp>
          <p:nvSpPr>
            <p:cNvPr id="32" name="Rectangle 31"/>
            <p:cNvSpPr/>
            <p:nvPr/>
          </p:nvSpPr>
          <p:spPr>
            <a:xfrm>
              <a:off x="5201987" y="5782875"/>
              <a:ext cx="2894750" cy="1033014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45368" y="5782875"/>
            <a:ext cx="2783253" cy="1047243"/>
            <a:chOff x="2045368" y="5782875"/>
            <a:chExt cx="2783253" cy="1047243"/>
          </a:xfrm>
        </p:grpSpPr>
        <p:grpSp>
          <p:nvGrpSpPr>
            <p:cNvPr id="36" name="Group 35"/>
            <p:cNvGrpSpPr/>
            <p:nvPr/>
          </p:nvGrpSpPr>
          <p:grpSpPr>
            <a:xfrm>
              <a:off x="2111919" y="5799940"/>
              <a:ext cx="2716702" cy="1030178"/>
              <a:chOff x="2111919" y="5799940"/>
              <a:chExt cx="2716702" cy="1030178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919" y="5799940"/>
                <a:ext cx="2716702" cy="69036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1263" y="6579017"/>
                <a:ext cx="1042306" cy="251101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2756278" y="6405976"/>
                <a:ext cx="558422" cy="1730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2045368" y="5782875"/>
              <a:ext cx="2761248" cy="1042792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700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05" y="54142"/>
            <a:ext cx="790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Για απλότητα θα θεωρήσουμε </a:t>
            </a:r>
            <a:r>
              <a:rPr lang="en-US" dirty="0"/>
              <a:t>a=b=c=L</a:t>
            </a:r>
          </a:p>
        </p:txBody>
      </p:sp>
      <p:sp>
        <p:nvSpPr>
          <p:cNvPr id="3" name="Cube 2"/>
          <p:cNvSpPr/>
          <p:nvPr/>
        </p:nvSpPr>
        <p:spPr>
          <a:xfrm>
            <a:off x="378995" y="541421"/>
            <a:ext cx="1479884" cy="1407695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16768" y="980573"/>
            <a:ext cx="4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11" y="461210"/>
            <a:ext cx="4566794" cy="784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26" y="608597"/>
            <a:ext cx="954158" cy="57974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76038" y="1245268"/>
            <a:ext cx="2370714" cy="784058"/>
            <a:chOff x="3976038" y="1245268"/>
            <a:chExt cx="2370714" cy="784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150894" y="1245268"/>
                  <a:ext cx="20210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</m:acc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894" y="1245268"/>
                  <a:ext cx="202100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08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976038" y="1638193"/>
                  <a:ext cx="2370714" cy="3911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/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dirty="0"/>
                    <a:t>m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 smtClean="0"/>
                        <m:t>m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6038" y="1638193"/>
                  <a:ext cx="2370714" cy="39113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342" t="-12500" r="-10540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2705721" y="2092764"/>
            <a:ext cx="5620132" cy="894836"/>
            <a:chOff x="2705721" y="2092764"/>
            <a:chExt cx="5620132" cy="894836"/>
          </a:xfrm>
        </p:grpSpPr>
        <p:sp>
          <p:nvSpPr>
            <p:cNvPr id="10" name="Left Brace 9"/>
            <p:cNvSpPr/>
            <p:nvPr/>
          </p:nvSpPr>
          <p:spPr>
            <a:xfrm rot="16200000">
              <a:off x="5205283" y="-406798"/>
              <a:ext cx="427121" cy="5426245"/>
            </a:xfrm>
            <a:prstGeom prst="leftBrace">
              <a:avLst/>
            </a:prstGeom>
            <a:ln w="158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959768" y="2583322"/>
                  <a:ext cx="5366085" cy="4042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dirty="0">
                      <a:solidFill>
                        <a:srgbClr val="C00000"/>
                      </a:solidFill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l-GR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𝜋</m:t>
                          </m:r>
                          <m:r>
                            <a:rPr lang="el-GR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ℏ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𝑚𝐿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dirty="0">
                      <a:solidFill>
                        <a:srgbClr val="C00000"/>
                      </a:solidFill>
                    </a:rPr>
                    <a:t> :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      </m:t>
                          </m:r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l-GR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𝜋</m:t>
                          </m:r>
                          <m:r>
                            <a:rPr lang="el-GR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ℏ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𝑚𝐿</m:t>
                          </m:r>
                        </m:den>
                      </m:f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𝑥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l-GR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𝜋</m:t>
                          </m:r>
                          <m:r>
                            <a:rPr lang="el-GR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ℏ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𝑚𝐿</m:t>
                          </m:r>
                        </m:den>
                      </m:f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𝑦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l-GR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𝜋</m:t>
                          </m:r>
                          <m:r>
                            <a:rPr lang="el-GR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ℏ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𝑚𝐿</m:t>
                          </m:r>
                        </m:den>
                      </m:f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𝑧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9768" y="2583322"/>
                  <a:ext cx="5366085" cy="40427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64" t="-81818" b="-10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AutoShape 2" descr="2 Chemistry Solid State Crystal Lattice and Unit "/>
          <p:cNvSpPr>
            <a:spLocks noChangeAspect="1" noChangeArrowheads="1"/>
          </p:cNvSpPr>
          <p:nvPr/>
        </p:nvSpPr>
        <p:spPr bwMode="auto">
          <a:xfrm>
            <a:off x="0" y="0"/>
            <a:ext cx="19240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2 Chemistry Solid State Crystal Lattice and Unit "/>
          <p:cNvSpPr>
            <a:spLocks noChangeAspect="1" noChangeArrowheads="1"/>
          </p:cNvSpPr>
          <p:nvPr/>
        </p:nvSpPr>
        <p:spPr bwMode="auto">
          <a:xfrm>
            <a:off x="152400" y="152400"/>
            <a:ext cx="19240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rystal Lattices and Unit Cells"/>
          <p:cNvSpPr>
            <a:spLocks noChangeAspect="1" noChangeArrowheads="1"/>
          </p:cNvSpPr>
          <p:nvPr/>
        </p:nvSpPr>
        <p:spPr bwMode="auto">
          <a:xfrm>
            <a:off x="962025" y="2945639"/>
            <a:ext cx="1924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48" name="Group 2047"/>
          <p:cNvGrpSpPr/>
          <p:nvPr/>
        </p:nvGrpSpPr>
        <p:grpSpPr>
          <a:xfrm>
            <a:off x="757990" y="2670463"/>
            <a:ext cx="3686250" cy="3480043"/>
            <a:chOff x="757990" y="2670463"/>
            <a:chExt cx="3686250" cy="3480043"/>
          </a:xfrm>
        </p:grpSpPr>
        <p:grpSp>
          <p:nvGrpSpPr>
            <p:cNvPr id="27" name="Group 26"/>
            <p:cNvGrpSpPr/>
            <p:nvPr/>
          </p:nvGrpSpPr>
          <p:grpSpPr>
            <a:xfrm>
              <a:off x="757990" y="2670463"/>
              <a:ext cx="3686250" cy="3356810"/>
              <a:chOff x="757990" y="2670463"/>
              <a:chExt cx="3686250" cy="335681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757990" y="2881563"/>
                <a:ext cx="3344778" cy="2899611"/>
                <a:chOff x="757990" y="2881563"/>
                <a:chExt cx="3344778" cy="2899611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 flipH="1" flipV="1">
                  <a:off x="1552074" y="2881563"/>
                  <a:ext cx="6015" cy="2141621"/>
                </a:xfrm>
                <a:prstGeom prst="straightConnector1">
                  <a:avLst/>
                </a:prstGeom>
                <a:ln w="2222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H="1">
                  <a:off x="757990" y="5023184"/>
                  <a:ext cx="794084" cy="757990"/>
                </a:xfrm>
                <a:prstGeom prst="straightConnector1">
                  <a:avLst/>
                </a:prstGeom>
                <a:ln w="2222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1552074" y="5023184"/>
                  <a:ext cx="2550694" cy="0"/>
                </a:xfrm>
                <a:prstGeom prst="straightConnector1">
                  <a:avLst/>
                </a:prstGeom>
                <a:ln w="2222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760420" y="5657941"/>
                <a:ext cx="403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v</a:t>
                </a:r>
                <a:r>
                  <a:rPr lang="en-US" baseline="-25000" dirty="0" err="1"/>
                  <a:t>x</a:t>
                </a:r>
                <a:endParaRPr lang="en-US" baseline="-25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041030" y="4901957"/>
                <a:ext cx="403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v</a:t>
                </a:r>
                <a:r>
                  <a:rPr lang="en-US" baseline="-25000" dirty="0" err="1"/>
                  <a:t>y</a:t>
                </a:r>
                <a:endParaRPr lang="en-US" baseline="-250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54891" y="2670463"/>
                <a:ext cx="403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v</a:t>
                </a:r>
                <a:r>
                  <a:rPr lang="en-US" baseline="-25000"/>
                  <a:t>z</a:t>
                </a:r>
                <a:endParaRPr lang="en-US" baseline="-25000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503947" y="5781174"/>
              <a:ext cx="2129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C00000"/>
                  </a:solidFill>
                </a:rPr>
                <a:t>Χώρος ταχυτήτων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50" name="Group 2049"/>
          <p:cNvGrpSpPr/>
          <p:nvPr/>
        </p:nvGrpSpPr>
        <p:grpSpPr>
          <a:xfrm>
            <a:off x="637674" y="3649487"/>
            <a:ext cx="5131469" cy="3094693"/>
            <a:chOff x="637674" y="3649487"/>
            <a:chExt cx="5131469" cy="3094693"/>
          </a:xfrm>
        </p:grpSpPr>
        <p:pic>
          <p:nvPicPr>
            <p:cNvPr id="2056" name="Picture 8" descr=" unit cell is the basic subunit of a crystal lattice"/>
            <p:cNvPicPr>
              <a:picLocks noChangeAspect="1" noChangeArrowheads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800" b="12856"/>
            <a:stretch/>
          </p:blipFill>
          <p:spPr bwMode="auto">
            <a:xfrm>
              <a:off x="1114425" y="3649487"/>
              <a:ext cx="2771775" cy="1909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" name="TextBox 2048"/>
            <p:cNvSpPr txBox="1"/>
            <p:nvPr/>
          </p:nvSpPr>
          <p:spPr>
            <a:xfrm>
              <a:off x="637674" y="6374848"/>
              <a:ext cx="513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chemeClr val="accent6">
                      <a:lumMod val="50000"/>
                    </a:schemeClr>
                  </a:solidFill>
                </a:rPr>
                <a:t>Ο χώρος ταχυτήτων είναι διακριτός (κβαντισμένος)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TextBox 2050"/>
              <p:cNvSpPr txBox="1"/>
              <p:nvPr/>
            </p:nvSpPr>
            <p:spPr>
              <a:xfrm>
                <a:off x="4150894" y="3269294"/>
                <a:ext cx="5059279" cy="306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l-GR" sz="1200" dirty="0"/>
                  <a:t>Ο στοιχειώδης χώρος που αντιστοιχεί σε μία κατάσταση ενέργειας (</a:t>
                </a:r>
                <a:r>
                  <a:rPr lang="el-GR" sz="1200" dirty="0">
                    <a:solidFill>
                      <a:srgbClr val="FF0000"/>
                    </a:solidFill>
                  </a:rPr>
                  <a:t>κινητική ενέργεια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l-GR" sz="12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𝜅𝛼𝜏</m:t>
                    </m:r>
                    <m:r>
                      <m:rPr>
                        <m:sty m:val="p"/>
                      </m:rPr>
                      <a:rPr lang="el-GR" sz="12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ά</m:t>
                    </m:r>
                    <m:r>
                      <a:rPr lang="el-GR" sz="12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𝜎𝜏𝛼𝜎𝜂</m:t>
                    </m:r>
                    <m:r>
                      <a:rPr lang="el-GR" sz="12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l-GR" sz="12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𝜏𝛼𝜒</m:t>
                    </m:r>
                    <m:r>
                      <m:rPr>
                        <m:sty m:val="p"/>
                      </m:rPr>
                      <a:rPr lang="el-GR" sz="12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ύ</m:t>
                    </m:r>
                    <m:r>
                      <a:rPr lang="el-GR" sz="12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𝜏𝜂𝜏𝛼𝜍</m:t>
                    </m:r>
                  </m:oMath>
                </a14:m>
                <a:r>
                  <a:rPr lang="el-GR" sz="1200" dirty="0"/>
                  <a:t>) είναι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1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  <m:r>
                                  <a:rPr lang="el-GR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𝝅</m:t>
                                </m:r>
                                <m:r>
                                  <a:rPr lang="el-GR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ℏ</m:t>
                                </m:r>
                              </m:num>
                              <m:den>
                                <m:r>
                                  <a:rPr lang="en-US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𝒎𝑳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l-GR" sz="12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</m:oMath>
                </a14:m>
                <a:endParaRPr lang="el-GR" sz="1200" b="1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l-GR" sz="1200" dirty="0"/>
                  <a:t>Ο αριθμός καταστάσεων με ταχύτητες μεταξύ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dirty="0" smtClean="0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sz="1200" dirty="0"/>
                  <a:t>  και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dirty="0" smtClean="0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sz="1200" dirty="0"/>
                  <a:t>+</a:t>
                </a:r>
                <a:r>
                  <a:rPr lang="en-US" sz="1200" dirty="0"/>
                  <a:t>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dirty="0" smtClean="0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1200" dirty="0"/>
                  <a:t> (</a:t>
                </a:r>
                <a:r>
                  <a:rPr lang="el-GR" sz="1200" dirty="0"/>
                  <a:t>δηλαδή ο αριθμός καταστάσεων που εμπεριέχεται σε όγκο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𝑑𝑣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𝑑𝑣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𝑑𝑣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:r>
                  <a:rPr lang="el-GR" sz="1200" dirty="0"/>
                  <a:t>του χώρου των ταχυτήτων) θα είναι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𝑑𝑣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𝑑𝑣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𝑑𝑣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l-GR" sz="1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𝟐</m:t>
                                    </m:r>
                                    <m:r>
                                      <a:rPr lang="el-GR" sz="1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𝝅</m:t>
                                    </m:r>
                                    <m:r>
                                      <a:rPr lang="el-GR" sz="1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sz="1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𝒎𝑳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l-GR" sz="1200" b="1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l-GR" sz="12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l-GR" sz="1200" dirty="0"/>
                  <a:t>Ο αριθμός καταστάσεων, ανά μονάδα όγκου (</a:t>
                </a:r>
                <a:r>
                  <a:rPr lang="en-US" sz="1200" dirty="0"/>
                  <a:t>L</a:t>
                </a:r>
                <a:r>
                  <a:rPr lang="en-US" sz="1200" baseline="30000" dirty="0"/>
                  <a:t>3</a:t>
                </a:r>
                <a:r>
                  <a:rPr lang="en-US" sz="1200" dirty="0"/>
                  <a:t>)</a:t>
                </a:r>
                <a:r>
                  <a:rPr lang="el-GR" sz="1200" dirty="0"/>
                  <a:t> μεταξύ ταχυτήτων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dirty="0" smtClean="0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sz="1200" dirty="0"/>
                  <a:t>  και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dirty="0" smtClean="0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sz="1200" dirty="0"/>
                  <a:t>+</a:t>
                </a:r>
                <a:r>
                  <a:rPr lang="en-US" sz="1200" dirty="0"/>
                  <a:t>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dirty="0" smtClean="0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sz="1200" dirty="0"/>
                  <a:t> είναι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1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en-US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  <m:r>
                                  <a:rPr lang="el-GR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𝝅</m:t>
                                </m:r>
                                <m:r>
                                  <a:rPr lang="el-GR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l-GR" sz="12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𝑑𝑣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𝑑𝑣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𝑑𝑣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1200" dirty="0"/>
              </a:p>
              <a:p>
                <a:pPr marL="171450" indent="-171450">
                  <a:buFont typeface="Arial" charset="0"/>
                  <a:buChar char="•"/>
                </a:pPr>
                <a:r>
                  <a:rPr lang="el-GR" sz="1200" dirty="0"/>
                  <a:t>ο όρος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2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𝜨</m:t>
                        </m:r>
                        <m:r>
                          <a:rPr lang="el-GR" sz="12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l-GR" sz="1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en-US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  <m:r>
                                  <a:rPr lang="el-GR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𝝅</m:t>
                                </m:r>
                                <m:r>
                                  <a:rPr lang="el-GR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l-GR" sz="12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l-GR" sz="1200" dirty="0"/>
                  <a:t> είναι «πυκνότητα καταστάσεων» στον      χώρο των ταχυτήτων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l-GR" sz="1200" dirty="0"/>
                  <a:t>Αλλά τα ηλεκτρόνια είναι </a:t>
                </a:r>
                <a:r>
                  <a:rPr lang="en-US" sz="1200" dirty="0"/>
                  <a:t>Fermions</a:t>
                </a:r>
                <a:r>
                  <a:rPr lang="el-GR" sz="1200" dirty="0"/>
                  <a:t> και μπορεί να βρίσκονται δύο ηλεκτρόνια, με </a:t>
                </a:r>
                <a:r>
                  <a:rPr lang="el-GR" sz="1200" dirty="0" err="1"/>
                  <a:t>αντιπαράλληλο</a:t>
                </a:r>
                <a:r>
                  <a:rPr lang="el-GR" sz="1200" dirty="0"/>
                  <a:t> </a:t>
                </a:r>
                <a:r>
                  <a:rPr lang="en-US" sz="1200" dirty="0"/>
                  <a:t>spin, </a:t>
                </a:r>
                <a:r>
                  <a:rPr lang="el-GR" sz="1200" dirty="0"/>
                  <a:t>στην ίδια κινηματική κατάσταση, συνεπώς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𝒉</m:t>
                        </m:r>
                        <m:d>
                          <m:dPr>
                            <m:ctrlPr>
                              <a:rPr lang="en-US" sz="1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𝒗</m:t>
                            </m:r>
                          </m:e>
                        </m:d>
                        <m:r>
                          <a:rPr lang="en-US" sz="12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12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l-GR" sz="12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𝜨</m:t>
                        </m:r>
                        <m:r>
                          <a:rPr lang="el-GR" sz="12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12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𝟐</m:t>
                        </m:r>
                        <m:d>
                          <m:dPr>
                            <m:ctrlPr>
                              <a:rPr lang="el-GR" sz="1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en-US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  <m:r>
                                  <a:rPr lang="el-GR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𝝅</m:t>
                                </m:r>
                                <m:r>
                                  <a:rPr lang="el-GR" sz="1200" b="1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l-GR" sz="12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2051" name="TextBox 20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894" y="3269294"/>
                <a:ext cx="5059279" cy="3067635"/>
              </a:xfrm>
              <a:prstGeom prst="rect">
                <a:avLst/>
              </a:prstGeom>
              <a:blipFill rotWithShape="0">
                <a:blip r:embed="rId8"/>
                <a:stretch>
                  <a:fillRect r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0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42" y="60158"/>
            <a:ext cx="561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Συνοψίζοντας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r="14512"/>
          <a:stretch/>
        </p:blipFill>
        <p:spPr>
          <a:xfrm>
            <a:off x="0" y="429490"/>
            <a:ext cx="1877309" cy="2098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87478" y="294713"/>
                <a:ext cx="6876048" cy="1763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dirty="0"/>
                  <a:t>σε χρόνο Δ</a:t>
                </a:r>
                <a:r>
                  <a:rPr lang="en-US" dirty="0"/>
                  <a:t>t</a:t>
                </a:r>
                <a:r>
                  <a:rPr lang="el-GR" dirty="0"/>
                  <a:t>, από την επιφάνεια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𝒜</m:t>
                    </m:r>
                  </m:oMath>
                </a14:m>
                <a:r>
                  <a:rPr lang="el-GR" dirty="0"/>
                  <a:t>, θα εξέρχονται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rad>
                      </m:sub>
                      <m:sup>
                        <m:r>
                          <a:rPr lang="el-GR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l-GR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l-GR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∞</m:t>
                            </m:r>
                          </m:sup>
                          <m:e>
                            <m:nary>
                              <m:naryPr>
                                <m:ctrlPr>
                                  <a:rPr lang="el-GR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l-GR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l-GR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∞</m:t>
                                </m:r>
                              </m:sup>
                              <m:e>
                                <m:limUpp>
                                  <m:limUpp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limUppPr>
                                  <m:e>
                                    <m:groupChr>
                                      <m:groupChrPr>
                                        <m:chr m:val="⏞"/>
                                        <m:pos m:val="top"/>
                                        <m:vertJc m:val="bot"/>
                                        <m:ctrlPr>
                                          <a:rPr lang="el-GR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groupChrPr>
                                      <m:e>
                                        <m:limLow>
                                          <m:limLowPr>
                                            <m:ctrlPr>
                                              <a:rPr lang="el-GR" b="1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groupChr>
                                              <m:groupChrPr>
                                                <m:chr m:val="⏟"/>
                                                <m:ctrlPr>
                                                  <a:rPr lang="el-GR" b="1" i="1" dirty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l-GR" b="1" i="1" dirty="0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b="1" i="1" dirty="0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charset="0"/>
                                                      </a:rPr>
                                                      <m:t>𝟐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l-GR" b="1" i="1" dirty="0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b="1" i="1" dirty="0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b="1" i="1" dirty="0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charset="0"/>
                                                              </a:rPr>
                                                              <m:t>𝒎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b="1" i="1" dirty="0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charset="0"/>
                                                              </a:rPr>
                                                              <m:t>𝟐</m:t>
                                                            </m:r>
                                                            <m:r>
                                                              <a:rPr lang="el-GR" b="1" i="1" dirty="0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charset="0"/>
                                                              </a:rPr>
                                                              <m:t>𝝅</m:t>
                                                            </m:r>
                                                            <m:r>
                                                              <a:rPr lang="el-GR" b="1" i="1" dirty="0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charset="0"/>
                                                                <a:ea typeface="Cambria Math" charset="0"/>
                                                                <a:cs typeface="Cambria Math" charset="0"/>
                                                              </a:rPr>
                                                              <m:t>ℏ</m:t>
                                                            </m:r>
                                                          </m:den>
                                                        </m:f>
                                                      </m:e>
                                                    </m:d>
                                                  </m:e>
                                                  <m:sup>
                                                    <m:r>
                                                      <a:rPr lang="el-GR" b="1" i="1" dirty="0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charset="0"/>
                                                      </a:rPr>
                                                      <m:t>𝟑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groupChr>
                                          </m:e>
                                          <m:lim>
                                            <m:r>
                                              <a:rPr lang="en-US" b="1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charset="0"/>
                                              </a:rPr>
                                              <m:t>𝒉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1" i="1" dirty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 dirty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𝒗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1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b="1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charset="0"/>
                                              </a:rPr>
                                              <m:t>𝟐</m:t>
                                            </m:r>
                                            <m:r>
                                              <a:rPr lang="el-GR" b="1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charset="0"/>
                                              </a:rPr>
                                              <m:t>𝜨</m:t>
                                            </m:r>
                                          </m:lim>
                                        </m:limLow>
                                        <m:limLow>
                                          <m:limLowPr>
                                            <m:ctrlPr>
                                              <a:rPr lang="el-GR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groupChr>
                                              <m:groupChrPr>
                                                <m:chr m:val="⏟"/>
                                                <m:ctrlPr>
                                                  <a:rPr lang="el-GR" b="0" i="1" dirty="0" smtClean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i="1" dirty="0" smtClean="0"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l-GR" b="0" i="1" dirty="0" smtClean="0"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latin typeface="Cambria Math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l-GR" b="0" i="1" dirty="0" smtClean="0"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latin typeface="Cambria Math" charset="0"/>
                                                      </a:rPr>
                                                      <m:t>1+</m:t>
                                                    </m:r>
                                                    <m:r>
                                                      <a:rPr lang="en-US" b="0" i="1" dirty="0" smtClean="0"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latin typeface="Cambria Math" charset="0"/>
                                                      </a:rPr>
                                                      <m:t>𝑒𝑥𝑝</m:t>
                                                    </m:r>
                                                    <m:d>
                                                      <m:dPr>
                                                        <m:begChr m:val="["/>
                                                        <m:endChr m:val="]"/>
                                                        <m:ctrlPr>
                                                          <a:rPr lang="en-US" b="0" i="1" dirty="0" smtClean="0">
                                                            <a:solidFill>
                                                              <a:srgbClr val="0070C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d>
                                                          <m:dPr>
                                                            <m:ctrlPr>
                                                              <a:rPr lang="en-US" b="0" i="1" dirty="0" smtClean="0">
                                                                <a:solidFill>
                                                                  <a:srgbClr val="0070C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f>
                                                              <m:fPr>
                                                                <m:ctrlPr>
                                                                  <a:rPr lang="el-GR" b="0" i="1" smtClean="0">
                                                                    <a:solidFill>
                                                                      <a:srgbClr val="0070C0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fPr>
                                                              <m:num>
                                                                <m:r>
                                                                  <a:rPr lang="en-US" b="0" i="1" smtClean="0">
                                                                    <a:solidFill>
                                                                      <a:srgbClr val="0070C0"/>
                                                                    </a:solidFill>
                                                                    <a:latin typeface="Cambria Math" charset="0"/>
                                                                  </a:rPr>
                                                                  <m:t>1</m:t>
                                                                </m:r>
                                                              </m:num>
                                                              <m:den>
                                                                <m:r>
                                                                  <a:rPr lang="en-US" b="0" i="1" smtClean="0">
                                                                    <a:solidFill>
                                                                      <a:srgbClr val="0070C0"/>
                                                                    </a:solidFill>
                                                                    <a:latin typeface="Cambria Math" charset="0"/>
                                                                  </a:rPr>
                                                                  <m:t>2</m:t>
                                                                </m:r>
                                                              </m:den>
                                                            </m:f>
                                                            <m:r>
                                                              <a:rPr lang="en-US" b="0" i="1" smtClean="0">
                                                                <a:solidFill>
                                                                  <a:srgbClr val="0070C0"/>
                                                                </a:solidFill>
                                                                <a:latin typeface="Cambria Math" charset="0"/>
                                                              </a:rPr>
                                                              <m:t>𝑚</m:t>
                                                            </m:r>
                                                            <m:d>
                                                              <m:dPr>
                                                                <m:ctrlPr>
                                                                  <a:rPr lang="en-US" b="0" i="1" smtClean="0">
                                                                    <a:solidFill>
                                                                      <a:srgbClr val="0070C0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dPr>
                                                              <m:e>
                                                                <m:sSubSup>
                                                                  <m:sSubSupPr>
                                                                    <m:ctrlPr>
                                                                      <a:rPr lang="en-US" b="0" i="1" smtClean="0">
                                                                        <a:solidFill>
                                                                          <a:srgbClr val="0070C0"/>
                                                                        </a:solidFill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</m:ctrlPr>
                                                                  </m:sSubSupPr>
                                                                  <m:e>
                                                                    <m:r>
                                                                      <a:rPr lang="en-US" b="0" i="1" smtClean="0">
                                                                        <a:solidFill>
                                                                          <a:srgbClr val="0070C0"/>
                                                                        </a:solidFill>
                                                                        <a:latin typeface="Cambria Math" charset="0"/>
                                                                      </a:rPr>
                                                                      <m:t>𝑣</m:t>
                                                                    </m:r>
                                                                  </m:e>
                                                                  <m:sub>
                                                                    <m:r>
                                                                      <a:rPr lang="en-US" b="0" i="1" smtClean="0">
                                                                        <a:solidFill>
                                                                          <a:srgbClr val="0070C0"/>
                                                                        </a:solidFill>
                                                                        <a:latin typeface="Cambria Math" charset="0"/>
                                                                      </a:rPr>
                                                                      <m:t>𝑥</m:t>
                                                                    </m:r>
                                                                  </m:sub>
                                                                  <m:sup>
                                                                    <m:r>
                                                                      <a:rPr lang="en-US" b="0" i="1" smtClean="0">
                                                                        <a:solidFill>
                                                                          <a:srgbClr val="0070C0"/>
                                                                        </a:solidFill>
                                                                        <a:latin typeface="Cambria Math" charset="0"/>
                                                                      </a:rPr>
                                                                      <m:t>2</m:t>
                                                                    </m:r>
                                                                  </m:sup>
                                                                </m:sSubSup>
                                                                <m:r>
                                                                  <a:rPr lang="en-US" b="0" i="1" smtClean="0">
                                                                    <a:solidFill>
                                                                      <a:srgbClr val="0070C0"/>
                                                                    </a:solidFill>
                                                                    <a:latin typeface="Cambria Math" charset="0"/>
                                                                  </a:rPr>
                                                                  <m:t>+</m:t>
                                                                </m:r>
                                                                <m:sSubSup>
                                                                  <m:sSubSupPr>
                                                                    <m:ctrlPr>
                                                                      <a:rPr lang="en-US" b="0" i="1" smtClean="0">
                                                                        <a:solidFill>
                                                                          <a:srgbClr val="0070C0"/>
                                                                        </a:solidFill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</m:ctrlPr>
                                                                  </m:sSubSupPr>
                                                                  <m:e>
                                                                    <m:r>
                                                                      <a:rPr lang="en-US" b="0" i="1" smtClean="0">
                                                                        <a:solidFill>
                                                                          <a:srgbClr val="0070C0"/>
                                                                        </a:solidFill>
                                                                        <a:latin typeface="Cambria Math" charset="0"/>
                                                                      </a:rPr>
                                                                      <m:t>𝑣</m:t>
                                                                    </m:r>
                                                                  </m:e>
                                                                  <m:sub>
                                                                    <m:r>
                                                                      <a:rPr lang="en-US" b="0" i="1" smtClean="0">
                                                                        <a:solidFill>
                                                                          <a:srgbClr val="0070C0"/>
                                                                        </a:solidFill>
                                                                        <a:latin typeface="Cambria Math" charset="0"/>
                                                                      </a:rPr>
                                                                      <m:t>𝑦</m:t>
                                                                    </m:r>
                                                                  </m:sub>
                                                                  <m:sup>
                                                                    <m:r>
                                                                      <a:rPr lang="en-US" b="0" i="1" smtClean="0">
                                                                        <a:solidFill>
                                                                          <a:srgbClr val="0070C0"/>
                                                                        </a:solidFill>
                                                                        <a:latin typeface="Cambria Math" charset="0"/>
                                                                      </a:rPr>
                                                                      <m:t>2</m:t>
                                                                    </m:r>
                                                                  </m:sup>
                                                                </m:sSubSup>
                                                                <m:r>
                                                                  <a:rPr lang="en-US" b="0" i="1" smtClean="0">
                                                                    <a:solidFill>
                                                                      <a:srgbClr val="0070C0"/>
                                                                    </a:solidFill>
                                                                    <a:latin typeface="Cambria Math" charset="0"/>
                                                                  </a:rPr>
                                                                  <m:t>+</m:t>
                                                                </m:r>
                                                                <m:sSubSup>
                                                                  <m:sSubSupPr>
                                                                    <m:ctrlPr>
                                                                      <a:rPr lang="en-US" b="0" i="1" smtClean="0">
                                                                        <a:solidFill>
                                                                          <a:srgbClr val="0070C0"/>
                                                                        </a:solidFill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</m:ctrlPr>
                                                                  </m:sSubSupPr>
                                                                  <m:e>
                                                                    <m:r>
                                                                      <a:rPr lang="en-US" b="0" i="1" smtClean="0">
                                                                        <a:solidFill>
                                                                          <a:srgbClr val="0070C0"/>
                                                                        </a:solidFill>
                                                                        <a:latin typeface="Cambria Math" charset="0"/>
                                                                      </a:rPr>
                                                                      <m:t>𝑣</m:t>
                                                                    </m:r>
                                                                  </m:e>
                                                                  <m:sub>
                                                                    <m:r>
                                                                      <a:rPr lang="en-US" b="0" i="1" smtClean="0">
                                                                        <a:solidFill>
                                                                          <a:srgbClr val="0070C0"/>
                                                                        </a:solidFill>
                                                                        <a:latin typeface="Cambria Math" charset="0"/>
                                                                      </a:rPr>
                                                                      <m:t>𝑧</m:t>
                                                                    </m:r>
                                                                  </m:sub>
                                                                  <m:sup>
                                                                    <m:r>
                                                                      <a:rPr lang="en-US" b="0" i="1" smtClean="0">
                                                                        <a:solidFill>
                                                                          <a:srgbClr val="0070C0"/>
                                                                        </a:solidFill>
                                                                        <a:latin typeface="Cambria Math" charset="0"/>
                                                                      </a:rPr>
                                                                      <m:t>2</m:t>
                                                                    </m:r>
                                                                  </m:sup>
                                                                </m:sSubSup>
                                                              </m:e>
                                                            </m:d>
                                                            <m:r>
                                                              <a:rPr lang="en-US" b="0" i="1" smtClean="0">
                                                                <a:solidFill>
                                                                  <a:srgbClr val="0070C0"/>
                                                                </a:solidFill>
                                                                <a:latin typeface="Cambria Math" charset="0"/>
                                                              </a:rPr>
                                                              <m:t>−</m:t>
                                                            </m:r>
                                                            <m:sSub>
                                                              <m:sSubPr>
                                                                <m:ctrlPr>
                                                                  <a:rPr lang="en-US" b="0" i="1" smtClean="0">
                                                                    <a:solidFill>
                                                                      <a:srgbClr val="0070C0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sSubPr>
                                                              <m:e>
                                                                <m:r>
                                                                  <a:rPr lang="en-US" b="0" i="1" smtClean="0">
                                                                    <a:solidFill>
                                                                      <a:srgbClr val="0070C0"/>
                                                                    </a:solidFill>
                                                                    <a:latin typeface="Cambria Math" charset="0"/>
                                                                  </a:rPr>
                                                                  <m:t>𝐸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lang="en-US" b="0" i="1" smtClean="0">
                                                                    <a:solidFill>
                                                                      <a:srgbClr val="0070C0"/>
                                                                    </a:solidFill>
                                                                    <a:latin typeface="Cambria Math" charset="0"/>
                                                                  </a:rPr>
                                                                  <m:t>𝐹</m:t>
                                                                </m:r>
                                                              </m:sub>
                                                            </m:sSub>
                                                          </m:e>
                                                        </m:d>
                                                        <m:r>
                                                          <a:rPr lang="en-US" b="0" i="1" dirty="0" smtClean="0">
                                                            <a:solidFill>
                                                              <a:srgbClr val="0070C0"/>
                                                            </a:solidFill>
                                                            <a:latin typeface="Cambria Math" charset="0"/>
                                                          </a:rPr>
                                                          <m:t>/</m:t>
                                                        </m:r>
                                                        <m:r>
                                                          <a:rPr lang="en-US" b="0" i="1" dirty="0" smtClean="0">
                                                            <a:solidFill>
                                                              <a:srgbClr val="0070C0"/>
                                                            </a:solidFill>
                                                            <a:latin typeface="Cambria Math" charset="0"/>
                                                          </a:rPr>
                                                          <m:t>𝑘𝑇</m:t>
                                                        </m:r>
                                                      </m:e>
                                                    </m:d>
                                                  </m:den>
                                                </m:f>
                                              </m:e>
                                            </m:groupChr>
                                          </m:e>
                                          <m:lim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charset="0"/>
                                              </a:rPr>
                                              <m:t>𝑓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dirty="0" smtClean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dirty="0" smtClean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𝐸</m:t>
                                                </m:r>
                                              </m:e>
                                            </m:d>
                                          </m:lim>
                                        </m:limLow>
                                      </m:e>
                                    </m:groupChr>
                                    <m:r>
                                      <a:rPr lang="el-GR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  </m:t>
                                    </m:r>
                                  </m:e>
                                  <m:lim>
                                    <m:r>
                                      <a:rPr lang="el-GR" b="0" i="1" smtClean="0">
                                        <a:solidFill>
                                          <a:srgbClr val="002060"/>
                                        </a:solidFill>
                                        <a:latin typeface="Cambria Math" charset="0"/>
                                      </a:rPr>
                                      <m:t>𝜌</m:t>
                                    </m:r>
                                    <m:d>
                                      <m:dPr>
                                        <m:ctrlPr>
                                          <a:rPr lang="el-GR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l-GR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l-GR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l-GR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lim>
                                </m:limUp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  <m:t>Δ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  <m:t>t</m:t>
                                    </m:r>
                                  </m:e>
                                </m:d>
                                <m:r>
                                  <a:rPr lang="el-GR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𝒜</m:t>
                                </m:r>
                              </m:e>
                            </m:nary>
                          </m:e>
                        </m:nary>
                      </m:e>
                    </m:nary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endParaRPr lang="el-GR" dirty="0"/>
              </a:p>
              <a:p>
                <a:pPr algn="ctr"/>
                <a:r>
                  <a:rPr lang="el-GR" dirty="0"/>
                  <a:t>ηλεκτρόνια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478" y="294713"/>
                <a:ext cx="6876048" cy="1763944"/>
              </a:xfrm>
              <a:prstGeom prst="rect">
                <a:avLst/>
              </a:prstGeom>
              <a:blipFill rotWithShape="0">
                <a:blip r:embed="rId3"/>
                <a:stretch>
                  <a:fillRect t="-1724" b="-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938654" y="2167435"/>
            <a:ext cx="7595746" cy="1723227"/>
            <a:chOff x="938654" y="2167435"/>
            <a:chExt cx="7595746" cy="1723227"/>
          </a:xfrm>
        </p:grpSpPr>
        <p:grpSp>
          <p:nvGrpSpPr>
            <p:cNvPr id="9" name="Group 8"/>
            <p:cNvGrpSpPr/>
            <p:nvPr/>
          </p:nvGrpSpPr>
          <p:grpSpPr>
            <a:xfrm>
              <a:off x="938654" y="2344069"/>
              <a:ext cx="6352674" cy="1546593"/>
              <a:chOff x="1515979" y="2316420"/>
              <a:chExt cx="6352674" cy="154659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5979" y="2316420"/>
                <a:ext cx="6352674" cy="1546593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7309184" y="3447047"/>
                <a:ext cx="493295" cy="2707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078" y="2167435"/>
              <a:ext cx="1691322" cy="494632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6527132" y="2707105"/>
              <a:ext cx="282742" cy="222584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20316" y="4157519"/>
            <a:ext cx="8921416" cy="1578584"/>
            <a:chOff x="120316" y="4157519"/>
            <a:chExt cx="8921416" cy="1578584"/>
          </a:xfrm>
        </p:grpSpPr>
        <p:sp>
          <p:nvSpPr>
            <p:cNvPr id="15" name="TextBox 14"/>
            <p:cNvSpPr txBox="1"/>
            <p:nvPr/>
          </p:nvSpPr>
          <p:spPr>
            <a:xfrm>
              <a:off x="120316" y="4157519"/>
              <a:ext cx="89214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/>
                <a:t>Η παρατηρούμενη </a:t>
              </a:r>
              <a:r>
                <a:rPr lang="el-GR" sz="1400" b="1" dirty="0">
                  <a:solidFill>
                    <a:srgbClr val="FF0000"/>
                  </a:solidFill>
                </a:rPr>
                <a:t>ένταση ρεύματος </a:t>
              </a:r>
              <a:r>
                <a:rPr lang="el-GR" sz="1400" b="1" dirty="0"/>
                <a:t>λόγω της θερμιονικής εκπομπής των ηλεκτρονίων θα είναι:</a:t>
              </a:r>
              <a:endParaRPr lang="en-US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13734" y="4561038"/>
                  <a:ext cx="6710042" cy="11750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I</m:t>
                        </m:r>
                        <m:r>
                          <a:rPr lang="en-US" sz="16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𝜑𝜊𝜌𝜏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ί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𝜊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𝛼𝜌𝜄𝜃𝜇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ό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𝜍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  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𝜀𝜅𝜋𝜀𝜇𝜋𝜊𝜇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έ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𝜈𝜔𝜈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𝛼𝜋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ό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𝜀𝜋𝜄𝜑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ά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𝜈𝜀𝜄𝛼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l-GR" sz="160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𝒜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𝜎𝜀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𝜒𝜌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ό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𝜈𝜊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b="0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Δ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t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𝜀𝜋𝜄𝜑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ά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𝜈𝜀𝜄𝛼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l-GR" sz="160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𝒜</m:t>
                                </m:r>
                              </m:e>
                            </m:d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𝜒𝜌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ό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𝜈𝜊</m:t>
                                </m:r>
                                <m:r>
                                  <a:rPr lang="el-GR" sz="1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b="0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Δ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t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600" dirty="0"/>
                </a:p>
                <a:p>
                  <a:endParaRPr lang="en-US" sz="1600" dirty="0"/>
                </a:p>
                <a:p>
                  <a:r>
                    <a:rPr lang="en-US" sz="1600" dirty="0"/>
                    <a:t>     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  <m:r>
                            <a:rPr lang="el-GR" sz="1600" b="0" i="1" smtClean="0">
                              <a:latin typeface="Cambria Math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𝑘𝑇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l-GR" sz="1600" b="0" i="1" smtClean="0">
                                      <a:latin typeface="Cambria Math" charset="0"/>
                                    </a:rPr>
                                    <m:t>𝜋</m:t>
                                  </m:r>
                                  <m:r>
                                    <a:rPr lang="el-GR" sz="16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ℏ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sz="1600" b="0" i="1" smtClean="0">
                                  <a:latin typeface="Cambria Math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𝑈</m:t>
                                  </m:r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34" y="4561038"/>
                  <a:ext cx="6710042" cy="11750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6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938654" y="4926150"/>
            <a:ext cx="8103078" cy="1812960"/>
            <a:chOff x="938654" y="4926150"/>
            <a:chExt cx="8103078" cy="1812960"/>
          </a:xfrm>
        </p:grpSpPr>
        <p:grpSp>
          <p:nvGrpSpPr>
            <p:cNvPr id="22" name="Group 21"/>
            <p:cNvGrpSpPr/>
            <p:nvPr/>
          </p:nvGrpSpPr>
          <p:grpSpPr>
            <a:xfrm>
              <a:off x="3176720" y="4926150"/>
              <a:ext cx="5865012" cy="1751261"/>
              <a:chOff x="3176720" y="4926150"/>
              <a:chExt cx="5865012" cy="175126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6864" y="4926150"/>
                <a:ext cx="2444868" cy="175126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3176720" y="5173036"/>
                    <a:ext cx="2779351" cy="6873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  <m:r>
                                <a:rPr lang="el-GR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𝑘𝑇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𝟐</m:t>
                                      </m:r>
                                      <m:r>
                                        <a:rPr lang="el-GR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𝝅</m:t>
                                      </m:r>
                                      <m:r>
                                        <a:rPr lang="el-GR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l-GR" b="1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𝐞𝐱𝐩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𝑾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𝒌𝑻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6720" y="5173036"/>
                    <a:ext cx="2779351" cy="68736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938654" y="6205694"/>
              <a:ext cx="3389818" cy="533416"/>
              <a:chOff x="938654" y="6205694"/>
              <a:chExt cx="3389818" cy="5334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874035" y="6205694"/>
                    <a:ext cx="1454437" cy="53341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~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4035" y="6205694"/>
                    <a:ext cx="1454437" cy="533416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TextBox 24"/>
              <p:cNvSpPr txBox="1"/>
              <p:nvPr/>
            </p:nvSpPr>
            <p:spPr>
              <a:xfrm>
                <a:off x="938654" y="6348101"/>
                <a:ext cx="2749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Σχέση </a:t>
                </a:r>
                <a:r>
                  <a:rPr lang="en-US" dirty="0"/>
                  <a:t>Richardson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090002" y="5889180"/>
              <a:ext cx="2171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W: </a:t>
              </a:r>
              <a:r>
                <a:rPr lang="el-GR" sz="1400" dirty="0"/>
                <a:t>έργο εξόδου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409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3172</TotalTime>
  <Words>1635</Words>
  <Application>Microsoft Office PowerPoint</Application>
  <PresentationFormat>On-screen Show (4:3)</PresentationFormat>
  <Paragraphs>156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Spyridon Eustathios Tzamarias</dc:creator>
  <cp:lastModifiedBy>Chrysanthi</cp:lastModifiedBy>
  <cp:revision>104</cp:revision>
  <dcterms:created xsi:type="dcterms:W3CDTF">2020-10-05T09:16:56Z</dcterms:created>
  <dcterms:modified xsi:type="dcterms:W3CDTF">2020-10-08T16:42:26Z</dcterms:modified>
</cp:coreProperties>
</file>